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0"/>
  </p:notesMasterIdLst>
  <p:sldIdLst>
    <p:sldId id="257" r:id="rId2"/>
    <p:sldId id="259" r:id="rId3"/>
    <p:sldId id="258" r:id="rId4"/>
    <p:sldId id="331" r:id="rId5"/>
    <p:sldId id="332" r:id="rId6"/>
    <p:sldId id="333" r:id="rId7"/>
    <p:sldId id="334" r:id="rId8"/>
    <p:sldId id="335" r:id="rId9"/>
    <p:sldId id="306" r:id="rId10"/>
    <p:sldId id="336" r:id="rId11"/>
    <p:sldId id="337" r:id="rId12"/>
    <p:sldId id="270" r:id="rId13"/>
    <p:sldId id="307" r:id="rId14"/>
    <p:sldId id="324" r:id="rId15"/>
    <p:sldId id="299" r:id="rId16"/>
    <p:sldId id="338" r:id="rId17"/>
    <p:sldId id="339" r:id="rId18"/>
    <p:sldId id="340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1E82B5F-959D-904D-9DF1-53486D7F0104}"/>
              </a:ext>
            </a:extLst>
          </p:cNvPr>
          <p:cNvSpPr txBox="1"/>
          <p:nvPr/>
        </p:nvSpPr>
        <p:spPr>
          <a:xfrm>
            <a:off x="5486400" y="2939267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Optimism and</a:t>
            </a:r>
            <a:b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Gratitude</a:t>
            </a:r>
            <a:r>
              <a:rPr lang="en-ID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35646"/>
            <a:ext cx="6840760" cy="1800200"/>
          </a:xfrm>
        </p:spPr>
        <p:txBody>
          <a:bodyPr>
            <a:noAutofit/>
          </a:bodyPr>
          <a:lstStyle/>
          <a:p>
            <a:r>
              <a:rPr lang="en-US" dirty="0"/>
              <a:t>A study of students who were given aid and assistance of some sort found that grateful students perceive their benefactors far more favorable than non-grateful students.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1034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35646"/>
            <a:ext cx="6840760" cy="1800200"/>
          </a:xfrm>
        </p:spPr>
        <p:txBody>
          <a:bodyPr>
            <a:noAutofit/>
          </a:bodyPr>
          <a:lstStyle/>
          <a:p>
            <a:r>
              <a:rPr lang="en-US" dirty="0"/>
              <a:t>When we feel grateful, we also feel</a:t>
            </a:r>
            <a:br>
              <a:rPr lang="en-US" dirty="0"/>
            </a:br>
            <a:r>
              <a:rPr lang="en-US" dirty="0"/>
              <a:t>closer to other people. For pessimists,</a:t>
            </a:r>
            <a:br>
              <a:rPr lang="en-US" dirty="0"/>
            </a:br>
            <a:r>
              <a:rPr lang="en-US" dirty="0"/>
              <a:t>who are always looking for the worst, this</a:t>
            </a:r>
            <a:br>
              <a:rPr lang="en-US" dirty="0"/>
            </a:br>
            <a:r>
              <a:rPr lang="en-US" dirty="0"/>
              <a:t>can be a scary proposition.</a:t>
            </a:r>
            <a:r>
              <a:rPr lang="en-ID" dirty="0"/>
              <a:t>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65982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1034430"/>
          </a:xfrm>
        </p:spPr>
        <p:txBody>
          <a:bodyPr>
            <a:normAutofit/>
          </a:bodyPr>
          <a:lstStyle/>
          <a:p>
            <a:r>
              <a:rPr lang="en-US" sz="2800" b="1" dirty="0"/>
              <a:t>Letting More Gratitude into Your Life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347614"/>
            <a:ext cx="6055910" cy="3312368"/>
          </a:xfrm>
        </p:spPr>
        <p:txBody>
          <a:bodyPr>
            <a:noAutofit/>
          </a:bodyPr>
          <a:lstStyle/>
          <a:p>
            <a:r>
              <a:rPr lang="en-US" sz="2400" dirty="0"/>
              <a:t>In the not too distant past, gratitude</a:t>
            </a:r>
            <a:br>
              <a:rPr lang="en-US" sz="2400" dirty="0"/>
            </a:br>
            <a:r>
              <a:rPr lang="en-US" sz="2400" dirty="0"/>
              <a:t>was expected.</a:t>
            </a:r>
            <a:r>
              <a:rPr lang="en-ID" sz="2400" dirty="0"/>
              <a:t> </a:t>
            </a:r>
            <a:br>
              <a:rPr lang="en-ID" sz="2400" dirty="0"/>
            </a:br>
            <a:endParaRPr lang="en-ID" sz="2400" dirty="0"/>
          </a:p>
          <a:p>
            <a:r>
              <a:rPr lang="en-US" sz="2400" dirty="0"/>
              <a:t>What once was good manners is</a:t>
            </a:r>
            <a:br>
              <a:rPr lang="en-US" sz="2400" dirty="0"/>
            </a:br>
            <a:r>
              <a:rPr lang="en-US" sz="2400" dirty="0"/>
              <a:t>slowly becoming the exception. </a:t>
            </a:r>
            <a:endParaRPr lang="en-ID" sz="2400" dirty="0"/>
          </a:p>
          <a:p>
            <a:r>
              <a:rPr lang="en-ID" sz="2400" dirty="0"/>
              <a:t/>
            </a:r>
            <a:br>
              <a:rPr lang="en-ID" sz="2400" dirty="0"/>
            </a:br>
            <a:r>
              <a:rPr lang="en-US" sz="2400" dirty="0"/>
              <a:t>This situation does not speak well</a:t>
            </a:r>
            <a:br>
              <a:rPr lang="en-US" sz="2400" dirty="0"/>
            </a:br>
            <a:r>
              <a:rPr lang="en-US" sz="2400" dirty="0"/>
              <a:t>for future generations.</a:t>
            </a:r>
            <a:r>
              <a:rPr lang="en-ID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76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71550"/>
            <a:ext cx="6840760" cy="1440160"/>
          </a:xfrm>
        </p:spPr>
        <p:txBody>
          <a:bodyPr>
            <a:noAutofit/>
          </a:bodyPr>
          <a:lstStyle/>
          <a:p>
            <a:r>
              <a:rPr lang="en-US" sz="2200" dirty="0"/>
              <a:t>Fortunately, gratitude is still in vogue in many circles,</a:t>
            </a:r>
            <a:br>
              <a:rPr lang="en-US" sz="2200" dirty="0"/>
            </a:br>
            <a:r>
              <a:rPr lang="en-US" sz="2200" dirty="0"/>
              <a:t>and there are actions you can take to boost</a:t>
            </a:r>
            <a:br>
              <a:rPr lang="en-US" sz="2200" dirty="0"/>
            </a:br>
            <a:r>
              <a:rPr lang="en-US" sz="2200" dirty="0"/>
              <a:t>your gratitude quotient.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094DA4-6DE7-FA4C-87AD-7A4936AB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540" y="2219367"/>
            <a:ext cx="3196751" cy="199568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595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1034430"/>
          </a:xfrm>
        </p:spPr>
        <p:txBody>
          <a:bodyPr>
            <a:normAutofit/>
          </a:bodyPr>
          <a:lstStyle/>
          <a:p>
            <a:r>
              <a:rPr lang="en-US" sz="2800" b="1" dirty="0"/>
              <a:t>It’s Easy to be More Grateful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563638"/>
            <a:ext cx="6055910" cy="1656184"/>
          </a:xfrm>
        </p:spPr>
        <p:txBody>
          <a:bodyPr>
            <a:noAutofit/>
          </a:bodyPr>
          <a:lstStyle/>
          <a:p>
            <a:r>
              <a:rPr lang="en-US" dirty="0"/>
              <a:t>It doesn’t take a lot of time or money to feel gratitude, and the benefits of increasing our positive thinking are immeasurable.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7913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63638"/>
            <a:ext cx="6840760" cy="1944216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dirty="0"/>
              <a:t>Start by saying thank you more.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dirty="0"/>
              <a:t>Make every day your own Thanksgiving Day.</a:t>
            </a:r>
            <a:r>
              <a:rPr lang="en-US" sz="2200" dirty="0"/>
              <a:t/>
            </a:r>
            <a:br>
              <a:rPr lang="en-US" sz="2200" dirty="0"/>
            </a:br>
            <a:endParaRPr lang="en-US" sz="2200" dirty="0"/>
          </a:p>
          <a:p>
            <a:pPr marL="514350" indent="-514350" algn="l">
              <a:buFont typeface="+mj-lt"/>
              <a:buAutoNum type="arabicPeriod"/>
            </a:pPr>
            <a:r>
              <a:rPr lang="en-US" dirty="0"/>
              <a:t>Focus on the moment.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21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3"/>
            </a:pPr>
            <a:r>
              <a:rPr lang="en-US" sz="2400" dirty="0"/>
              <a:t>No one does snail mail anymore.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sz="2400" dirty="0"/>
              <a:t>A simple, “Thanks for being you,” will make someone’s day.</a:t>
            </a:r>
            <a:br>
              <a:rPr lang="en-US" sz="2400" dirty="0"/>
            </a:br>
            <a:endParaRPr lang="en-US" sz="2400" dirty="0"/>
          </a:p>
          <a:p>
            <a:pPr marL="514350" indent="-514350" algn="l">
              <a:buFont typeface="+mj-lt"/>
              <a:buAutoNum type="arabicPeriod" startAt="3"/>
            </a:pPr>
            <a:r>
              <a:rPr lang="en-US" sz="2400" dirty="0"/>
              <a:t>Make gratitude a habit.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sz="2400" dirty="0"/>
              <a:t>Reviewing your day before going to bed is the best time to do this. </a:t>
            </a:r>
          </a:p>
        </p:txBody>
      </p:sp>
    </p:spTree>
    <p:extLst>
      <p:ext uri="{BB962C8B-B14F-4D97-AF65-F5344CB8AC3E}">
        <p14:creationId xmlns:p14="http://schemas.microsoft.com/office/powerpoint/2010/main" val="15551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87574"/>
            <a:ext cx="6840760" cy="1224136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sz="2400" dirty="0"/>
              <a:t>Switch ingratitude to gratitude.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sz="2400" dirty="0"/>
              <a:t>It’s easy to feel gratitude when you</a:t>
            </a:r>
            <a:br>
              <a:rPr lang="en-US" sz="2400" dirty="0"/>
            </a:br>
            <a:r>
              <a:rPr lang="en-US" sz="2400" dirty="0"/>
              <a:t>simply turn that mental switch.</a:t>
            </a:r>
            <a:r>
              <a:rPr lang="en-ID" sz="2400" dirty="0"/>
              <a:t> </a:t>
            </a:r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6276A80-A348-B24A-9BBB-B0B09C0B7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427734"/>
            <a:ext cx="3168352" cy="178080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04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6"/>
            </a:pPr>
            <a:r>
              <a:rPr lang="en-US" sz="2400" dirty="0"/>
              <a:t>Avoid being judgmental. We unconsciously</a:t>
            </a:r>
            <a:br>
              <a:rPr lang="en-US" sz="2400" dirty="0"/>
            </a:br>
            <a:r>
              <a:rPr lang="en-US" sz="2400" dirty="0"/>
              <a:t>judge people daily without knowing</a:t>
            </a:r>
            <a:br>
              <a:rPr lang="en-US" sz="2400" dirty="0"/>
            </a:br>
            <a:r>
              <a:rPr lang="en-US" sz="2400" dirty="0"/>
              <a:t>all the facts about them.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ID" sz="2400" dirty="0"/>
              <a:t/>
            </a:r>
            <a:br>
              <a:rPr lang="en-ID" sz="2400" dirty="0"/>
            </a:br>
            <a:r>
              <a:rPr lang="en-US" sz="2400" dirty="0"/>
              <a:t>It’s smart to assume someone else’s behavior has nothing to do with you until you find out otherwise.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48173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75606"/>
            <a:ext cx="6840760" cy="2232248"/>
          </a:xfrm>
        </p:spPr>
        <p:txBody>
          <a:bodyPr>
            <a:noAutofit/>
          </a:bodyPr>
          <a:lstStyle/>
          <a:p>
            <a:r>
              <a:rPr lang="en-US" dirty="0"/>
              <a:t>There are two crucial ingredients to a positive attitude – gratitude and self-confidence.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Gratitude and self-confidence are the building blocks that make optimism possible.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6840760" cy="1080120"/>
          </a:xfrm>
        </p:spPr>
        <p:txBody>
          <a:bodyPr>
            <a:noAutofit/>
          </a:bodyPr>
          <a:lstStyle/>
          <a:p>
            <a:r>
              <a:rPr lang="en-US" sz="2200" dirty="0"/>
              <a:t>The benefits of gratitude and self-confidence</a:t>
            </a:r>
            <a:br>
              <a:rPr lang="en-US" sz="2200" dirty="0"/>
            </a:br>
            <a:r>
              <a:rPr lang="en-US" sz="2200" dirty="0"/>
              <a:t>and how we can use these traits to enjoy</a:t>
            </a:r>
            <a:br>
              <a:rPr lang="en-US" sz="2200" dirty="0"/>
            </a:br>
            <a:r>
              <a:rPr lang="en-US" sz="2200" dirty="0"/>
              <a:t>the benefits of a more optimistic life.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BE8AE3C-33C0-C94F-B516-B6275FD54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916" y="2427734"/>
            <a:ext cx="3810000" cy="19050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75606"/>
            <a:ext cx="6840760" cy="2376264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2400" dirty="0"/>
              <a:t>Gratitude makes us more likable. </a:t>
            </a:r>
            <a:br>
              <a:rPr lang="en-US" sz="2400" dirty="0"/>
            </a:br>
            <a:endParaRPr lang="en-US" sz="2400" dirty="0"/>
          </a:p>
          <a:p>
            <a:pPr marL="514350" indent="-514350" algn="l">
              <a:buFont typeface="+mj-lt"/>
              <a:buAutoNum type="arabicPeriod"/>
            </a:pPr>
            <a:r>
              <a:rPr lang="en-US" sz="2400" dirty="0"/>
              <a:t>Gratitude increases our on-the-job effectiveness. Managers who don’t show appreciation for their employees are seen as less effective and rate less loyalty. </a:t>
            </a:r>
          </a:p>
        </p:txBody>
      </p:sp>
    </p:spTree>
    <p:extLst>
      <p:ext uri="{BB962C8B-B14F-4D97-AF65-F5344CB8AC3E}">
        <p14:creationId xmlns:p14="http://schemas.microsoft.com/office/powerpoint/2010/main" val="102607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952328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3"/>
            </a:pPr>
            <a:r>
              <a:rPr lang="en-US" sz="2400" dirty="0"/>
              <a:t>Gratitude keeps our emotions in balance and prevents negative thoughts from becoming overwhelming. </a:t>
            </a:r>
            <a:br>
              <a:rPr lang="en-US" sz="2400" dirty="0"/>
            </a:br>
            <a:endParaRPr lang="en-US" sz="2400" dirty="0"/>
          </a:p>
          <a:p>
            <a:pPr marL="514350" indent="-514350" algn="l">
              <a:buFont typeface="+mj-lt"/>
              <a:buAutoNum type="arabicPeriod" startAt="3"/>
            </a:pPr>
            <a:r>
              <a:rPr lang="en-US" sz="2400" dirty="0"/>
              <a:t>Gratitude makes us less self-centered.</a:t>
            </a:r>
            <a:br>
              <a:rPr lang="en-US" sz="2400" dirty="0"/>
            </a:br>
            <a:r>
              <a:rPr lang="en-US" sz="2400" dirty="0"/>
              <a:t>Pessimists tend to be self-centered. </a:t>
            </a:r>
          </a:p>
        </p:txBody>
      </p:sp>
    </p:spTree>
    <p:extLst>
      <p:ext uri="{BB962C8B-B14F-4D97-AF65-F5344CB8AC3E}">
        <p14:creationId xmlns:p14="http://schemas.microsoft.com/office/powerpoint/2010/main" val="66049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376264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5"/>
            </a:pPr>
            <a:r>
              <a:rPr lang="en-US" sz="2400" dirty="0"/>
              <a:t>Gratitude increased our self-esteem, which in turns makes us more optimistic.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By developing self-esteem, optimists feel good about themselves, regardless of where they are in life. They are “enough” at any point in time. </a:t>
            </a:r>
          </a:p>
        </p:txBody>
      </p:sp>
    </p:spTree>
    <p:extLst>
      <p:ext uri="{BB962C8B-B14F-4D97-AF65-F5344CB8AC3E}">
        <p14:creationId xmlns:p14="http://schemas.microsoft.com/office/powerpoint/2010/main" val="24261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43558"/>
            <a:ext cx="6840760" cy="1368152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Gratitude helps us enjoy a better night’s sleep. </a:t>
            </a:r>
            <a:br>
              <a:rPr lang="en-US" sz="2400" dirty="0"/>
            </a:br>
            <a:endParaRPr lang="en-US" sz="2400" dirty="0"/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Gratitude helps us cope with adversities.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076C533-AD01-BF44-9789-44B64AD1B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840" y="2643758"/>
            <a:ext cx="3366120" cy="177656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870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6840760" cy="3384376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8"/>
            </a:pPr>
            <a:r>
              <a:rPr lang="en-US" sz="2400" dirty="0"/>
              <a:t>Gratitude changes how we remember the past.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ID" sz="2400" dirty="0"/>
              <a:t/>
            </a:r>
            <a:br>
              <a:rPr lang="en-ID" sz="2400" dirty="0"/>
            </a:br>
            <a:r>
              <a:rPr lang="en-US" sz="2400" dirty="0"/>
              <a:t>Many times, we remember past incidences worse than they were. When we practice gratitude, we’ve activate a mental switch that not only makes the present more positive but creates a more positive past.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665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1512168"/>
          </a:xfrm>
        </p:spPr>
        <p:txBody>
          <a:bodyPr>
            <a:noAutofit/>
          </a:bodyPr>
          <a:lstStyle/>
          <a:p>
            <a:r>
              <a:rPr lang="en-US" dirty="0"/>
              <a:t>According to Cicero, the ancient Roman philosopher, “Gratitude is not only the greatest of virtues, but the parent of all the others.”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29991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1995</TotalTime>
  <Words>215</Words>
  <Application>Microsoft Office PowerPoint</Application>
  <PresentationFormat>On-screen Show (16:9)</PresentationFormat>
  <Paragraphs>29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Letting More Gratitude into Your Life</vt:lpstr>
      <vt:lpstr>PowerPoint Presentation</vt:lpstr>
      <vt:lpstr>It’s Easy to be More Grateful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25</cp:revision>
  <dcterms:created xsi:type="dcterms:W3CDTF">2018-09-20T23:16:39Z</dcterms:created>
  <dcterms:modified xsi:type="dcterms:W3CDTF">2018-09-29T03:53:45Z</dcterms:modified>
</cp:coreProperties>
</file>