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notesMasterIdLst>
    <p:notesMasterId r:id="rId18"/>
  </p:notesMasterIdLst>
  <p:sldIdLst>
    <p:sldId id="257" r:id="rId2"/>
    <p:sldId id="259" r:id="rId3"/>
    <p:sldId id="258" r:id="rId4"/>
    <p:sldId id="306" r:id="rId5"/>
    <p:sldId id="307" r:id="rId6"/>
    <p:sldId id="308" r:id="rId7"/>
    <p:sldId id="270" r:id="rId8"/>
    <p:sldId id="299" r:id="rId9"/>
    <p:sldId id="323" r:id="rId10"/>
    <p:sldId id="324" r:id="rId11"/>
    <p:sldId id="325" r:id="rId12"/>
    <p:sldId id="326" r:id="rId13"/>
    <p:sldId id="327" r:id="rId14"/>
    <p:sldId id="328" r:id="rId15"/>
    <p:sldId id="329" r:id="rId16"/>
    <p:sldId id="330" r:id="rId1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139"/>
    <p:restoredTop sz="94650"/>
  </p:normalViewPr>
  <p:slideViewPr>
    <p:cSldViewPr>
      <p:cViewPr varScale="1">
        <p:scale>
          <a:sx n="98" d="100"/>
          <a:sy n="98" d="100"/>
        </p:scale>
        <p:origin x="192" y="124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9/24/18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2656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131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135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794169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726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053325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919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898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28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2600"/>
            </a:lvl1pPr>
            <a:lvl2pPr algn="ctr">
              <a:lnSpc>
                <a:spcPct val="100000"/>
              </a:lnSpc>
              <a:defRPr sz="2600"/>
            </a:lvl2pPr>
            <a:lvl3pPr algn="ctr">
              <a:lnSpc>
                <a:spcPct val="100000"/>
              </a:lnSpc>
              <a:defRPr sz="2600"/>
            </a:lvl3pPr>
            <a:lvl4pPr algn="ctr">
              <a:lnSpc>
                <a:spcPct val="100000"/>
              </a:lnSpc>
              <a:defRPr sz="2600"/>
            </a:lvl4pPr>
            <a:lvl5pPr algn="ctr">
              <a:lnSpc>
                <a:spcPct val="100000"/>
              </a:lnSpc>
              <a:defRPr sz="26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936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761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9/24/18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176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9/24/18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685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9/24/18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466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9/24/18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310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9/24/18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359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9/24/18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865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9/24/18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569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>
              <a:lumMod val="75000"/>
            </a:schemeClr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0D8B5F4-2C52-BF4F-A116-729BD63E5271}"/>
              </a:ext>
            </a:extLst>
          </p:cNvPr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E82B5F-959D-904D-9DF1-53486D7F0104}"/>
              </a:ext>
            </a:extLst>
          </p:cNvPr>
          <p:cNvSpPr txBox="1"/>
          <p:nvPr/>
        </p:nvSpPr>
        <p:spPr>
          <a:xfrm>
            <a:off x="5486400" y="2815620"/>
            <a:ext cx="3276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Why Some People Are Pessimists and How to Stop</a:t>
            </a:r>
            <a:endParaRPr lang="en-ID" sz="6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0D96EC-7DB5-3D45-9E6E-8385A256F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1034430"/>
          </a:xfrm>
        </p:spPr>
        <p:txBody>
          <a:bodyPr>
            <a:normAutofit/>
          </a:bodyPr>
          <a:lstStyle/>
          <a:p>
            <a:r>
              <a:rPr lang="en-US" sz="2800" b="1" dirty="0"/>
              <a:t>Moving from Pessimism to Optimism</a:t>
            </a:r>
            <a:endParaRPr lang="en-ID" sz="2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C7021C-CCD6-C247-940B-90BFDC946D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1419622"/>
            <a:ext cx="6055910" cy="2736304"/>
          </a:xfrm>
        </p:spPr>
        <p:txBody>
          <a:bodyPr>
            <a:noAutofit/>
          </a:bodyPr>
          <a:lstStyle/>
          <a:p>
            <a:r>
              <a:rPr lang="en-US" sz="2200" dirty="0"/>
              <a:t>On the surface, optimists aren’t any</a:t>
            </a:r>
            <a:br>
              <a:rPr lang="en-US" sz="2200" dirty="0"/>
            </a:br>
            <a:r>
              <a:rPr lang="en-US" sz="2200" dirty="0"/>
              <a:t>different from pessimists.</a:t>
            </a:r>
            <a:r>
              <a:rPr lang="en-ID" sz="2200" dirty="0"/>
              <a:t> </a:t>
            </a:r>
            <a:br>
              <a:rPr lang="en-ID" sz="2200" dirty="0"/>
            </a:br>
            <a:endParaRPr lang="en-ID" sz="2200" dirty="0"/>
          </a:p>
          <a:p>
            <a:r>
              <a:rPr lang="en-US" sz="2200" dirty="0"/>
              <a:t>Optimists are motivated by possibilities</a:t>
            </a:r>
            <a:br>
              <a:rPr lang="en-US" sz="2200" dirty="0"/>
            </a:br>
            <a:r>
              <a:rPr lang="en-US" sz="2200" dirty="0"/>
              <a:t>and will act to make them a reality.</a:t>
            </a:r>
            <a:br>
              <a:rPr lang="en-US" sz="2200" dirty="0"/>
            </a:br>
            <a:r>
              <a:rPr lang="en-US" sz="2200" dirty="0"/>
              <a:t>Pessimists are guided by fear and will</a:t>
            </a:r>
            <a:br>
              <a:rPr lang="en-US" sz="2200" dirty="0"/>
            </a:br>
            <a:r>
              <a:rPr lang="en-US" sz="2200" dirty="0"/>
              <a:t>act to keep those fears from happening. </a:t>
            </a:r>
            <a:endParaRPr lang="en-ID" sz="2200" dirty="0"/>
          </a:p>
        </p:txBody>
      </p:sp>
    </p:spTree>
    <p:extLst>
      <p:ext uri="{BB962C8B-B14F-4D97-AF65-F5344CB8AC3E}">
        <p14:creationId xmlns:p14="http://schemas.microsoft.com/office/powerpoint/2010/main" val="1679132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75606"/>
            <a:ext cx="6840760" cy="2808312"/>
          </a:xfrm>
        </p:spPr>
        <p:txBody>
          <a:bodyPr>
            <a:noAutofit/>
          </a:bodyPr>
          <a:lstStyle/>
          <a:p>
            <a:r>
              <a:rPr lang="en-US" sz="2400" dirty="0"/>
              <a:t>The good news is, attitude can be changed.</a:t>
            </a:r>
            <a:br>
              <a:rPr lang="en-US" sz="2400" dirty="0"/>
            </a:br>
            <a:endParaRPr lang="en-US" sz="2400" dirty="0"/>
          </a:p>
          <a:p>
            <a:r>
              <a:rPr lang="en-US" sz="2400" dirty="0"/>
              <a:t>The first step is to realize that </a:t>
            </a:r>
            <a:r>
              <a:rPr lang="en-US" sz="2400" i="1" dirty="0"/>
              <a:t>you </a:t>
            </a:r>
            <a:r>
              <a:rPr lang="en-US" sz="2400" dirty="0"/>
              <a:t>control your thoughts and actions. With each positive action you take, you move closer toward optimism. </a:t>
            </a:r>
            <a:r>
              <a:rPr lang="en-ID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52782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843558"/>
            <a:ext cx="6840760" cy="1080120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200" dirty="0"/>
              <a:t>Many optimists don’t even realize that</a:t>
            </a:r>
            <a:br>
              <a:rPr lang="en-US" sz="2200" dirty="0"/>
            </a:br>
            <a:r>
              <a:rPr lang="en-US" sz="2200" dirty="0"/>
              <a:t>negativity has taken over their lives.</a:t>
            </a:r>
            <a:br>
              <a:rPr lang="en-US" sz="2200" dirty="0"/>
            </a:br>
            <a:r>
              <a:rPr lang="en-US" sz="2200" dirty="0"/>
              <a:t>It’s become a natural, safe way of thinking.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748235D-920D-A644-BC00-E51A85DA48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784" y="2283718"/>
            <a:ext cx="2917053" cy="194421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79413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131590"/>
            <a:ext cx="6840760" cy="3024336"/>
          </a:xfrm>
        </p:spPr>
        <p:txBody>
          <a:bodyPr>
            <a:noAutofit/>
          </a:bodyPr>
          <a:lstStyle/>
          <a:p>
            <a:pPr marL="514350" indent="-514350" algn="l">
              <a:buFont typeface="+mj-lt"/>
              <a:buAutoNum type="arabicPeriod" startAt="2"/>
            </a:pPr>
            <a:r>
              <a:rPr lang="en-US" sz="2400" dirty="0"/>
              <a:t>Take a look at the people with whom you surround yourself. </a:t>
            </a:r>
            <a:br>
              <a:rPr lang="en-US" sz="2400" dirty="0"/>
            </a:br>
            <a:r>
              <a:rPr lang="en-US" sz="2400" dirty="0"/>
              <a:t>Make it a habit to notice people’s attitude.</a:t>
            </a:r>
            <a:br>
              <a:rPr lang="en-US" sz="2400" dirty="0"/>
            </a:br>
            <a:r>
              <a:rPr lang="en-US" sz="2400" dirty="0"/>
              <a:t>Then surround yourself with as many</a:t>
            </a:r>
            <a:br>
              <a:rPr lang="en-US" sz="2400" dirty="0"/>
            </a:br>
            <a:r>
              <a:rPr lang="en-US" sz="2400" dirty="0"/>
              <a:t>optimists as you can.</a:t>
            </a:r>
            <a:br>
              <a:rPr lang="en-US" sz="2400" dirty="0"/>
            </a:br>
            <a:r>
              <a:rPr lang="en-US" sz="2400" dirty="0"/>
              <a:t>The truth is, optimism is a contagious</a:t>
            </a:r>
            <a:br>
              <a:rPr lang="en-US" sz="2400" dirty="0"/>
            </a:br>
            <a:r>
              <a:rPr lang="en-US" sz="2400" dirty="0"/>
              <a:t>as pessimism.</a:t>
            </a:r>
            <a:r>
              <a:rPr lang="en-ID" sz="2400" dirty="0"/>
              <a:t> </a:t>
            </a:r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50416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91630"/>
            <a:ext cx="6840760" cy="2088232"/>
          </a:xfrm>
        </p:spPr>
        <p:txBody>
          <a:bodyPr>
            <a:noAutofit/>
          </a:bodyPr>
          <a:lstStyle/>
          <a:p>
            <a:pPr marL="514350" indent="-514350" algn="l">
              <a:buFont typeface="+mj-lt"/>
              <a:buAutoNum type="arabicPeriod" startAt="3"/>
            </a:pPr>
            <a:r>
              <a:rPr lang="en-US" sz="2400" dirty="0"/>
              <a:t>It seems that every report predicts disaster</a:t>
            </a:r>
            <a:r>
              <a:rPr lang="en-ID" sz="2400" dirty="0"/>
              <a:t> </a:t>
            </a:r>
            <a:br>
              <a:rPr lang="en-ID" sz="2400" dirty="0"/>
            </a:br>
            <a:r>
              <a:rPr lang="en-US" sz="2400" dirty="0"/>
              <a:t>If a particular issue is of interest, find something with whom to discuss it instead of remaining glued to one of the 24/7 broadcasters who will happily keep you in a state of fear.</a:t>
            </a:r>
            <a:endParaRPr lang="en-ID" sz="2400" dirty="0"/>
          </a:p>
        </p:txBody>
      </p:sp>
    </p:spTree>
    <p:extLst>
      <p:ext uri="{BB962C8B-B14F-4D97-AF65-F5344CB8AC3E}">
        <p14:creationId xmlns:p14="http://schemas.microsoft.com/office/powerpoint/2010/main" val="194629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03598"/>
            <a:ext cx="6840760" cy="2448272"/>
          </a:xfrm>
        </p:spPr>
        <p:txBody>
          <a:bodyPr>
            <a:noAutofit/>
          </a:bodyPr>
          <a:lstStyle/>
          <a:p>
            <a:pPr marL="514350" indent="-514350" algn="l">
              <a:buFont typeface="+mj-lt"/>
              <a:buAutoNum type="arabicPeriod" startAt="4"/>
            </a:pPr>
            <a:r>
              <a:rPr lang="en-US" sz="2400" dirty="0"/>
              <a:t>Keep a journal for positive thoughts and</a:t>
            </a:r>
            <a:br>
              <a:rPr lang="en-US" sz="2400" dirty="0"/>
            </a:br>
            <a:r>
              <a:rPr lang="en-US" sz="2400" dirty="0"/>
              <a:t>write in it every night. </a:t>
            </a:r>
            <a:br>
              <a:rPr lang="en-ID" sz="2400" dirty="0"/>
            </a:br>
            <a:endParaRPr lang="en-ID" sz="2400" dirty="0"/>
          </a:p>
          <a:p>
            <a:pPr marL="514350" indent="-514350" algn="l">
              <a:buFont typeface="+mj-lt"/>
              <a:buAutoNum type="arabicPeriod" startAt="4"/>
            </a:pPr>
            <a:r>
              <a:rPr lang="en-US" sz="2400" dirty="0"/>
              <a:t>Some things we can control, others we cannot. That is life. </a:t>
            </a:r>
            <a:br>
              <a:rPr lang="en-US" sz="2400" dirty="0"/>
            </a:br>
            <a:r>
              <a:rPr lang="en-US" sz="2400" dirty="0"/>
              <a:t>What you are able to control is your reaction.</a:t>
            </a:r>
            <a:r>
              <a:rPr lang="en-ID" sz="2400" dirty="0"/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7215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779662"/>
            <a:ext cx="6840760" cy="1728192"/>
          </a:xfrm>
        </p:spPr>
        <p:txBody>
          <a:bodyPr>
            <a:noAutofit/>
          </a:bodyPr>
          <a:lstStyle/>
          <a:p>
            <a:pPr marL="514350" indent="-514350" algn="l">
              <a:buFont typeface="+mj-lt"/>
              <a:buAutoNum type="arabicPeriod" startAt="6"/>
            </a:pPr>
            <a:r>
              <a:rPr lang="en-US" sz="2400" dirty="0"/>
              <a:t>Being an optimist doesn’t mean not acknowledging problems.</a:t>
            </a:r>
            <a:r>
              <a:rPr lang="en-ID" sz="2400" dirty="0"/>
              <a:t> </a:t>
            </a:r>
            <a:br>
              <a:rPr lang="en-ID" sz="2400" dirty="0"/>
            </a:br>
            <a:r>
              <a:rPr lang="en-US" sz="2400" dirty="0"/>
              <a:t>An optimist believes good things will happen but is prepared for the bumps along the way.</a:t>
            </a:r>
            <a:r>
              <a:rPr lang="en-ID" sz="2400" dirty="0"/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84454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203598"/>
            <a:ext cx="6840760" cy="2592288"/>
          </a:xfrm>
        </p:spPr>
        <p:txBody>
          <a:bodyPr>
            <a:noAutofit/>
          </a:bodyPr>
          <a:lstStyle/>
          <a:p>
            <a:r>
              <a:rPr lang="en-US" dirty="0"/>
              <a:t>To become more optimistic, it helps to</a:t>
            </a:r>
            <a:br>
              <a:rPr lang="en-US" dirty="0"/>
            </a:br>
            <a:r>
              <a:rPr lang="en-US" dirty="0"/>
              <a:t>under why a pessimist clings to</a:t>
            </a:r>
            <a:br>
              <a:rPr lang="en-US" dirty="0"/>
            </a:br>
            <a:r>
              <a:rPr lang="en-US" dirty="0"/>
              <a:t>his or her beliefs. </a:t>
            </a:r>
            <a:br>
              <a:rPr lang="en-US" sz="2400" dirty="0"/>
            </a:br>
            <a:endParaRPr lang="en-US" sz="2400" dirty="0"/>
          </a:p>
          <a:p>
            <a:r>
              <a:rPr lang="en-US" dirty="0"/>
              <a:t>On the surface, it would seem</a:t>
            </a:r>
            <a:br>
              <a:rPr lang="en-US" dirty="0"/>
            </a:br>
            <a:r>
              <a:rPr lang="en-US" dirty="0"/>
              <a:t>optimists lead much better lives. </a:t>
            </a:r>
          </a:p>
        </p:txBody>
      </p:sp>
    </p:spTree>
    <p:extLst>
      <p:ext uri="{BB962C8B-B14F-4D97-AF65-F5344CB8AC3E}">
        <p14:creationId xmlns:p14="http://schemas.microsoft.com/office/powerpoint/2010/main" val="1496038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03598"/>
            <a:ext cx="6840760" cy="2448272"/>
          </a:xfrm>
        </p:spPr>
        <p:txBody>
          <a:bodyPr>
            <a:noAutofit/>
          </a:bodyPr>
          <a:lstStyle/>
          <a:p>
            <a:r>
              <a:rPr lang="en-US" sz="2400" dirty="0"/>
              <a:t>If optimism is a mindset, pessimism</a:t>
            </a:r>
            <a:br>
              <a:rPr lang="en-US" sz="2400" dirty="0"/>
            </a:br>
            <a:r>
              <a:rPr lang="en-US" sz="2400" dirty="0"/>
              <a:t>can become one, as well. Pessimists view the</a:t>
            </a:r>
            <a:br>
              <a:rPr lang="en-US" sz="2400" dirty="0"/>
            </a:br>
            <a:r>
              <a:rPr lang="en-US" sz="2400" dirty="0"/>
              <a:t>world suspiciously as dangerous. </a:t>
            </a:r>
            <a:br>
              <a:rPr lang="en-US" sz="2400" dirty="0"/>
            </a:br>
            <a:endParaRPr lang="en-US" sz="2400" dirty="0"/>
          </a:p>
          <a:p>
            <a:r>
              <a:rPr lang="en-US" sz="2400" dirty="0"/>
              <a:t>Not surprisingly, this very negative view of life can easily lead to depression and anxiety.</a:t>
            </a:r>
            <a:endParaRPr lang="en-ID" sz="2400" dirty="0"/>
          </a:p>
          <a:p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3812234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75606"/>
            <a:ext cx="6840760" cy="2736304"/>
          </a:xfrm>
        </p:spPr>
        <p:txBody>
          <a:bodyPr>
            <a:noAutofit/>
          </a:bodyPr>
          <a:lstStyle/>
          <a:p>
            <a:r>
              <a:rPr lang="en-US" dirty="0"/>
              <a:t>Pessimism doesn’t just happen. </a:t>
            </a:r>
            <a:br>
              <a:rPr lang="en-US" dirty="0"/>
            </a:br>
            <a:endParaRPr lang="en-US" dirty="0"/>
          </a:p>
          <a:p>
            <a:r>
              <a:rPr lang="en-US" dirty="0"/>
              <a:t>If a person experiences tremendous loss, especially when young, it can leave</a:t>
            </a:r>
            <a:br>
              <a:rPr lang="en-US" dirty="0"/>
            </a:br>
            <a:r>
              <a:rPr lang="en-US" dirty="0"/>
              <a:t>a tremendous imprint on the mind.</a:t>
            </a:r>
            <a:r>
              <a:rPr lang="en-ID" sz="2400" dirty="0"/>
              <a:t> 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3299919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563638"/>
            <a:ext cx="6840760" cy="2736304"/>
          </a:xfrm>
        </p:spPr>
        <p:txBody>
          <a:bodyPr>
            <a:noAutofit/>
          </a:bodyPr>
          <a:lstStyle/>
          <a:p>
            <a:r>
              <a:rPr lang="en-US" dirty="0"/>
              <a:t>Like a prey in a dangerous environment, pessimists are always on alert for danger.</a:t>
            </a:r>
            <a:br>
              <a:rPr lang="en-ID" dirty="0"/>
            </a:br>
            <a:endParaRPr lang="en-ID" dirty="0"/>
          </a:p>
          <a:p>
            <a:r>
              <a:rPr lang="en-US" dirty="0"/>
              <a:t>Unfortunately, that danger can become real.</a:t>
            </a:r>
            <a:r>
              <a:rPr lang="en-ID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5956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771550"/>
            <a:ext cx="6840760" cy="936104"/>
          </a:xfrm>
        </p:spPr>
        <p:txBody>
          <a:bodyPr>
            <a:noAutofit/>
          </a:bodyPr>
          <a:lstStyle/>
          <a:p>
            <a:r>
              <a:rPr lang="en-US" sz="2400" dirty="0"/>
              <a:t>That only confirms their original pessimistic</a:t>
            </a:r>
            <a:br>
              <a:rPr lang="en-US" sz="2400" dirty="0"/>
            </a:br>
            <a:r>
              <a:rPr lang="en-US" sz="2400" dirty="0"/>
              <a:t>view of life as they say, “Aha. I knew it!”</a:t>
            </a:r>
            <a:endParaRPr lang="en-ID" sz="24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EBE635-F929-164E-B3AC-882C6598BC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8842" y="2011627"/>
            <a:ext cx="2094148" cy="2216307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13589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0D96EC-7DB5-3D45-9E6E-8385A256F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1034430"/>
          </a:xfrm>
        </p:spPr>
        <p:txBody>
          <a:bodyPr>
            <a:normAutofit/>
          </a:bodyPr>
          <a:lstStyle/>
          <a:p>
            <a:r>
              <a:rPr lang="en-US" sz="2800" b="1" dirty="0"/>
              <a:t>What Makes a Pessimist?</a:t>
            </a:r>
            <a:endParaRPr lang="en-ID" sz="2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C7021C-CCD6-C247-940B-90BFDC946D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1419622"/>
            <a:ext cx="6055910" cy="2736304"/>
          </a:xfrm>
        </p:spPr>
        <p:txBody>
          <a:bodyPr>
            <a:noAutofit/>
          </a:bodyPr>
          <a:lstStyle/>
          <a:p>
            <a:pPr marL="514350" indent="-514350" algn="l">
              <a:buFont typeface="+mj-lt"/>
              <a:buAutoNum type="arabicPeriod"/>
            </a:pPr>
            <a:r>
              <a:rPr lang="en-US" sz="2200" dirty="0"/>
              <a:t>Pessimists spend much of their life waiting for something better (as opposed to the optimist, who actively goes after what he or she wants.).</a:t>
            </a:r>
          </a:p>
          <a:p>
            <a:pPr marL="514350" indent="-514350" algn="l">
              <a:buFont typeface="+mj-lt"/>
              <a:buAutoNum type="arabicPeriod"/>
            </a:pPr>
            <a:endParaRPr lang="en-US" sz="2200" dirty="0"/>
          </a:p>
          <a:p>
            <a:pPr marL="514350" indent="-514350" algn="l">
              <a:buFont typeface="+mj-lt"/>
              <a:buAutoNum type="arabicPeriod"/>
            </a:pPr>
            <a:r>
              <a:rPr lang="en-US" sz="2200" dirty="0"/>
              <a:t>Instead of believing in themselves, pessimists rely on “things.”  </a:t>
            </a:r>
            <a:endParaRPr lang="en-ID" sz="2200" dirty="0"/>
          </a:p>
        </p:txBody>
      </p:sp>
    </p:spTree>
    <p:extLst>
      <p:ext uri="{BB962C8B-B14F-4D97-AF65-F5344CB8AC3E}">
        <p14:creationId xmlns:p14="http://schemas.microsoft.com/office/powerpoint/2010/main" val="306760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059582"/>
            <a:ext cx="6840760" cy="2952328"/>
          </a:xfrm>
        </p:spPr>
        <p:txBody>
          <a:bodyPr>
            <a:noAutofit/>
          </a:bodyPr>
          <a:lstStyle/>
          <a:p>
            <a:pPr marL="457200" indent="-457200" algn="l">
              <a:buFont typeface="+mj-lt"/>
              <a:buAutoNum type="arabicPeriod" startAt="3"/>
            </a:pPr>
            <a:r>
              <a:rPr lang="en-US" sz="2200" dirty="0"/>
              <a:t>Pessimists avoid other people. </a:t>
            </a:r>
            <a:br>
              <a:rPr lang="en-ID" sz="2200" dirty="0"/>
            </a:br>
            <a:endParaRPr lang="en-ID" sz="2200" dirty="0"/>
          </a:p>
          <a:p>
            <a:pPr marL="457200" indent="-457200" algn="l">
              <a:buFont typeface="+mj-lt"/>
              <a:buAutoNum type="arabicPeriod" startAt="3"/>
            </a:pPr>
            <a:r>
              <a:rPr lang="en-US" sz="2200" dirty="0"/>
              <a:t>Pessimists see themselves as victims</a:t>
            </a:r>
            <a:br>
              <a:rPr lang="en-US" sz="2200" dirty="0"/>
            </a:br>
            <a:r>
              <a:rPr lang="en-US" sz="2200" dirty="0"/>
              <a:t>of circumstances.</a:t>
            </a:r>
            <a:r>
              <a:rPr lang="en-ID" sz="2200" dirty="0"/>
              <a:t> </a:t>
            </a:r>
            <a:br>
              <a:rPr lang="en-ID" sz="2200" dirty="0"/>
            </a:br>
            <a:endParaRPr lang="en-ID" sz="2200" dirty="0"/>
          </a:p>
          <a:p>
            <a:pPr marL="457200" indent="-457200" algn="l">
              <a:buFont typeface="+mj-lt"/>
              <a:buAutoNum type="arabicPeriod" startAt="3"/>
            </a:pPr>
            <a:r>
              <a:rPr lang="en-US" sz="2200" dirty="0"/>
              <a:t>Pessimists complain about the glass being</a:t>
            </a:r>
            <a:br>
              <a:rPr lang="en-US" sz="2200" dirty="0"/>
            </a:br>
            <a:r>
              <a:rPr lang="en-US" sz="2200" dirty="0"/>
              <a:t>half empty instead of making any attempt to fill it.</a:t>
            </a:r>
            <a:r>
              <a:rPr lang="en-ID" sz="2200" dirty="0"/>
              <a:t> 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942196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987574"/>
            <a:ext cx="6840760" cy="3024336"/>
          </a:xfrm>
        </p:spPr>
        <p:txBody>
          <a:bodyPr>
            <a:noAutofit/>
          </a:bodyPr>
          <a:lstStyle/>
          <a:p>
            <a:pPr marL="457200" indent="-457200" algn="l">
              <a:buFont typeface="+mj-lt"/>
              <a:buAutoNum type="arabicPeriod" startAt="6"/>
            </a:pPr>
            <a:r>
              <a:rPr lang="en-US" sz="2200" dirty="0"/>
              <a:t>Pessimists can blow small events way out of proportion in their own minds. </a:t>
            </a:r>
            <a:br>
              <a:rPr lang="en-US" sz="2200" dirty="0"/>
            </a:br>
            <a:endParaRPr lang="en-US" sz="2200" dirty="0"/>
          </a:p>
          <a:p>
            <a:pPr marL="457200" indent="-457200" algn="l">
              <a:buFont typeface="+mj-lt"/>
              <a:buAutoNum type="arabicPeriod" startAt="6"/>
            </a:pPr>
            <a:r>
              <a:rPr lang="en-US" sz="2200" dirty="0"/>
              <a:t>A pessimist judges himself according to</a:t>
            </a:r>
            <a:br>
              <a:rPr lang="en-US" sz="2200" dirty="0"/>
            </a:br>
            <a:r>
              <a:rPr lang="en-US" sz="2200" dirty="0"/>
              <a:t>other people. </a:t>
            </a:r>
            <a:br>
              <a:rPr lang="en-US" sz="2200" dirty="0"/>
            </a:br>
            <a:endParaRPr lang="en-US" sz="2200" dirty="0"/>
          </a:p>
          <a:p>
            <a:pPr marL="457200" indent="-457200" algn="l">
              <a:buFont typeface="+mj-lt"/>
              <a:buAutoNum type="arabicPeriod" startAt="6"/>
            </a:pPr>
            <a:r>
              <a:rPr lang="en-US" sz="2200" dirty="0"/>
              <a:t>Pessimists can also be their own worst</a:t>
            </a:r>
            <a:br>
              <a:rPr lang="en-US" sz="2200" dirty="0"/>
            </a:br>
            <a:r>
              <a:rPr lang="en-US" sz="2200" dirty="0"/>
              <a:t>judge and jury. </a:t>
            </a:r>
          </a:p>
        </p:txBody>
      </p:sp>
    </p:spTree>
    <p:extLst>
      <p:ext uri="{BB962C8B-B14F-4D97-AF65-F5344CB8AC3E}">
        <p14:creationId xmlns:p14="http://schemas.microsoft.com/office/powerpoint/2010/main" val="4253727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Facet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roduction" id="{7B35049C-12FF-FB4F-9773-5824AE14E434}" vid="{52C19A7F-B0CF-3C4F-9372-2FD43C3A5C8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1933</TotalTime>
  <Words>178</Words>
  <Application>Microsoft Macintosh PowerPoint</Application>
  <PresentationFormat>On-screen Show (16:9)</PresentationFormat>
  <Paragraphs>32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Makes a Pessimist?</vt:lpstr>
      <vt:lpstr>PowerPoint Presentation</vt:lpstr>
      <vt:lpstr>PowerPoint Presentation</vt:lpstr>
      <vt:lpstr>Moving from Pessimism to Optimism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21</cp:revision>
  <dcterms:created xsi:type="dcterms:W3CDTF">2018-09-20T23:16:39Z</dcterms:created>
  <dcterms:modified xsi:type="dcterms:W3CDTF">2018-09-24T13:22:57Z</dcterms:modified>
</cp:coreProperties>
</file>