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24"/>
  </p:notesMasterIdLst>
  <p:sldIdLst>
    <p:sldId id="257" r:id="rId2"/>
    <p:sldId id="259" r:id="rId3"/>
    <p:sldId id="258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270" r:id="rId19"/>
    <p:sldId id="299" r:id="rId20"/>
    <p:sldId id="320" r:id="rId21"/>
    <p:sldId id="321" r:id="rId22"/>
    <p:sldId id="322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139"/>
    <p:restoredTop sz="94650"/>
  </p:normalViewPr>
  <p:slideViewPr>
    <p:cSldViewPr>
      <p:cViewPr varScale="1">
        <p:scale>
          <a:sx n="79" d="100"/>
          <a:sy n="79" d="100"/>
        </p:scale>
        <p:origin x="24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265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31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9416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72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5332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91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89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2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600"/>
            </a:lvl1pPr>
            <a:lvl2pPr algn="ctr">
              <a:lnSpc>
                <a:spcPct val="100000"/>
              </a:lnSpc>
              <a:defRPr sz="2600"/>
            </a:lvl2pPr>
            <a:lvl3pPr algn="ctr">
              <a:lnSpc>
                <a:spcPct val="100000"/>
              </a:lnSpc>
              <a:defRPr sz="2600"/>
            </a:lvl3pPr>
            <a:lvl4pPr algn="ctr">
              <a:lnSpc>
                <a:spcPct val="100000"/>
              </a:lnSpc>
              <a:defRPr sz="2600"/>
            </a:lvl4pPr>
            <a:lvl5pPr algn="ctr">
              <a:lnSpc>
                <a:spcPct val="100000"/>
              </a:lnSpc>
              <a:defRPr sz="26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93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61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7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85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6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10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59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865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56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0D8B5F4-2C52-BF4F-A116-729BD63E5271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1E82B5F-959D-904D-9DF1-53486D7F0104}"/>
              </a:ext>
            </a:extLst>
          </p:cNvPr>
          <p:cNvSpPr txBox="1"/>
          <p:nvPr/>
        </p:nvSpPr>
        <p:spPr>
          <a:xfrm>
            <a:off x="5486400" y="2939267"/>
            <a:ext cx="327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Calibri" panose="020F0502020204030204" pitchFamily="34" charset="0"/>
                <a:cs typeface="Calibri" panose="020F0502020204030204" pitchFamily="34" charset="0"/>
              </a:rPr>
              <a:t>Optimism and Relationships</a:t>
            </a:r>
            <a:endParaRPr lang="en-ID" sz="4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9542"/>
            <a:ext cx="6840760" cy="1656184"/>
          </a:xfrm>
        </p:spPr>
        <p:txBody>
          <a:bodyPr>
            <a:noAutofit/>
          </a:bodyPr>
          <a:lstStyle/>
          <a:p>
            <a:r>
              <a:rPr lang="en-US" sz="2400" dirty="0"/>
              <a:t>We have already pointed out that expecting perfection spells certain doom for a relationship.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Negotiate the rest.</a:t>
            </a:r>
            <a:endParaRPr lang="en-ID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CE9D5A6-E76C-5341-8F52-B219DB290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766" y="2810594"/>
            <a:ext cx="2962300" cy="177738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392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27534"/>
            <a:ext cx="6840760" cy="1872208"/>
          </a:xfrm>
        </p:spPr>
        <p:txBody>
          <a:bodyPr>
            <a:noAutofit/>
          </a:bodyPr>
          <a:lstStyle/>
          <a:p>
            <a:r>
              <a:rPr lang="en-US" sz="2400" dirty="0"/>
              <a:t>Every relationship has those “other” qualities.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Turn your mind to the positives and</a:t>
            </a:r>
            <a:br>
              <a:rPr lang="en-US" sz="2400" dirty="0"/>
            </a:br>
            <a:r>
              <a:rPr lang="en-US" sz="2400" dirty="0"/>
              <a:t>remember your partner’s good qualities.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F061DE4-B435-3A49-BD08-6C27D2E117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740" y="2803853"/>
            <a:ext cx="3168352" cy="1784121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326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35646"/>
            <a:ext cx="6840760" cy="2736304"/>
          </a:xfrm>
        </p:spPr>
        <p:txBody>
          <a:bodyPr>
            <a:noAutofit/>
          </a:bodyPr>
          <a:lstStyle/>
          <a:p>
            <a:r>
              <a:rPr lang="en-US" dirty="0"/>
              <a:t>It can be difficult to focus on the daily positives when you’re worried about losing your job, the mortgage is late, and your teen just brought home a note from the principal.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8268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15566"/>
            <a:ext cx="6840760" cy="3168352"/>
          </a:xfrm>
        </p:spPr>
        <p:txBody>
          <a:bodyPr>
            <a:noAutofit/>
          </a:bodyPr>
          <a:lstStyle/>
          <a:p>
            <a:r>
              <a:rPr lang="en-US" sz="2400" dirty="0"/>
              <a:t>Like most couples, you probably</a:t>
            </a:r>
            <a:br>
              <a:rPr lang="en-US" sz="2400" dirty="0"/>
            </a:br>
            <a:r>
              <a:rPr lang="en-US" sz="2400" dirty="0"/>
              <a:t>celebrate life’s major milestones, such as</a:t>
            </a:r>
            <a:br>
              <a:rPr lang="en-US" sz="2400" dirty="0"/>
            </a:br>
            <a:r>
              <a:rPr lang="en-US" sz="2400" dirty="0"/>
              <a:t>anniversaries and birthdays.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Tuck a surprise note into your partner’s pocket</a:t>
            </a:r>
            <a:br>
              <a:rPr lang="en-US" sz="2400" dirty="0"/>
            </a:br>
            <a:r>
              <a:rPr lang="en-US" sz="2400" dirty="0"/>
              <a:t>after a night of excellent romance. It’s easy to</a:t>
            </a:r>
            <a:br>
              <a:rPr lang="en-US" sz="2400" dirty="0"/>
            </a:br>
            <a:r>
              <a:rPr lang="en-US" sz="2400" dirty="0"/>
              <a:t>notice problems and ignore the good things.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340702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55526"/>
            <a:ext cx="6840760" cy="1512168"/>
          </a:xfrm>
        </p:spPr>
        <p:txBody>
          <a:bodyPr>
            <a:noAutofit/>
          </a:bodyPr>
          <a:lstStyle/>
          <a:p>
            <a:r>
              <a:rPr lang="en-US" sz="2200" dirty="0"/>
              <a:t>Think of your relationship as a bank account.</a:t>
            </a:r>
          </a:p>
          <a:p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>If all you do is make withdrawals,</a:t>
            </a:r>
            <a:br>
              <a:rPr lang="en-US" sz="2200" dirty="0"/>
            </a:br>
            <a:r>
              <a:rPr lang="en-US" sz="2200" dirty="0"/>
              <a:t>you will find yourself broke sooner or later.</a:t>
            </a:r>
            <a:endParaRPr lang="en-ID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3A9B68EB-5F03-6142-ACAC-7A1C7E44F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944" y="2499742"/>
            <a:ext cx="2913912" cy="19442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460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19622"/>
            <a:ext cx="6840760" cy="3168352"/>
          </a:xfrm>
        </p:spPr>
        <p:txBody>
          <a:bodyPr>
            <a:noAutofit/>
          </a:bodyPr>
          <a:lstStyle/>
          <a:p>
            <a:r>
              <a:rPr lang="en-US" dirty="0"/>
              <a:t>Interestingly, when we expect good things to happen in our relationship, we usually get it.</a:t>
            </a:r>
            <a:br>
              <a:rPr lang="en-US" dirty="0"/>
            </a:br>
            <a:endParaRPr lang="en-US" dirty="0"/>
          </a:p>
          <a:p>
            <a:r>
              <a:rPr lang="en-US" dirty="0"/>
              <a:t>Conversely, when we expect negative</a:t>
            </a:r>
            <a:br>
              <a:rPr lang="en-US" dirty="0"/>
            </a:br>
            <a:r>
              <a:rPr lang="en-US" dirty="0"/>
              <a:t>things, that’s also what we end up with.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912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91630"/>
            <a:ext cx="6840760" cy="1944216"/>
          </a:xfrm>
        </p:spPr>
        <p:txBody>
          <a:bodyPr>
            <a:noAutofit/>
          </a:bodyPr>
          <a:lstStyle/>
          <a:p>
            <a:r>
              <a:rPr lang="en-US" dirty="0"/>
              <a:t>Try reframing a negative thought in your mind.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This is not to suggest you wear</a:t>
            </a:r>
            <a:br>
              <a:rPr lang="en-US" dirty="0"/>
            </a:br>
            <a:r>
              <a:rPr lang="en-US" dirty="0"/>
              <a:t>rose-colored glasses and ignore reality.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4361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3598"/>
            <a:ext cx="6840760" cy="792088"/>
          </a:xfrm>
        </p:spPr>
        <p:txBody>
          <a:bodyPr>
            <a:noAutofit/>
          </a:bodyPr>
          <a:lstStyle/>
          <a:p>
            <a:r>
              <a:rPr lang="en-US" sz="2400" dirty="0"/>
              <a:t>The more optimistic our thoughts are,</a:t>
            </a:r>
            <a:br>
              <a:rPr lang="en-US" sz="2400" dirty="0"/>
            </a:br>
            <a:r>
              <a:rPr lang="en-US" sz="2400" dirty="0"/>
              <a:t>the more positively we will act.</a:t>
            </a:r>
            <a:endParaRPr lang="en-ID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CA21C2A-8E5D-8848-A792-670D50696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9448" y="2427734"/>
            <a:ext cx="2852936" cy="169062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278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1034430"/>
          </a:xfrm>
        </p:spPr>
        <p:txBody>
          <a:bodyPr>
            <a:normAutofit/>
          </a:bodyPr>
          <a:lstStyle/>
          <a:p>
            <a:r>
              <a:rPr lang="en-US" sz="2800" b="1" dirty="0"/>
              <a:t>How to Infuse Your Relationship with More Optimism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851670"/>
            <a:ext cx="6055910" cy="1614436"/>
          </a:xfrm>
        </p:spPr>
        <p:txBody>
          <a:bodyPr>
            <a:normAutofit/>
          </a:bodyPr>
          <a:lstStyle/>
          <a:p>
            <a:r>
              <a:rPr lang="en-US" dirty="0"/>
              <a:t>Any optimist knows that success requires work. Even if your relationship is good, there are ways to kick it up a notch.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6760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7160" y="1059582"/>
            <a:ext cx="6840760" cy="3672408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Sure, our friends always listen when</a:t>
            </a:r>
            <a:br>
              <a:rPr lang="en-US" sz="2400" dirty="0"/>
            </a:br>
            <a:r>
              <a:rPr lang="en-US" sz="2400" dirty="0"/>
              <a:t>we complain about our partner.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That’s what friends are for. While venting is</a:t>
            </a:r>
            <a:br>
              <a:rPr lang="en-US" sz="2400" dirty="0"/>
            </a:br>
            <a:r>
              <a:rPr lang="en-US" sz="2400" dirty="0"/>
              <a:t>perfectly fine, try “venting” about some</a:t>
            </a:r>
            <a:br>
              <a:rPr lang="en-US" sz="2400" dirty="0"/>
            </a:br>
            <a:r>
              <a:rPr lang="en-US" sz="2400" dirty="0"/>
              <a:t>of the good things your partner has done.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294219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627534"/>
            <a:ext cx="6840760" cy="1800200"/>
          </a:xfrm>
        </p:spPr>
        <p:txBody>
          <a:bodyPr>
            <a:noAutofit/>
          </a:bodyPr>
          <a:lstStyle/>
          <a:p>
            <a:r>
              <a:rPr lang="en-US" sz="2400" dirty="0"/>
              <a:t>Relationships require work.</a:t>
            </a:r>
            <a:r>
              <a:rPr lang="en-MY" sz="2400" dirty="0"/>
              <a:t/>
            </a:r>
            <a:br>
              <a:rPr lang="en-MY" sz="2400" dirty="0"/>
            </a:br>
            <a:endParaRPr lang="en-MY" sz="2400" dirty="0"/>
          </a:p>
          <a:p>
            <a:r>
              <a:rPr lang="en-US" sz="2400" dirty="0"/>
              <a:t>No one is perfect, and</a:t>
            </a:r>
            <a:br>
              <a:rPr lang="en-US" sz="2400" dirty="0"/>
            </a:br>
            <a:r>
              <a:rPr lang="en-US" sz="2400" dirty="0"/>
              <a:t>an optimist doesn’t expect it.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E8EF0DC-8D81-D642-BF3F-D841600EE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300" y="2859782"/>
            <a:ext cx="3397215" cy="17778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603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7574"/>
            <a:ext cx="6840760" cy="864096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 startAt="2"/>
            </a:pPr>
            <a:r>
              <a:rPr lang="en-US" sz="2400" dirty="0"/>
              <a:t>Thank your partner for the small things. </a:t>
            </a:r>
            <a:br>
              <a:rPr lang="en-US" sz="2400" dirty="0"/>
            </a:br>
            <a:r>
              <a:rPr lang="en-US" sz="2400" dirty="0"/>
              <a:t>It’s easy to take someone for granted.</a:t>
            </a:r>
            <a:endParaRPr lang="en-ID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DEF1E7E-040D-7B48-A6F6-CE108311EE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476" y="2355726"/>
            <a:ext cx="2712880" cy="180198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235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3598"/>
            <a:ext cx="6840760" cy="576064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 startAt="3"/>
            </a:pPr>
            <a:r>
              <a:rPr lang="en-US" sz="2400" dirty="0"/>
              <a:t>Share happy memories of the two of you.</a:t>
            </a:r>
            <a:endParaRPr lang="en-ID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3641E55B-18C1-A345-8F43-3A9CF9A78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892" y="2139702"/>
            <a:ext cx="2718048" cy="181203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397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35646"/>
            <a:ext cx="6840760" cy="1800200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 startAt="4"/>
            </a:pPr>
            <a:r>
              <a:rPr lang="en-US" sz="2400" dirty="0"/>
              <a:t>Many couples are busy discussing the daily</a:t>
            </a:r>
            <a:br>
              <a:rPr lang="en-US" sz="2400" dirty="0"/>
            </a:br>
            <a:r>
              <a:rPr lang="en-US" sz="2400" dirty="0"/>
              <a:t>grind of marriage – bills, work, repairs, kids,</a:t>
            </a:r>
            <a:br>
              <a:rPr lang="en-US" sz="2400" dirty="0"/>
            </a:br>
            <a:r>
              <a:rPr lang="en-US" sz="2400" dirty="0"/>
              <a:t>etc. - they forget to talk about themselves.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251376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7614"/>
            <a:ext cx="6840760" cy="2736304"/>
          </a:xfrm>
        </p:spPr>
        <p:txBody>
          <a:bodyPr>
            <a:noAutofit/>
          </a:bodyPr>
          <a:lstStyle/>
          <a:p>
            <a:r>
              <a:rPr lang="en-US" dirty="0"/>
              <a:t>That is the reason it is so difficult for a</a:t>
            </a:r>
            <a:br>
              <a:rPr lang="en-US" dirty="0"/>
            </a:br>
            <a:r>
              <a:rPr lang="en-US" dirty="0"/>
              <a:t>pessimist to maintain any type of relationship.</a:t>
            </a:r>
          </a:p>
          <a:p>
            <a:r>
              <a:rPr lang="en-US" sz="2400" dirty="0"/>
              <a:t/>
            </a:r>
            <a:br>
              <a:rPr lang="en-US" sz="2400" dirty="0"/>
            </a:br>
            <a:r>
              <a:rPr lang="en-US" dirty="0"/>
              <a:t>A pessimist will focus on a single flaw or</a:t>
            </a:r>
            <a:br>
              <a:rPr lang="en-US" dirty="0"/>
            </a:br>
            <a:r>
              <a:rPr lang="en-US" dirty="0"/>
              <a:t>problem and decide that this will never work.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81223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75606"/>
            <a:ext cx="6840760" cy="2736304"/>
          </a:xfrm>
        </p:spPr>
        <p:txBody>
          <a:bodyPr>
            <a:noAutofit/>
          </a:bodyPr>
          <a:lstStyle/>
          <a:p>
            <a:r>
              <a:rPr lang="en-US" dirty="0"/>
              <a:t>Many pessimists spend a lifetime looking for the ideal mate as they end up alone and lonely.</a:t>
            </a:r>
            <a:br>
              <a:rPr lang="en-US" dirty="0"/>
            </a:br>
            <a:endParaRPr lang="en-US" dirty="0"/>
          </a:p>
          <a:p>
            <a:r>
              <a:rPr lang="en-US" dirty="0"/>
              <a:t>When a couple has problems and is</a:t>
            </a:r>
            <a:br>
              <a:rPr lang="en-US" dirty="0"/>
            </a:br>
            <a:r>
              <a:rPr lang="en-US" dirty="0"/>
              <a:t>willing to discuss them or seek counseling,</a:t>
            </a:r>
            <a:br>
              <a:rPr lang="en-US" dirty="0"/>
            </a:br>
            <a:r>
              <a:rPr lang="en-US" dirty="0"/>
              <a:t>that is an optimistic approach.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29991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9622"/>
            <a:ext cx="6840760" cy="2736304"/>
          </a:xfrm>
        </p:spPr>
        <p:txBody>
          <a:bodyPr>
            <a:noAutofit/>
          </a:bodyPr>
          <a:lstStyle/>
          <a:p>
            <a:r>
              <a:rPr lang="en-US" dirty="0"/>
              <a:t>Optimism is a way of thinking, and our relationships depend on our mindset.</a:t>
            </a:r>
            <a:br>
              <a:rPr lang="en-US" dirty="0"/>
            </a:br>
            <a:endParaRPr lang="en-US" dirty="0"/>
          </a:p>
          <a:p>
            <a:r>
              <a:rPr lang="en-US" dirty="0"/>
              <a:t>Pessimists frequently view a successful relationship as all or nothing.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46595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3598"/>
            <a:ext cx="6840760" cy="2736304"/>
          </a:xfrm>
        </p:spPr>
        <p:txBody>
          <a:bodyPr>
            <a:noAutofit/>
          </a:bodyPr>
          <a:lstStyle/>
          <a:p>
            <a:r>
              <a:rPr lang="en-US" dirty="0"/>
              <a:t>Unfortunately for them, their relationship</a:t>
            </a:r>
            <a:br>
              <a:rPr lang="en-US" dirty="0"/>
            </a:br>
            <a:r>
              <a:rPr lang="en-US" dirty="0"/>
              <a:t>all too often end in failures.</a:t>
            </a:r>
          </a:p>
          <a:p>
            <a:r>
              <a:rPr lang="en-US" sz="2400" dirty="0"/>
              <a:t/>
            </a:r>
            <a:br>
              <a:rPr lang="en-US" sz="2400" dirty="0"/>
            </a:br>
            <a:r>
              <a:rPr lang="en-US" dirty="0"/>
              <a:t>A great relationship doesn’t just happen. Two people will be successful if they approach the relationship with optimism.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91358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91630"/>
            <a:ext cx="6840760" cy="2736304"/>
          </a:xfrm>
        </p:spPr>
        <p:txBody>
          <a:bodyPr>
            <a:noAutofit/>
          </a:bodyPr>
          <a:lstStyle/>
          <a:p>
            <a:r>
              <a:rPr lang="en-US" dirty="0"/>
              <a:t>Let’s be realistic. Not every</a:t>
            </a:r>
            <a:br>
              <a:rPr lang="en-US" dirty="0"/>
            </a:br>
            <a:r>
              <a:rPr lang="en-US" dirty="0"/>
              <a:t>relationship will make it.</a:t>
            </a:r>
          </a:p>
          <a:p>
            <a:r>
              <a:rPr lang="en-US" sz="2400" dirty="0"/>
              <a:t/>
            </a:r>
            <a:br>
              <a:rPr lang="en-US" sz="2400" dirty="0"/>
            </a:br>
            <a:r>
              <a:rPr lang="en-US" dirty="0"/>
              <a:t>It’s the pessimist that looks for guarantees</a:t>
            </a:r>
            <a:br>
              <a:rPr lang="en-US" dirty="0"/>
            </a:br>
            <a:r>
              <a:rPr lang="en-US" dirty="0"/>
              <a:t>before trying. The optimist knows better.</a:t>
            </a:r>
            <a:endParaRPr lang="en-ID" dirty="0"/>
          </a:p>
          <a:p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99777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9622"/>
            <a:ext cx="6840760" cy="2736304"/>
          </a:xfrm>
        </p:spPr>
        <p:txBody>
          <a:bodyPr>
            <a:noAutofit/>
          </a:bodyPr>
          <a:lstStyle/>
          <a:p>
            <a:r>
              <a:rPr lang="en-US" dirty="0"/>
              <a:t>When it comes to relationships, attitude</a:t>
            </a:r>
            <a:br>
              <a:rPr lang="en-US" dirty="0"/>
            </a:br>
            <a:r>
              <a:rPr lang="en-US" dirty="0"/>
              <a:t>is the primary ingredient.</a:t>
            </a:r>
          </a:p>
          <a:p>
            <a:r>
              <a:rPr lang="en-US" sz="2400" dirty="0"/>
              <a:t/>
            </a:r>
            <a:br>
              <a:rPr lang="en-US" sz="2400" dirty="0"/>
            </a:br>
            <a:r>
              <a:rPr lang="en-US" dirty="0"/>
              <a:t>This might be a good time to remember</a:t>
            </a:r>
            <a:br>
              <a:rPr lang="en-US" dirty="0"/>
            </a:br>
            <a:r>
              <a:rPr lang="en-US" dirty="0"/>
              <a:t>that your partner is also your friend.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91610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3598"/>
            <a:ext cx="6840760" cy="2736304"/>
          </a:xfrm>
        </p:spPr>
        <p:txBody>
          <a:bodyPr>
            <a:noAutofit/>
          </a:bodyPr>
          <a:lstStyle/>
          <a:p>
            <a:r>
              <a:rPr lang="en-US" dirty="0"/>
              <a:t>If you continuously feel put upon or resentful when you are with your partner, perhaps your attitude could use a tune-up.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You can take your relationship to a</a:t>
            </a:r>
            <a:br>
              <a:rPr lang="en-US" dirty="0"/>
            </a:br>
            <a:r>
              <a:rPr lang="en-US" dirty="0"/>
              <a:t>much closer level with a positive attitude.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0768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7B35049C-12FF-FB4F-9773-5824AE14E434}" vid="{52C19A7F-B0CF-3C4F-9372-2FD43C3A5C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1458</TotalTime>
  <Words>265</Words>
  <Application>Microsoft Office PowerPoint</Application>
  <PresentationFormat>On-screen Show (16:9)</PresentationFormat>
  <Paragraphs>38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Infuse Your Relationship with More Optimism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17</cp:revision>
  <dcterms:created xsi:type="dcterms:W3CDTF">2018-09-20T23:16:39Z</dcterms:created>
  <dcterms:modified xsi:type="dcterms:W3CDTF">2018-09-29T04:17:20Z</dcterms:modified>
</cp:coreProperties>
</file>