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0"/>
  </p:notesMasterIdLst>
  <p:sldIdLst>
    <p:sldId id="257" r:id="rId2"/>
    <p:sldId id="259" r:id="rId3"/>
    <p:sldId id="270" r:id="rId4"/>
    <p:sldId id="258" r:id="rId5"/>
    <p:sldId id="271" r:id="rId6"/>
    <p:sldId id="272" r:id="rId7"/>
    <p:sldId id="260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05"/>
    <p:restoredTop sz="94650"/>
  </p:normalViewPr>
  <p:slideViewPr>
    <p:cSldViewPr>
      <p:cViewPr varScale="1">
        <p:scale>
          <a:sx n="79" d="100"/>
          <a:sy n="79" d="100"/>
        </p:scale>
        <p:origin x="24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1E82B5F-959D-904D-9DF1-53486D7F0104}"/>
              </a:ext>
            </a:extLst>
          </p:cNvPr>
          <p:cNvSpPr txBox="1"/>
          <p:nvPr/>
        </p:nvSpPr>
        <p:spPr>
          <a:xfrm>
            <a:off x="5486400" y="2861786"/>
            <a:ext cx="327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500" b="1" dirty="0">
                <a:latin typeface="Calibri" panose="020F0502020204030204" pitchFamily="34" charset="0"/>
                <a:cs typeface="Calibri" panose="020F0502020204030204" pitchFamily="34" charset="0"/>
              </a:rPr>
              <a:t>Benefits of Optimism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Overall Health</a:t>
            </a:r>
            <a:r>
              <a:rPr lang="en-ID" sz="2800" b="1" dirty="0"/>
              <a:t/>
            </a:r>
            <a:br>
              <a:rPr lang="en-ID" sz="2800" b="1" dirty="0"/>
            </a:b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792088"/>
          </a:xfrm>
        </p:spPr>
        <p:txBody>
          <a:bodyPr>
            <a:normAutofit/>
          </a:bodyPr>
          <a:lstStyle/>
          <a:p>
            <a:r>
              <a:rPr lang="en-US" sz="2200" dirty="0"/>
              <a:t>In a two-year study relating to optimism and overall health, researchers evaluated 2,300 adults.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1443C86-824D-3743-961D-E2BE11DCE0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897" y="2551534"/>
            <a:ext cx="2527300" cy="16764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341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Optimism and Longevity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If optimism can improve people’s health, the logical assumption would be that it can boost longevity, as well.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A 1960’s study evaluated 839 people for optimism and overall health.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3009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15566"/>
            <a:ext cx="6840760" cy="864096"/>
          </a:xfrm>
        </p:spPr>
        <p:txBody>
          <a:bodyPr>
            <a:noAutofit/>
          </a:bodyPr>
          <a:lstStyle/>
          <a:p>
            <a:r>
              <a:rPr lang="en-US" sz="2200" dirty="0"/>
              <a:t>The results showed that optimists who’d increased their pessimism also increased their mortality rate.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7FCCB77-E3A4-344A-82AF-FF4442876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216" y="1923678"/>
            <a:ext cx="3581400" cy="19812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675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6840760" cy="3168352"/>
          </a:xfrm>
        </p:spPr>
        <p:txBody>
          <a:bodyPr>
            <a:noAutofit/>
          </a:bodyPr>
          <a:lstStyle/>
          <a:p>
            <a:r>
              <a:rPr lang="en-US" sz="2400" dirty="0"/>
              <a:t>The second study during the same</a:t>
            </a:r>
            <a:br>
              <a:rPr lang="en-US" sz="2400" dirty="0"/>
            </a:br>
            <a:r>
              <a:rPr lang="en-US" sz="2400" dirty="0"/>
              <a:t>period involved 6,959 students who were </a:t>
            </a:r>
            <a:br>
              <a:rPr lang="en-US" sz="2400" dirty="0"/>
            </a:br>
            <a:r>
              <a:rPr lang="en-US" sz="2400" dirty="0"/>
              <a:t>evaluated for a 40-year period. </a:t>
            </a:r>
          </a:p>
          <a:p>
            <a:endParaRPr lang="en-US" sz="2400" dirty="0"/>
          </a:p>
          <a:p>
            <a:r>
              <a:rPr lang="en-US" sz="2400" dirty="0"/>
              <a:t>At the end of the study, pessimists had a 42 percent higher death rate than the more</a:t>
            </a:r>
            <a:br>
              <a:rPr lang="en-US" sz="2400" dirty="0"/>
            </a:br>
            <a:r>
              <a:rPr lang="en-US" sz="2400" dirty="0"/>
              <a:t>positive thinking group.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08276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Optimism and Stress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324036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Stress is one of the leading causes of death. A recent study showed that everyone, optimists and pessimists, experience stress.</a:t>
            </a:r>
            <a:r>
              <a:rPr lang="en-ID" sz="2400" dirty="0"/>
              <a:t> </a:t>
            </a:r>
          </a:p>
          <a:p>
            <a:pPr algn="l"/>
            <a:endParaRPr lang="en-ID" sz="2400" dirty="0"/>
          </a:p>
          <a:p>
            <a:pPr algn="l"/>
            <a:r>
              <a:rPr lang="en-US" sz="2400" dirty="0"/>
              <a:t>The same study revealed that optimists recovered much quicker from stress-related incidents than pessimists.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59905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3168352"/>
          </a:xfrm>
        </p:spPr>
        <p:txBody>
          <a:bodyPr>
            <a:noAutofit/>
          </a:bodyPr>
          <a:lstStyle/>
          <a:p>
            <a:r>
              <a:rPr lang="en-US" sz="2400" dirty="0"/>
              <a:t>As a whole, optimists feel less stressed because they don’t expect everything to go their way. </a:t>
            </a:r>
          </a:p>
          <a:p>
            <a:endParaRPr lang="en-US" sz="2400" dirty="0"/>
          </a:p>
          <a:p>
            <a:r>
              <a:rPr lang="en-US" sz="2400" dirty="0"/>
              <a:t>Their world doesn’t fall apart because they</a:t>
            </a:r>
            <a:br>
              <a:rPr lang="en-US" sz="2400" dirty="0"/>
            </a:br>
            <a:r>
              <a:rPr lang="en-US" sz="2400" dirty="0"/>
              <a:t>are better able to cope.</a:t>
            </a:r>
            <a:r>
              <a:rPr lang="en-ID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04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1728192"/>
          </a:xfrm>
        </p:spPr>
        <p:txBody>
          <a:bodyPr>
            <a:noAutofit/>
          </a:bodyPr>
          <a:lstStyle/>
          <a:p>
            <a:r>
              <a:rPr lang="en-US" sz="2400" dirty="0"/>
              <a:t>Since optimists tend to be more hopeful and self-confident, they are also likely to try harder,</a:t>
            </a:r>
            <a:br>
              <a:rPr lang="en-US" sz="2400" dirty="0"/>
            </a:br>
            <a:r>
              <a:rPr lang="en-US" sz="2400" dirty="0"/>
              <a:t>take more risk, and thereby create more</a:t>
            </a:r>
            <a:br>
              <a:rPr lang="en-US" sz="2400" dirty="0"/>
            </a:br>
            <a:r>
              <a:rPr lang="en-US" sz="2400" dirty="0"/>
              <a:t>positive events in their lives than pessimists.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20713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Optimists Are Better Leaders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324036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The benefits of optimism go far beyond health.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Optimists recognized opportunities and refuse to be victims of circumstances.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59570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232248"/>
          </a:xfrm>
        </p:spPr>
        <p:txBody>
          <a:bodyPr>
            <a:noAutofit/>
          </a:bodyPr>
          <a:lstStyle/>
          <a:p>
            <a:r>
              <a:rPr lang="en-US" sz="2400" dirty="0"/>
              <a:t>This would be impossible if a person were</a:t>
            </a:r>
            <a:br>
              <a:rPr lang="en-US" sz="2400" dirty="0"/>
            </a:br>
            <a:r>
              <a:rPr lang="en-US" sz="2400" dirty="0"/>
              <a:t>filled with worries about uncertainties. </a:t>
            </a:r>
          </a:p>
          <a:p>
            <a:endParaRPr lang="en-US" sz="2400" dirty="0"/>
          </a:p>
          <a:p>
            <a:r>
              <a:rPr lang="en-US" sz="2400" dirty="0"/>
              <a:t>Optimistic leaders communicate positivity to those around them and inspire trust and loyalty.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26852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15566"/>
            <a:ext cx="6840760" cy="864096"/>
          </a:xfrm>
        </p:spPr>
        <p:txBody>
          <a:bodyPr>
            <a:noAutofit/>
          </a:bodyPr>
          <a:lstStyle/>
          <a:p>
            <a:r>
              <a:rPr lang="en-US" sz="2200" dirty="0"/>
              <a:t>They not only encourage themselves to do more,</a:t>
            </a:r>
            <a:br>
              <a:rPr lang="en-US" sz="2200" dirty="0"/>
            </a:br>
            <a:r>
              <a:rPr lang="en-US" sz="2200" dirty="0"/>
              <a:t>they encourage those around them. </a:t>
            </a:r>
          </a:p>
          <a:p>
            <a:endParaRPr lang="en-US" sz="2200" dirty="0"/>
          </a:p>
          <a:p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B698867-2DAD-4546-9903-6E082431D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995686"/>
            <a:ext cx="3175000" cy="20955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851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6840760" cy="2664296"/>
          </a:xfrm>
        </p:spPr>
        <p:txBody>
          <a:bodyPr>
            <a:noAutofit/>
          </a:bodyPr>
          <a:lstStyle/>
          <a:p>
            <a:r>
              <a:rPr lang="en-US" dirty="0"/>
              <a:t>Many studies have shown how optimism</a:t>
            </a:r>
            <a:br>
              <a:rPr lang="en-US" dirty="0"/>
            </a:br>
            <a:r>
              <a:rPr lang="en-US" dirty="0"/>
              <a:t>can help individuals cope with illness and</a:t>
            </a:r>
            <a:br>
              <a:rPr lang="en-US" dirty="0"/>
            </a:br>
            <a:r>
              <a:rPr lang="en-US" dirty="0"/>
              <a:t>maintain better overall health.</a:t>
            </a:r>
            <a:r>
              <a:rPr lang="en-ID" dirty="0"/>
              <a:t> </a:t>
            </a:r>
          </a:p>
          <a:p>
            <a:endParaRPr lang="en-ID" dirty="0"/>
          </a:p>
          <a:p>
            <a:r>
              <a:rPr lang="en-US" dirty="0"/>
              <a:t>When your mind is well-tuned,</a:t>
            </a:r>
            <a:br>
              <a:rPr lang="en-US" dirty="0"/>
            </a:br>
            <a:r>
              <a:rPr lang="en-US" dirty="0"/>
              <a:t>your body reaps the benefits.</a:t>
            </a:r>
            <a:endParaRPr lang="en-ID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9582"/>
            <a:ext cx="6840760" cy="3240360"/>
          </a:xfrm>
        </p:spPr>
        <p:txBody>
          <a:bodyPr>
            <a:noAutofit/>
          </a:bodyPr>
          <a:lstStyle/>
          <a:p>
            <a:r>
              <a:rPr lang="en-US" sz="2400" dirty="0"/>
              <a:t>Pessimists can worry about every minutia that could wrong, preventing them from even getting started.</a:t>
            </a:r>
          </a:p>
          <a:p>
            <a:endParaRPr lang="en-US" sz="2400" dirty="0"/>
          </a:p>
          <a:p>
            <a:r>
              <a:rPr lang="en-US" sz="2400" dirty="0"/>
              <a:t>Optimists are confident in their ability to</a:t>
            </a:r>
            <a:br>
              <a:rPr lang="en-US" sz="2400" dirty="0"/>
            </a:br>
            <a:r>
              <a:rPr lang="en-US" sz="2400" dirty="0"/>
              <a:t>handle the details and focus on the</a:t>
            </a:r>
            <a:br>
              <a:rPr lang="en-US" sz="2400" dirty="0"/>
            </a:br>
            <a:r>
              <a:rPr lang="en-US" sz="2400" dirty="0"/>
              <a:t>larger picture of solving problems.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61790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3240360"/>
          </a:xfrm>
        </p:spPr>
        <p:txBody>
          <a:bodyPr>
            <a:noAutofit/>
          </a:bodyPr>
          <a:lstStyle/>
          <a:p>
            <a:r>
              <a:rPr lang="en-US" sz="2400" dirty="0"/>
              <a:t>Optimists are willing to work to achieve their goals. </a:t>
            </a:r>
          </a:p>
          <a:p>
            <a:endParaRPr lang="en-US" sz="2400" dirty="0"/>
          </a:p>
          <a:p>
            <a:r>
              <a:rPr lang="en-US" sz="2400" dirty="0"/>
              <a:t>People are willing to follow optimists because</a:t>
            </a:r>
            <a:br>
              <a:rPr lang="en-US" sz="2400" dirty="0"/>
            </a:br>
            <a:r>
              <a:rPr lang="en-US" sz="2400" dirty="0"/>
              <a:t>they understand that the optimist</a:t>
            </a:r>
            <a:br>
              <a:rPr lang="en-US" sz="2400" dirty="0"/>
            </a:br>
            <a:r>
              <a:rPr lang="en-US" sz="2400" dirty="0"/>
              <a:t>will work to improve a situation.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338576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Optimism Encourages Persistence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324036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Because optimists don’t expect guarantees, they do not give up easily when life becomes bleak.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Most entrepreneurs have failed several times before reaching their goal, but they don’t let that stop them.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290821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504056"/>
          </a:xfrm>
        </p:spPr>
        <p:txBody>
          <a:bodyPr>
            <a:noAutofit/>
          </a:bodyPr>
          <a:lstStyle/>
          <a:p>
            <a:r>
              <a:rPr lang="en-US" sz="2200" dirty="0"/>
              <a:t>For an optimist, there are no limits. Only possibilities.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F9964E4-2D9E-0247-B5FE-43128CDA8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734" y="1851670"/>
            <a:ext cx="3276364" cy="21832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466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Autofit/>
          </a:bodyPr>
          <a:lstStyle/>
          <a:p>
            <a:r>
              <a:rPr lang="en-US" sz="2800" b="1" dirty="0"/>
              <a:t>Optimism and Anxiety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324036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Many studies have shown how optimism serves as a “balm” against anxiety.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People suffering from anxiety hold these thoughts even when there is not an iota of evidence to support them.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50120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843558"/>
            <a:ext cx="6840760" cy="1296144"/>
          </a:xfrm>
        </p:spPr>
        <p:txBody>
          <a:bodyPr>
            <a:noAutofit/>
          </a:bodyPr>
          <a:lstStyle/>
          <a:p>
            <a:r>
              <a:rPr lang="en-US" sz="2200" dirty="0"/>
              <a:t>Anxiety is pessimism in its extreme form.</a:t>
            </a:r>
            <a:br>
              <a:rPr lang="en-US" sz="2200" dirty="0"/>
            </a:br>
            <a:r>
              <a:rPr lang="en-US" sz="2200" dirty="0"/>
              <a:t>Obviously, the best way to combat anxiety </a:t>
            </a:r>
            <a:br>
              <a:rPr lang="en-US" sz="2200" dirty="0"/>
            </a:br>
            <a:r>
              <a:rPr lang="en-US" sz="2200" dirty="0"/>
              <a:t>is to strive for optimism.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F18615F-311B-A549-B762-D36981F1F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283718"/>
            <a:ext cx="3247755" cy="173213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25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448272"/>
          </a:xfrm>
        </p:spPr>
        <p:txBody>
          <a:bodyPr>
            <a:noAutofit/>
          </a:bodyPr>
          <a:lstStyle/>
          <a:p>
            <a:r>
              <a:rPr lang="en-US" dirty="0"/>
              <a:t>If you are used to expecting the worst, it can be difficult to change that mindset quickly. </a:t>
            </a:r>
          </a:p>
          <a:p>
            <a:endParaRPr lang="en-US" sz="2200" dirty="0"/>
          </a:p>
          <a:p>
            <a:r>
              <a:rPr lang="en-US" dirty="0"/>
              <a:t>Ask yourself if there is any basis for your thoughts. Give other people the benefit of doubt.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2338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2952328"/>
          </a:xfrm>
        </p:spPr>
        <p:txBody>
          <a:bodyPr>
            <a:noAutofit/>
          </a:bodyPr>
          <a:lstStyle/>
          <a:p>
            <a:r>
              <a:rPr lang="en-US" sz="2400" dirty="0"/>
              <a:t>While it may not sound optimistic, ask yourself if you are really important enough for people to</a:t>
            </a:r>
            <a:br>
              <a:rPr lang="en-US" sz="2400" dirty="0"/>
            </a:br>
            <a:r>
              <a:rPr lang="en-US" sz="2400" dirty="0"/>
              <a:t>be talking behind your back. </a:t>
            </a:r>
          </a:p>
          <a:p>
            <a:endParaRPr lang="en-US" sz="2400" dirty="0"/>
          </a:p>
          <a:p>
            <a:r>
              <a:rPr lang="en-US" sz="2400" dirty="0"/>
              <a:t>Ask yourself if there might there be a reason</a:t>
            </a:r>
            <a:br>
              <a:rPr lang="en-US" sz="2400" dirty="0"/>
            </a:br>
            <a:r>
              <a:rPr lang="en-US" sz="2400" dirty="0"/>
              <a:t>for someone else’s behavior that doesn’t</a:t>
            </a:r>
            <a:br>
              <a:rPr lang="en-US" sz="2400" dirty="0"/>
            </a:br>
            <a:r>
              <a:rPr lang="en-US" sz="2400" dirty="0"/>
              <a:t>involve you at all.</a:t>
            </a:r>
            <a:r>
              <a:rPr lang="en-ID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645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792088"/>
          </a:xfrm>
        </p:spPr>
        <p:txBody>
          <a:bodyPr>
            <a:noAutofit/>
          </a:bodyPr>
          <a:lstStyle/>
          <a:p>
            <a:r>
              <a:rPr lang="en-US" sz="2200" dirty="0"/>
              <a:t>When you get into the habit of challenging irrational and pessimistic beliefs, they lose their grip.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6BD8D52-18C5-5748-A565-E26FF7539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211710"/>
            <a:ext cx="3266189" cy="207848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41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Optimism and Heart Health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The term “broken heart” has some literal truth. Stress, anxiety, and depression can indeed bring on heart problems.</a:t>
            </a:r>
            <a:r>
              <a:rPr lang="en-ID" sz="2400" dirty="0"/>
              <a:t> </a:t>
            </a:r>
          </a:p>
          <a:p>
            <a:pPr algn="l"/>
            <a:endParaRPr lang="en-ID" sz="2400" dirty="0"/>
          </a:p>
          <a:p>
            <a:pPr algn="l"/>
            <a:r>
              <a:rPr lang="en-US" sz="2400" dirty="0"/>
              <a:t>Optimism is heart-healthy.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676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2736304"/>
          </a:xfrm>
        </p:spPr>
        <p:txBody>
          <a:bodyPr>
            <a:noAutofit/>
          </a:bodyPr>
          <a:lstStyle/>
          <a:p>
            <a:r>
              <a:rPr lang="en-US" sz="2400" dirty="0"/>
              <a:t>In a particular study, 309 patients were evaluated prior to coronary artery bypass surgery. </a:t>
            </a:r>
          </a:p>
          <a:p>
            <a:endParaRPr lang="en-US" sz="2400" dirty="0"/>
          </a:p>
          <a:p>
            <a:r>
              <a:rPr lang="en-US" sz="2400" dirty="0"/>
              <a:t>Six months following the surgery, it was found that pessimists were twice as likely to require further hospital treatment than the optimistic group.</a:t>
            </a:r>
            <a:endParaRPr lang="en-ID" sz="2400" dirty="0"/>
          </a:p>
          <a:p>
            <a:endParaRPr lang="en-MY" sz="2400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15566"/>
            <a:ext cx="6840760" cy="1224136"/>
          </a:xfrm>
        </p:spPr>
        <p:txBody>
          <a:bodyPr>
            <a:noAutofit/>
          </a:bodyPr>
          <a:lstStyle/>
          <a:p>
            <a:r>
              <a:rPr lang="en-US" sz="2200" dirty="0"/>
              <a:t>Another study of angioplasty patients revealed that pessimists were three times as likely to suffer a heart attack than optimists. 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9E2D5F7-3370-3748-9C9E-8081A467B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027" y="2171862"/>
            <a:ext cx="2805762" cy="187220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97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Blood Pressure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Numerous studies have confirmed that optimism impacts blood pressure in a very positive way.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The likely reason is that optimists spend less time worrying and more time taking positive action.</a:t>
            </a:r>
            <a:endParaRPr lang="en-ID" sz="2400" dirty="0"/>
          </a:p>
          <a:p>
            <a:pPr algn="l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614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15566"/>
            <a:ext cx="6840760" cy="1080120"/>
          </a:xfrm>
        </p:spPr>
        <p:txBody>
          <a:bodyPr>
            <a:noAutofit/>
          </a:bodyPr>
          <a:lstStyle/>
          <a:p>
            <a:r>
              <a:rPr lang="en-US" sz="2200" dirty="0"/>
              <a:t>People who lean toward positive thinking rather than negative are far more likely to be calmer and less likely to suffer from high blood pressure.</a:t>
            </a:r>
            <a:endParaRPr lang="en-ID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C605B17-3B69-D947-9B70-CAA50C916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697" y="2283718"/>
            <a:ext cx="3084438" cy="173446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196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D96EC-7DB5-3D45-9E6E-8385A256F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674390"/>
          </a:xfrm>
        </p:spPr>
        <p:txBody>
          <a:bodyPr>
            <a:normAutofit/>
          </a:bodyPr>
          <a:lstStyle/>
          <a:p>
            <a:r>
              <a:rPr lang="en-US" sz="2800" b="1" dirty="0"/>
              <a:t>Infections</a:t>
            </a:r>
            <a:endParaRPr lang="en-ID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7C7021C-CCD6-C247-940B-90BFDC946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6055910" cy="291058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Anyone can suffer from an infection. </a:t>
            </a:r>
          </a:p>
          <a:p>
            <a:pPr algn="l"/>
            <a:endParaRPr lang="en-US" sz="2400" dirty="0"/>
          </a:p>
          <a:p>
            <a:pPr algn="l"/>
            <a:r>
              <a:rPr lang="en-US" sz="2400" dirty="0"/>
              <a:t>Infections are generally caused by invading foreign organisms that infect the body and continue to multiply.</a:t>
            </a:r>
            <a:r>
              <a:rPr lang="en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2826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304256"/>
          </a:xfrm>
        </p:spPr>
        <p:txBody>
          <a:bodyPr>
            <a:noAutofit/>
          </a:bodyPr>
          <a:lstStyle/>
          <a:p>
            <a:r>
              <a:rPr lang="en-US" sz="2400" dirty="0"/>
              <a:t>In a 2006 study, 193 healthy men and women</a:t>
            </a:r>
            <a:br>
              <a:rPr lang="en-US" sz="2400" dirty="0"/>
            </a:br>
            <a:r>
              <a:rPr lang="en-US" sz="2400" dirty="0"/>
              <a:t>were given a respiratory virus. </a:t>
            </a:r>
          </a:p>
          <a:p>
            <a:endParaRPr lang="en-US" sz="2400" dirty="0"/>
          </a:p>
          <a:p>
            <a:r>
              <a:rPr lang="en-US" sz="2400" dirty="0"/>
              <a:t>Optimism can strengthen the immune system</a:t>
            </a:r>
            <a:br>
              <a:rPr lang="en-US" sz="2400" dirty="0"/>
            </a:br>
            <a:r>
              <a:rPr lang="en-US" sz="2400" dirty="0"/>
              <a:t>and help ward off diseases. </a:t>
            </a:r>
            <a:endParaRPr lang="en-ID" sz="2400" dirty="0"/>
          </a:p>
        </p:txBody>
      </p:sp>
    </p:spTree>
    <p:extLst>
      <p:ext uri="{BB962C8B-B14F-4D97-AF65-F5344CB8AC3E}">
        <p14:creationId xmlns:p14="http://schemas.microsoft.com/office/powerpoint/2010/main" val="12356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</TotalTime>
  <Words>612</Words>
  <Application>Microsoft Office PowerPoint</Application>
  <PresentationFormat>On-screen Show (16:9)</PresentationFormat>
  <Paragraphs>74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Optimism and Heart Health</vt:lpstr>
      <vt:lpstr>PowerPoint Presentation</vt:lpstr>
      <vt:lpstr>PowerPoint Presentation</vt:lpstr>
      <vt:lpstr>Blood Pressure</vt:lpstr>
      <vt:lpstr>PowerPoint Presentation</vt:lpstr>
      <vt:lpstr>Infections</vt:lpstr>
      <vt:lpstr>PowerPoint Presentation</vt:lpstr>
      <vt:lpstr>Overall Health </vt:lpstr>
      <vt:lpstr>Optimism and Longevity</vt:lpstr>
      <vt:lpstr>PowerPoint Presentation</vt:lpstr>
      <vt:lpstr>PowerPoint Presentation</vt:lpstr>
      <vt:lpstr>Optimism and Stress</vt:lpstr>
      <vt:lpstr>PowerPoint Presentation</vt:lpstr>
      <vt:lpstr>PowerPoint Presentation</vt:lpstr>
      <vt:lpstr>Optimists Are Better Leaders</vt:lpstr>
      <vt:lpstr>PowerPoint Presentation</vt:lpstr>
      <vt:lpstr>PowerPoint Presentation</vt:lpstr>
      <vt:lpstr>PowerPoint Presentation</vt:lpstr>
      <vt:lpstr>PowerPoint Presentation</vt:lpstr>
      <vt:lpstr>Optimism Encourages Persistence</vt:lpstr>
      <vt:lpstr>PowerPoint Presentation</vt:lpstr>
      <vt:lpstr>Optimism and Anxiety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5</cp:revision>
  <dcterms:created xsi:type="dcterms:W3CDTF">2018-09-20T23:16:39Z</dcterms:created>
  <dcterms:modified xsi:type="dcterms:W3CDTF">2018-09-29T04:08:35Z</dcterms:modified>
</cp:coreProperties>
</file>