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18"/>
  </p:notesMasterIdLst>
  <p:sldIdLst>
    <p:sldId id="257" r:id="rId2"/>
    <p:sldId id="259" r:id="rId3"/>
    <p:sldId id="258" r:id="rId4"/>
    <p:sldId id="260" r:id="rId5"/>
    <p:sldId id="270" r:id="rId6"/>
    <p:sldId id="272" r:id="rId7"/>
    <p:sldId id="273" r:id="rId8"/>
    <p:sldId id="275" r:id="rId9"/>
    <p:sldId id="276" r:id="rId10"/>
    <p:sldId id="277" r:id="rId11"/>
    <p:sldId id="279" r:id="rId12"/>
    <p:sldId id="264" r:id="rId13"/>
    <p:sldId id="280" r:id="rId14"/>
    <p:sldId id="281" r:id="rId15"/>
    <p:sldId id="282" r:id="rId16"/>
    <p:sldId id="283" r:id="rId1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122"/>
    <p:restoredTop sz="94650"/>
  </p:normalViewPr>
  <p:slideViewPr>
    <p:cSldViewPr>
      <p:cViewPr varScale="1">
        <p:scale>
          <a:sx n="79" d="100"/>
          <a:sy n="79" d="100"/>
        </p:scale>
        <p:origin x="24" y="22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9/29/2018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9/29/2018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751265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9/29/2018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820131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9/29/2018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3379416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9/29/2018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1621726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9/29/2018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1053325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9/29/2018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1178919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9/29/2018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691898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9/29/2018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171828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indent="0" algn="ctr">
              <a:lnSpc>
                <a:spcPct val="100000"/>
              </a:lnSpc>
              <a:buNone/>
              <a:defRPr sz="2600"/>
            </a:lvl1pPr>
            <a:lvl2pPr algn="ctr">
              <a:lnSpc>
                <a:spcPct val="100000"/>
              </a:lnSpc>
              <a:defRPr sz="2600"/>
            </a:lvl2pPr>
            <a:lvl3pPr algn="ctr">
              <a:lnSpc>
                <a:spcPct val="100000"/>
              </a:lnSpc>
              <a:defRPr sz="2600"/>
            </a:lvl3pPr>
            <a:lvl4pPr algn="ctr">
              <a:lnSpc>
                <a:spcPct val="100000"/>
              </a:lnSpc>
              <a:defRPr sz="2600"/>
            </a:lvl4pPr>
            <a:lvl5pPr algn="ctr">
              <a:lnSpc>
                <a:spcPct val="100000"/>
              </a:lnSpc>
              <a:defRPr sz="2600"/>
            </a:lvl5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9/29/2018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135936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9/29/2018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6277613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9/29/2018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860176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9/29/2018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507685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9/29/2018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931466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9/29/2018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599310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9/29/2018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86359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9/29/2018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248865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9/29/2018</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719569229"/>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Lst>
  <p:txStyles>
    <p:titleStyle>
      <a:lvl1pPr algn="l" defTabSz="342900" rtl="0" eaLnBrk="1" latinLnBrk="0" hangingPunct="1">
        <a:spcBef>
          <a:spcPct val="0"/>
        </a:spcBef>
        <a:buNone/>
        <a:defRPr sz="27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Wingdings 3" charset="2"/>
        <a:buChar char=""/>
        <a:defRPr sz="22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2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22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22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22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9" name="Rectangle 8"/>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 xmlns:a16="http://schemas.microsoft.com/office/drawing/2014/main" id="{00D8B5F4-2C52-BF4F-A116-729BD63E5271}"/>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8" name="TextBox 7">
            <a:extLst>
              <a:ext uri="{FF2B5EF4-FFF2-40B4-BE49-F238E27FC236}">
                <a16:creationId xmlns="" xmlns:a16="http://schemas.microsoft.com/office/drawing/2014/main" id="{61E82B5F-959D-904D-9DF1-53486D7F0104}"/>
              </a:ext>
            </a:extLst>
          </p:cNvPr>
          <p:cNvSpPr txBox="1"/>
          <p:nvPr/>
        </p:nvSpPr>
        <p:spPr>
          <a:xfrm>
            <a:off x="5486400" y="2861786"/>
            <a:ext cx="3276600" cy="1477328"/>
          </a:xfrm>
          <a:prstGeom prst="rect">
            <a:avLst/>
          </a:prstGeom>
          <a:noFill/>
        </p:spPr>
        <p:txBody>
          <a:bodyPr wrap="square" rtlCol="0">
            <a:spAutoFit/>
          </a:bodyPr>
          <a:lstStyle/>
          <a:p>
            <a:pPr algn="ctr"/>
            <a:r>
              <a:rPr lang="en-ID" sz="4500" b="1" dirty="0">
                <a:latin typeface="Calibri" panose="020F0502020204030204" pitchFamily="34" charset="0"/>
                <a:cs typeface="Calibri" panose="020F0502020204030204" pitchFamily="34" charset="0"/>
              </a:rPr>
              <a:t>What Is Optimism?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059582"/>
            <a:ext cx="6840760" cy="2952328"/>
          </a:xfrm>
        </p:spPr>
        <p:txBody>
          <a:bodyPr>
            <a:noAutofit/>
          </a:bodyPr>
          <a:lstStyle/>
          <a:p>
            <a:pPr marL="514350" lvl="0" indent="-514350" algn="l">
              <a:buFont typeface="+mj-lt"/>
              <a:buAutoNum type="arabicPeriod" startAt="6"/>
            </a:pPr>
            <a:r>
              <a:rPr lang="en-US" sz="2200" dirty="0"/>
              <a:t>Gratitude is an important component of optimism. </a:t>
            </a:r>
            <a:br>
              <a:rPr lang="en-US" sz="2200" dirty="0"/>
            </a:br>
            <a:r>
              <a:rPr lang="en-US" sz="2200" dirty="0"/>
              <a:t>A pessimist will complain about his or job while the optimist will be grateful to be working. </a:t>
            </a:r>
          </a:p>
          <a:p>
            <a:pPr marL="514350" lvl="0" indent="-514350" algn="l">
              <a:buFont typeface="+mj-lt"/>
              <a:buAutoNum type="arabicPeriod" startAt="6"/>
            </a:pPr>
            <a:endParaRPr lang="en-US" sz="2200" dirty="0"/>
          </a:p>
          <a:p>
            <a:pPr marL="514350" indent="-514350" algn="l">
              <a:buFont typeface="+mj-lt"/>
              <a:buAutoNum type="arabicPeriod" startAt="6"/>
            </a:pPr>
            <a:r>
              <a:rPr lang="en-US" sz="2400" dirty="0"/>
              <a:t>Optimism is never ruled by anger. Life can be very unfair, and pessimists will make a point to list each and every instance. </a:t>
            </a:r>
          </a:p>
        </p:txBody>
      </p:sp>
    </p:spTree>
    <p:extLst>
      <p:ext uri="{BB962C8B-B14F-4D97-AF65-F5344CB8AC3E}">
        <p14:creationId xmlns:p14="http://schemas.microsoft.com/office/powerpoint/2010/main" val="1707108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843558"/>
            <a:ext cx="6840760" cy="1656184"/>
          </a:xfrm>
        </p:spPr>
        <p:txBody>
          <a:bodyPr>
            <a:noAutofit/>
          </a:bodyPr>
          <a:lstStyle/>
          <a:p>
            <a:pPr marL="514350" lvl="0" indent="-514350">
              <a:buFont typeface="+mj-lt"/>
              <a:buAutoNum type="arabicPeriod" startAt="8"/>
            </a:pPr>
            <a:r>
              <a:rPr lang="en-US" sz="2200" dirty="0"/>
              <a:t>You may think that optimists expect life to be easy. It would make sense, but the exact opposite is true. </a:t>
            </a:r>
            <a:br>
              <a:rPr lang="en-US" sz="2200" dirty="0"/>
            </a:br>
            <a:r>
              <a:rPr lang="en-US" sz="2200" dirty="0"/>
              <a:t>An optimist plays the odds; he or she knows eventually, success will happen.</a:t>
            </a:r>
            <a:r>
              <a:rPr lang="en-ID" sz="2200" dirty="0"/>
              <a:t> </a:t>
            </a:r>
            <a:endParaRPr lang="en-US" sz="2200" dirty="0"/>
          </a:p>
        </p:txBody>
      </p:sp>
      <p:pic>
        <p:nvPicPr>
          <p:cNvPr id="4" name="Picture 3">
            <a:extLst>
              <a:ext uri="{FF2B5EF4-FFF2-40B4-BE49-F238E27FC236}">
                <a16:creationId xmlns="" xmlns:a16="http://schemas.microsoft.com/office/drawing/2014/main" id="{617BDA17-6F30-1349-B978-C22933BA7879}"/>
              </a:ext>
            </a:extLst>
          </p:cNvPr>
          <p:cNvPicPr>
            <a:picLocks noChangeAspect="1"/>
          </p:cNvPicPr>
          <p:nvPr/>
        </p:nvPicPr>
        <p:blipFill>
          <a:blip r:embed="rId2"/>
          <a:stretch>
            <a:fillRect/>
          </a:stretch>
        </p:blipFill>
        <p:spPr>
          <a:xfrm>
            <a:off x="2339752" y="2500381"/>
            <a:ext cx="3223649" cy="1805244"/>
          </a:xfrm>
          <a:prstGeom prst="rect">
            <a:avLst/>
          </a:prstGeom>
          <a:ln>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45361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FD16103-0882-3E4F-BAF8-73B437D35FD8}"/>
              </a:ext>
            </a:extLst>
          </p:cNvPr>
          <p:cNvSpPr>
            <a:spLocks noGrp="1"/>
          </p:cNvSpPr>
          <p:nvPr>
            <p:ph idx="1"/>
          </p:nvPr>
        </p:nvSpPr>
        <p:spPr>
          <a:xfrm>
            <a:off x="508001" y="1131590"/>
            <a:ext cx="6447501" cy="2952328"/>
          </a:xfrm>
        </p:spPr>
        <p:txBody>
          <a:bodyPr>
            <a:normAutofit/>
          </a:bodyPr>
          <a:lstStyle/>
          <a:p>
            <a:r>
              <a:rPr lang="en-US" dirty="0"/>
              <a:t>Psychologists agree that it is virtually impossible to be successful without optimism.</a:t>
            </a:r>
          </a:p>
          <a:p>
            <a:endParaRPr lang="en-US" dirty="0"/>
          </a:p>
          <a:p>
            <a:r>
              <a:rPr lang="en-US" dirty="0"/>
              <a:t> One of the reasons is that optimist</a:t>
            </a:r>
            <a:br>
              <a:rPr lang="en-US" dirty="0"/>
            </a:br>
            <a:r>
              <a:rPr lang="en-US" dirty="0"/>
              <a:t>will work harder (for years, if necessary)</a:t>
            </a:r>
            <a:br>
              <a:rPr lang="en-US" dirty="0"/>
            </a:br>
            <a:r>
              <a:rPr lang="en-US" dirty="0"/>
              <a:t>to achieve their dream.</a:t>
            </a:r>
            <a:r>
              <a:rPr lang="en-ID" dirty="0"/>
              <a:t> </a:t>
            </a:r>
            <a:endParaRPr lang="en-US" dirty="0"/>
          </a:p>
        </p:txBody>
      </p:sp>
    </p:spTree>
    <p:extLst>
      <p:ext uri="{BB962C8B-B14F-4D97-AF65-F5344CB8AC3E}">
        <p14:creationId xmlns:p14="http://schemas.microsoft.com/office/powerpoint/2010/main" val="2964735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checkerboard(across)">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FD16103-0882-3E4F-BAF8-73B437D35FD8}"/>
              </a:ext>
            </a:extLst>
          </p:cNvPr>
          <p:cNvSpPr>
            <a:spLocks noGrp="1"/>
          </p:cNvSpPr>
          <p:nvPr>
            <p:ph idx="1"/>
          </p:nvPr>
        </p:nvSpPr>
        <p:spPr>
          <a:xfrm>
            <a:off x="539552" y="1131590"/>
            <a:ext cx="6447501" cy="2736304"/>
          </a:xfrm>
        </p:spPr>
        <p:txBody>
          <a:bodyPr>
            <a:normAutofit/>
          </a:bodyPr>
          <a:lstStyle/>
          <a:p>
            <a:r>
              <a:rPr lang="en-US" dirty="0"/>
              <a:t>Only someone who is certain of a positive outcome would be willing to</a:t>
            </a:r>
            <a:br>
              <a:rPr lang="en-US" dirty="0"/>
            </a:br>
            <a:r>
              <a:rPr lang="en-US" dirty="0"/>
              <a:t>put in such an effort.</a:t>
            </a:r>
            <a:r>
              <a:rPr lang="en-ID" dirty="0"/>
              <a:t> </a:t>
            </a:r>
          </a:p>
          <a:p>
            <a:endParaRPr lang="en-ID" dirty="0"/>
          </a:p>
          <a:p>
            <a:r>
              <a:rPr lang="en-US" dirty="0"/>
              <a:t>Optimists see the rainbow at the end, </a:t>
            </a:r>
            <a:br>
              <a:rPr lang="en-US" dirty="0"/>
            </a:br>
            <a:r>
              <a:rPr lang="en-US" dirty="0"/>
              <a:t>not the rain along the way.</a:t>
            </a:r>
            <a:endParaRPr lang="en-ID" dirty="0"/>
          </a:p>
          <a:p>
            <a:endParaRPr lang="en-US" dirty="0"/>
          </a:p>
        </p:txBody>
      </p:sp>
    </p:spTree>
    <p:extLst>
      <p:ext uri="{BB962C8B-B14F-4D97-AF65-F5344CB8AC3E}">
        <p14:creationId xmlns:p14="http://schemas.microsoft.com/office/powerpoint/2010/main" val="3826208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FD16103-0882-3E4F-BAF8-73B437D35FD8}"/>
              </a:ext>
            </a:extLst>
          </p:cNvPr>
          <p:cNvSpPr>
            <a:spLocks noGrp="1"/>
          </p:cNvSpPr>
          <p:nvPr>
            <p:ph idx="1"/>
          </p:nvPr>
        </p:nvSpPr>
        <p:spPr>
          <a:xfrm>
            <a:off x="539552" y="987574"/>
            <a:ext cx="6447501" cy="864096"/>
          </a:xfrm>
        </p:spPr>
        <p:txBody>
          <a:bodyPr>
            <a:normAutofit/>
          </a:bodyPr>
          <a:lstStyle/>
          <a:p>
            <a:r>
              <a:rPr lang="en-US" sz="2200" dirty="0"/>
              <a:t>It’s impossible to be optimistic without positive thinking, but there is a small, yet important, difference.</a:t>
            </a:r>
            <a:r>
              <a:rPr lang="en-ID" sz="2200" dirty="0"/>
              <a:t> </a:t>
            </a:r>
          </a:p>
        </p:txBody>
      </p:sp>
      <p:pic>
        <p:nvPicPr>
          <p:cNvPr id="2" name="Picture 1">
            <a:extLst>
              <a:ext uri="{FF2B5EF4-FFF2-40B4-BE49-F238E27FC236}">
                <a16:creationId xmlns="" xmlns:a16="http://schemas.microsoft.com/office/drawing/2014/main" id="{29C8FF10-00E6-0F45-B2CA-15493424C9B4}"/>
              </a:ext>
            </a:extLst>
          </p:cNvPr>
          <p:cNvPicPr>
            <a:picLocks noChangeAspect="1"/>
          </p:cNvPicPr>
          <p:nvPr/>
        </p:nvPicPr>
        <p:blipFill>
          <a:blip r:embed="rId2"/>
          <a:stretch>
            <a:fillRect/>
          </a:stretch>
        </p:blipFill>
        <p:spPr>
          <a:xfrm>
            <a:off x="2380163" y="2067694"/>
            <a:ext cx="2766278" cy="1819920"/>
          </a:xfrm>
          <a:prstGeom prst="rect">
            <a:avLst/>
          </a:prstGeom>
          <a:ln>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54028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FD16103-0882-3E4F-BAF8-73B437D35FD8}"/>
              </a:ext>
            </a:extLst>
          </p:cNvPr>
          <p:cNvSpPr>
            <a:spLocks noGrp="1"/>
          </p:cNvSpPr>
          <p:nvPr>
            <p:ph idx="1"/>
          </p:nvPr>
        </p:nvSpPr>
        <p:spPr>
          <a:xfrm>
            <a:off x="539552" y="1275606"/>
            <a:ext cx="6447501" cy="2448272"/>
          </a:xfrm>
        </p:spPr>
        <p:txBody>
          <a:bodyPr>
            <a:normAutofit/>
          </a:bodyPr>
          <a:lstStyle/>
          <a:p>
            <a:r>
              <a:rPr lang="en-US" dirty="0"/>
              <a:t>The positive thinker says, “I think I can.”</a:t>
            </a:r>
            <a:br>
              <a:rPr lang="en-US" dirty="0"/>
            </a:br>
            <a:r>
              <a:rPr lang="en-US" dirty="0"/>
              <a:t>The optimist says, “I will.” </a:t>
            </a:r>
            <a:br>
              <a:rPr lang="en-US" dirty="0"/>
            </a:br>
            <a:endParaRPr lang="en-US" dirty="0"/>
          </a:p>
          <a:p>
            <a:r>
              <a:rPr lang="en-US" dirty="0"/>
              <a:t>They are both driven, but the optimist’s engine is slightly more enhanced.</a:t>
            </a:r>
            <a:endParaRPr lang="en-ID" dirty="0"/>
          </a:p>
        </p:txBody>
      </p:sp>
    </p:spTree>
    <p:extLst>
      <p:ext uri="{BB962C8B-B14F-4D97-AF65-F5344CB8AC3E}">
        <p14:creationId xmlns:p14="http://schemas.microsoft.com/office/powerpoint/2010/main" val="1188751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FD16103-0882-3E4F-BAF8-73B437D35FD8}"/>
              </a:ext>
            </a:extLst>
          </p:cNvPr>
          <p:cNvSpPr>
            <a:spLocks noGrp="1"/>
          </p:cNvSpPr>
          <p:nvPr>
            <p:ph idx="1"/>
          </p:nvPr>
        </p:nvSpPr>
        <p:spPr>
          <a:xfrm>
            <a:off x="539552" y="1491630"/>
            <a:ext cx="6447501" cy="2448272"/>
          </a:xfrm>
        </p:spPr>
        <p:txBody>
          <a:bodyPr>
            <a:normAutofit/>
          </a:bodyPr>
          <a:lstStyle/>
          <a:p>
            <a:r>
              <a:rPr lang="en-US" dirty="0"/>
              <a:t>That is the reason the optimist is willing to put in years of effort without giving up.</a:t>
            </a:r>
            <a:r>
              <a:rPr lang="en-ID" dirty="0"/>
              <a:t> </a:t>
            </a:r>
          </a:p>
          <a:p>
            <a:endParaRPr lang="en-ID" dirty="0"/>
          </a:p>
          <a:p>
            <a:r>
              <a:rPr lang="en-US" dirty="0"/>
              <a:t>They know exactly what they want out of life.</a:t>
            </a:r>
            <a:r>
              <a:rPr lang="en-ID" dirty="0"/>
              <a:t> </a:t>
            </a:r>
          </a:p>
        </p:txBody>
      </p:sp>
    </p:spTree>
    <p:extLst>
      <p:ext uri="{BB962C8B-B14F-4D97-AF65-F5344CB8AC3E}">
        <p14:creationId xmlns:p14="http://schemas.microsoft.com/office/powerpoint/2010/main" val="1146281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915566"/>
            <a:ext cx="6840760" cy="2448272"/>
          </a:xfrm>
        </p:spPr>
        <p:txBody>
          <a:bodyPr>
            <a:noAutofit/>
          </a:bodyPr>
          <a:lstStyle/>
          <a:p>
            <a:r>
              <a:rPr lang="en-US" dirty="0"/>
              <a:t>We all have a vague idea that optimism is </a:t>
            </a:r>
            <a:br>
              <a:rPr lang="en-US" dirty="0"/>
            </a:br>
            <a:r>
              <a:rPr lang="en-US" dirty="0"/>
              <a:t>good – seeing the glass as half full and</a:t>
            </a:r>
            <a:br>
              <a:rPr lang="en-US" dirty="0"/>
            </a:br>
            <a:r>
              <a:rPr lang="en-US" dirty="0"/>
              <a:t>making lemonade from lemons. </a:t>
            </a:r>
          </a:p>
          <a:p>
            <a:endParaRPr lang="en-US" dirty="0"/>
          </a:p>
          <a:p>
            <a:r>
              <a:rPr lang="en-US" dirty="0"/>
              <a:t>Many people, however, believe it’s </a:t>
            </a:r>
            <a:br>
              <a:rPr lang="en-US" dirty="0"/>
            </a:br>
            <a:r>
              <a:rPr lang="en-US" dirty="0"/>
              <a:t>some innate ability we are born with.</a:t>
            </a:r>
            <a:br>
              <a:rPr lang="en-US" dirty="0"/>
            </a:br>
            <a:r>
              <a:rPr lang="en-US" dirty="0"/>
              <a:t>Either you have it, or you don’t.</a:t>
            </a:r>
            <a:endParaRPr lang="en-ID" dirty="0"/>
          </a:p>
          <a:p>
            <a:endParaRPr lang="en-MY" dirty="0"/>
          </a:p>
        </p:txBody>
      </p:sp>
    </p:spTree>
    <p:extLst>
      <p:ext uri="{BB962C8B-B14F-4D97-AF65-F5344CB8AC3E}">
        <p14:creationId xmlns:p14="http://schemas.microsoft.com/office/powerpoint/2010/main" val="1496038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131590"/>
            <a:ext cx="6840760" cy="2736304"/>
          </a:xfrm>
        </p:spPr>
        <p:txBody>
          <a:bodyPr>
            <a:noAutofit/>
          </a:bodyPr>
          <a:lstStyle/>
          <a:p>
            <a:r>
              <a:rPr lang="en-US" dirty="0"/>
              <a:t>While optimism can be partially genetic (if you were raised in an optimistic family, the odds are you will have that trait), it can also be learned. </a:t>
            </a:r>
          </a:p>
          <a:p>
            <a:endParaRPr lang="en-US" dirty="0"/>
          </a:p>
          <a:p>
            <a:r>
              <a:rPr lang="en-US" dirty="0"/>
              <a:t>Optimism is a mindset that believes in the possibility of a good outcome. </a:t>
            </a:r>
            <a:endParaRPr lang="en-MY" dirty="0"/>
          </a:p>
        </p:txBody>
      </p:sp>
    </p:spTree>
    <p:extLst>
      <p:ext uri="{BB962C8B-B14F-4D97-AF65-F5344CB8AC3E}">
        <p14:creationId xmlns:p14="http://schemas.microsoft.com/office/powerpoint/2010/main" val="3812234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987574"/>
            <a:ext cx="6840760" cy="2952328"/>
          </a:xfrm>
        </p:spPr>
        <p:txBody>
          <a:bodyPr>
            <a:noAutofit/>
          </a:bodyPr>
          <a:lstStyle/>
          <a:p>
            <a:r>
              <a:rPr lang="en-US" dirty="0"/>
              <a:t>No one gets </a:t>
            </a:r>
            <a:r>
              <a:rPr lang="en-US" i="1" dirty="0"/>
              <a:t>everything </a:t>
            </a:r>
            <a:r>
              <a:rPr lang="en-US" dirty="0"/>
              <a:t>he or she wants,</a:t>
            </a:r>
            <a:br>
              <a:rPr lang="en-US" dirty="0"/>
            </a:br>
            <a:r>
              <a:rPr lang="en-US" dirty="0"/>
              <a:t>and optimists don’t expect it.</a:t>
            </a:r>
            <a:r>
              <a:rPr lang="en-ID" dirty="0"/>
              <a:t> </a:t>
            </a:r>
          </a:p>
          <a:p>
            <a:endParaRPr lang="en-ID" dirty="0"/>
          </a:p>
          <a:p>
            <a:r>
              <a:rPr lang="en-US" dirty="0"/>
              <a:t>Optimists are not guided by failure.</a:t>
            </a:r>
            <a:r>
              <a:rPr lang="en-ID" dirty="0"/>
              <a:t> </a:t>
            </a:r>
          </a:p>
          <a:p>
            <a:endParaRPr lang="en-ID" dirty="0"/>
          </a:p>
          <a:p>
            <a:r>
              <a:rPr lang="en-US" dirty="0"/>
              <a:t>That’s how an optimist approaches life. </a:t>
            </a:r>
            <a:endParaRPr lang="en-MY" dirty="0"/>
          </a:p>
        </p:txBody>
      </p:sp>
    </p:spTree>
    <p:extLst>
      <p:ext uri="{BB962C8B-B14F-4D97-AF65-F5344CB8AC3E}">
        <p14:creationId xmlns:p14="http://schemas.microsoft.com/office/powerpoint/2010/main" val="2221969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987574"/>
            <a:ext cx="6840760" cy="2952328"/>
          </a:xfrm>
        </p:spPr>
        <p:txBody>
          <a:bodyPr>
            <a:noAutofit/>
          </a:bodyPr>
          <a:lstStyle/>
          <a:p>
            <a:r>
              <a:rPr lang="en-US" dirty="0"/>
              <a:t>Research has found that being optimistic will enhance your quality of living and your health when compared to pessimists.</a:t>
            </a:r>
            <a:r>
              <a:rPr lang="en-ID" dirty="0"/>
              <a:t> </a:t>
            </a:r>
          </a:p>
          <a:p>
            <a:endParaRPr lang="en-ID" dirty="0"/>
          </a:p>
          <a:p>
            <a:r>
              <a:rPr lang="en-US" dirty="0"/>
              <a:t>All of that decreases stress and</a:t>
            </a:r>
            <a:br>
              <a:rPr lang="en-US" dirty="0"/>
            </a:br>
            <a:r>
              <a:rPr lang="en-US" dirty="0"/>
              <a:t>ensures a healthier body.</a:t>
            </a:r>
            <a:endParaRPr lang="en-ID" dirty="0"/>
          </a:p>
        </p:txBody>
      </p:sp>
    </p:spTree>
    <p:extLst>
      <p:ext uri="{BB962C8B-B14F-4D97-AF65-F5344CB8AC3E}">
        <p14:creationId xmlns:p14="http://schemas.microsoft.com/office/powerpoint/2010/main" val="903425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987574"/>
            <a:ext cx="6840760" cy="936104"/>
          </a:xfrm>
        </p:spPr>
        <p:txBody>
          <a:bodyPr>
            <a:noAutofit/>
          </a:bodyPr>
          <a:lstStyle/>
          <a:p>
            <a:r>
              <a:rPr lang="en-US" sz="2200" dirty="0"/>
              <a:t>Let’s take a look at how optimists behave when compared to pessimist, because there is a significant difference.</a:t>
            </a:r>
            <a:endParaRPr lang="en-ID" sz="2200" dirty="0"/>
          </a:p>
        </p:txBody>
      </p:sp>
      <p:pic>
        <p:nvPicPr>
          <p:cNvPr id="2" name="Picture 1">
            <a:extLst>
              <a:ext uri="{FF2B5EF4-FFF2-40B4-BE49-F238E27FC236}">
                <a16:creationId xmlns="" xmlns:a16="http://schemas.microsoft.com/office/drawing/2014/main" id="{3C535FD0-AF3B-7C41-971D-74D53CDD5904}"/>
              </a:ext>
            </a:extLst>
          </p:cNvPr>
          <p:cNvPicPr>
            <a:picLocks noChangeAspect="1"/>
          </p:cNvPicPr>
          <p:nvPr/>
        </p:nvPicPr>
        <p:blipFill rotWithShape="1">
          <a:blip r:embed="rId2"/>
          <a:srcRect l="8616" t="11441" r="15995" b="14191"/>
          <a:stretch/>
        </p:blipFill>
        <p:spPr>
          <a:xfrm>
            <a:off x="2555776" y="2139701"/>
            <a:ext cx="2520280" cy="1872209"/>
          </a:xfrm>
          <a:prstGeom prst="rect">
            <a:avLst/>
          </a:prstGeom>
          <a:noFill/>
          <a:ln>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35214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771550"/>
            <a:ext cx="6840760" cy="3384376"/>
          </a:xfrm>
        </p:spPr>
        <p:txBody>
          <a:bodyPr>
            <a:noAutofit/>
          </a:bodyPr>
          <a:lstStyle/>
          <a:p>
            <a:pPr marL="514350" lvl="0" indent="-514350" algn="l">
              <a:buFont typeface="+mj-lt"/>
              <a:buAutoNum type="arabicPeriod"/>
            </a:pPr>
            <a:r>
              <a:rPr lang="en-US" sz="2200" dirty="0"/>
              <a:t>Optimists know that they are responsible for their own life, with all of its ups and downs. They don’t depend on others to feel good, successful, or attractive. They are the masters of their own fate.</a:t>
            </a:r>
          </a:p>
          <a:p>
            <a:pPr marL="514350" lvl="0" indent="-514350" algn="l">
              <a:buFont typeface="+mj-lt"/>
              <a:buAutoNum type="arabicPeriod"/>
            </a:pPr>
            <a:endParaRPr lang="en-US" sz="2200" dirty="0"/>
          </a:p>
          <a:p>
            <a:pPr marL="514350" indent="-514350" algn="l">
              <a:buFont typeface="+mj-lt"/>
              <a:buAutoNum type="arabicPeriod"/>
            </a:pPr>
            <a:r>
              <a:rPr lang="en-US" sz="2200" dirty="0"/>
              <a:t>Optimists associate with other optimists. The people you associate with impact your life in many ways. </a:t>
            </a:r>
            <a:br>
              <a:rPr lang="en-US" sz="2200" dirty="0"/>
            </a:br>
            <a:r>
              <a:rPr lang="en-US" sz="2200" dirty="0"/>
              <a:t>Pessimists will, unfortunately, drag you down with their negative thinking. </a:t>
            </a:r>
            <a:endParaRPr lang="en-ID" sz="2200" dirty="0"/>
          </a:p>
          <a:p>
            <a:pPr marL="514350" lvl="0" indent="-514350" algn="l">
              <a:buFont typeface="+mj-lt"/>
              <a:buAutoNum type="arabicPeriod"/>
            </a:pPr>
            <a:endParaRPr lang="en-ID" sz="2200" dirty="0"/>
          </a:p>
        </p:txBody>
      </p:sp>
    </p:spTree>
    <p:extLst>
      <p:ext uri="{BB962C8B-B14F-4D97-AF65-F5344CB8AC3E}">
        <p14:creationId xmlns:p14="http://schemas.microsoft.com/office/powerpoint/2010/main" val="3686420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779662"/>
            <a:ext cx="6840760" cy="1656184"/>
          </a:xfrm>
        </p:spPr>
        <p:txBody>
          <a:bodyPr>
            <a:noAutofit/>
          </a:bodyPr>
          <a:lstStyle/>
          <a:p>
            <a:pPr marL="514350" lvl="0" indent="-514350">
              <a:buFont typeface="+mj-lt"/>
              <a:buAutoNum type="arabicPeriod" startAt="3"/>
            </a:pPr>
            <a:r>
              <a:rPr lang="en-US" sz="2200" dirty="0"/>
              <a:t>Optimism can uncover and reveal opportunities. </a:t>
            </a:r>
            <a:br>
              <a:rPr lang="en-US" sz="2200" dirty="0"/>
            </a:br>
            <a:r>
              <a:rPr lang="en-US" sz="2200" dirty="0"/>
              <a:t>A pessimist uses the problems as an</a:t>
            </a:r>
            <a:br>
              <a:rPr lang="en-US" sz="2200" dirty="0"/>
            </a:br>
            <a:r>
              <a:rPr lang="en-US" sz="2200" dirty="0"/>
              <a:t>excuse to do nothing, while the optimist </a:t>
            </a:r>
            <a:br>
              <a:rPr lang="en-US" sz="2200" dirty="0"/>
            </a:br>
            <a:r>
              <a:rPr lang="en-US" sz="2200" dirty="0"/>
              <a:t>sees them as an opportunity.</a:t>
            </a:r>
            <a:r>
              <a:rPr lang="en-ID" sz="2200" dirty="0"/>
              <a:t> </a:t>
            </a:r>
          </a:p>
        </p:txBody>
      </p:sp>
    </p:spTree>
    <p:extLst>
      <p:ext uri="{BB962C8B-B14F-4D97-AF65-F5344CB8AC3E}">
        <p14:creationId xmlns:p14="http://schemas.microsoft.com/office/powerpoint/2010/main" val="429240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275606"/>
            <a:ext cx="6840760" cy="2952328"/>
          </a:xfrm>
        </p:spPr>
        <p:txBody>
          <a:bodyPr>
            <a:noAutofit/>
          </a:bodyPr>
          <a:lstStyle/>
          <a:p>
            <a:pPr marL="514350" lvl="0" indent="-514350" algn="l">
              <a:buFont typeface="+mj-lt"/>
              <a:buAutoNum type="arabicPeriod" startAt="4"/>
            </a:pPr>
            <a:r>
              <a:rPr lang="en-US" sz="2200" dirty="0"/>
              <a:t>Optimists are confident enough not to be guided by the opinions of others. </a:t>
            </a:r>
          </a:p>
          <a:p>
            <a:pPr marL="514350" lvl="0" indent="-514350" algn="l">
              <a:buFont typeface="+mj-lt"/>
              <a:buAutoNum type="arabicPeriod" startAt="4"/>
            </a:pPr>
            <a:endParaRPr lang="en-US" sz="2200" dirty="0"/>
          </a:p>
          <a:p>
            <a:pPr marL="514350" lvl="0" indent="-514350" algn="l">
              <a:buFont typeface="+mj-lt"/>
              <a:buAutoNum type="arabicPeriod" startAt="4"/>
            </a:pPr>
            <a:r>
              <a:rPr lang="en-US" sz="2200" dirty="0"/>
              <a:t>To take the foregoing point a step further, optimist don’t indulge in blaming others when things go wrong. </a:t>
            </a:r>
            <a:endParaRPr lang="en-ID" sz="2200" dirty="0"/>
          </a:p>
        </p:txBody>
      </p:sp>
    </p:spTree>
    <p:extLst>
      <p:ext uri="{BB962C8B-B14F-4D97-AF65-F5344CB8AC3E}">
        <p14:creationId xmlns:p14="http://schemas.microsoft.com/office/powerpoint/2010/main" val="3114983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Facet">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introduction" id="{7B35049C-12FF-FB4F-9773-5824AE14E434}" vid="{52C19A7F-B0CF-3C4F-9372-2FD43C3A5C8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64</TotalTime>
  <Words>339</Words>
  <Application>Microsoft Office PowerPoint</Application>
  <PresentationFormat>On-screen Show (16:9)</PresentationFormat>
  <Paragraphs>40</Paragraphs>
  <Slides>16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Cally</cp:lastModifiedBy>
  <cp:revision>5</cp:revision>
  <dcterms:created xsi:type="dcterms:W3CDTF">2018-09-20T15:19:43Z</dcterms:created>
  <dcterms:modified xsi:type="dcterms:W3CDTF">2018-09-29T03:59:33Z</dcterms:modified>
</cp:coreProperties>
</file>