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Pacifico"/>
      <p:regular r:id="rId26"/>
    </p:embeddedFont>
    <p:embeddedFont>
      <p:font typeface="Oswald"/>
      <p:regular r:id="rId27"/>
      <p:bold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acifico-regular.fntdata"/><Relationship Id="rId25" Type="http://schemas.openxmlformats.org/officeDocument/2006/relationships/slide" Target="slides/slide21.xml"/><Relationship Id="rId28" Type="http://schemas.openxmlformats.org/officeDocument/2006/relationships/font" Target="fonts/Oswald-bold.fntdata"/><Relationship Id="rId27" Type="http://schemas.openxmlformats.org/officeDocument/2006/relationships/font" Target="fonts/Oswald-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Shape 31"/>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32" name="Shape 3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Shape 84"/>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85" name="Shape 8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Shape 90"/>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91" name="Shape 9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Shape 96"/>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97" name="Shape 9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Shape 102"/>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103" name="Shape 10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Shape 108"/>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109" name="Shape 10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Shape 114"/>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115" name="Shape 1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121" name="Shape 12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Shape 126"/>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127" name="Shape 12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Shape 132"/>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133" name="Shape 13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Shape 138"/>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139" name="Shape 13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Shape 36"/>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37" name="Shape 3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Shape 144"/>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145" name="Shape 14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Shape 150"/>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151" name="Shape 15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Shape 42"/>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43" name="Shape 4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Shape 48"/>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49" name="Shape 4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Shape 54"/>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55" name="Shape 5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Shape 60"/>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61" name="Shape 6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Shape 66"/>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67" name="Shape 6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Shape 72"/>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73" name="Shape 7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Shape 78"/>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79" name="Shape 7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idx="1" type="subTitle"/>
          </p:nvPr>
        </p:nvSpPr>
        <p:spPr>
          <a:xfrm>
            <a:off x="685800" y="2840053"/>
            <a:ext cx="7772400" cy="784800"/>
          </a:xfrm>
          <a:prstGeom prst="rect">
            <a:avLst/>
          </a:prstGeom>
        </p:spPr>
        <p:txBody>
          <a:bodyPr anchorCtr="0" anchor="t" bIns="91425" lIns="91425" spcFirstLastPara="1" rIns="91425" wrap="square" tIns="91425"/>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Shape 11"/>
          <p:cNvSpPr txBox="1"/>
          <p:nvPr>
            <p:ph type="ctrTitle"/>
          </p:nvPr>
        </p:nvSpPr>
        <p:spPr>
          <a:xfrm>
            <a:off x="685800" y="1583342"/>
            <a:ext cx="7772400" cy="1159800"/>
          </a:xfrm>
          <a:prstGeom prst="rect">
            <a:avLst/>
          </a:prstGeom>
        </p:spPr>
        <p:txBody>
          <a:bodyPr anchorCtr="0" anchor="b" bIns="91425" lIns="91425" spcFirstLastPara="1" rIns="91425" wrap="square" tIns="91425"/>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Shape 1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Shape 14"/>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Shape 15"/>
          <p:cNvSpPr txBox="1"/>
          <p:nvPr>
            <p:ph idx="1" type="body"/>
          </p:nvPr>
        </p:nvSpPr>
        <p:spPr>
          <a:xfrm>
            <a:off x="457200" y="1200150"/>
            <a:ext cx="82296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Shape 1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Shape 18"/>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Shape 19"/>
          <p:cNvSpPr txBox="1"/>
          <p:nvPr>
            <p:ph idx="1" type="body"/>
          </p:nvPr>
        </p:nvSpPr>
        <p:spPr>
          <a:xfrm>
            <a:off x="457200"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Shape 20"/>
          <p:cNvSpPr txBox="1"/>
          <p:nvPr>
            <p:ph idx="2" type="body"/>
          </p:nvPr>
        </p:nvSpPr>
        <p:spPr>
          <a:xfrm>
            <a:off x="4692274"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Shape 21"/>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Shape 23"/>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Shape 2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Shape 26"/>
          <p:cNvSpPr txBox="1"/>
          <p:nvPr>
            <p:ph idx="1" type="body"/>
          </p:nvPr>
        </p:nvSpPr>
        <p:spPr>
          <a:xfrm>
            <a:off x="457200" y="4406309"/>
            <a:ext cx="8229600" cy="519600"/>
          </a:xfrm>
          <a:prstGeom prst="rect">
            <a:avLst/>
          </a:prstGeom>
        </p:spPr>
        <p:txBody>
          <a:bodyPr anchorCtr="0" anchor="t" bIns="91425" lIns="91425" spcFirstLastPara="1" rIns="91425" wrap="square" tIns="91425"/>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Shape 2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Shape 29"/>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chemeClr val="lt1"/>
            </a:gs>
            <a:gs pos="30000">
              <a:schemeClr val="lt1"/>
            </a:gs>
            <a:gs pos="100000">
              <a:schemeClr val="lt2"/>
            </a:gs>
          </a:gsLst>
          <a:path path="circle">
            <a:fillToRect b="50%" l="50%" r="50%" t="50%"/>
          </a:path>
          <a:tileRect/>
        </a:gradFill>
      </p:bgPr>
    </p:bg>
    <p:spTree>
      <p:nvGrpSpPr>
        <p:cNvPr id="5" name="Shape 5"/>
        <p:cNvGrpSpPr/>
        <p:nvPr/>
      </p:nvGrpSpPr>
      <p:grpSpPr>
        <a:xfrm>
          <a:off x="0" y="0"/>
          <a:ext cx="0" cy="0"/>
          <a:chOff x="0" y="0"/>
          <a:chExt cx="0" cy="0"/>
        </a:xfrm>
      </p:grpSpPr>
      <p:sp>
        <p:nvSpPr>
          <p:cNvPr id="6" name="Shape 6"/>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Shape 7"/>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Shape 8"/>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Shape 34"/>
          <p:cNvSpPr txBox="1"/>
          <p:nvPr/>
        </p:nvSpPr>
        <p:spPr>
          <a:xfrm>
            <a:off x="646050" y="924400"/>
            <a:ext cx="7851900" cy="22071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6000">
                <a:solidFill>
                  <a:srgbClr val="434343"/>
                </a:solidFill>
                <a:latin typeface="Pacifico"/>
                <a:ea typeface="Pacifico"/>
                <a:cs typeface="Pacifico"/>
                <a:sym typeface="Pacifico"/>
              </a:rPr>
              <a:t>20 Ways To Prevent </a:t>
            </a:r>
            <a:r>
              <a:rPr lang="en" sz="6000">
                <a:solidFill>
                  <a:srgbClr val="434343"/>
                </a:solidFill>
                <a:latin typeface="Oswald"/>
                <a:ea typeface="Oswald"/>
                <a:cs typeface="Oswald"/>
                <a:sym typeface="Oswald"/>
              </a:rPr>
              <a:t>INFORMATION OVERLOAD</a:t>
            </a:r>
            <a:endParaRPr i="1" sz="6000">
              <a:solidFill>
                <a:srgbClr val="434343"/>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Shape 8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Shape 88"/>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Don't Sweat the Small Stuff</a:t>
            </a:r>
            <a:endParaRPr b="1">
              <a:solidFill>
                <a:schemeClr val="dk1"/>
              </a:solidFill>
            </a:endParaRPr>
          </a:p>
          <a:p>
            <a:pPr indent="0" lvl="0" marL="0" rtl="0" algn="ctr">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a:solidFill>
                  <a:schemeClr val="dk1"/>
                </a:solidFill>
              </a:rPr>
              <a:t>Don't waste your time worrying about small and unimportant things. Accept that some things will get dropped and missed in order to make room for more important things.</a:t>
            </a:r>
            <a:endParaRPr>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Shape 9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Shape 94"/>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Take Action</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Don't waste a lot of time thinking about your plan, just take action. It's a more efficient strategy to think while doing, rather than sitting around and guessing what might be important.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Shape 9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Shape 100"/>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Disable Your Alerts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Disable all your email and social media alerts. Only log into your accounts when you have spare time.</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Shape 10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Shape 106"/>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Personalize your Feeds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Personalize your news feeds, so you only get exactly the information that you need</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Shape 1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Shape 112"/>
          <p:cNvSpPr txBox="1"/>
          <p:nvPr>
            <p:ph idx="1" type="body"/>
          </p:nvPr>
        </p:nvSpPr>
        <p:spPr>
          <a:xfrm>
            <a:off x="531875" y="472050"/>
            <a:ext cx="8229600" cy="4147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Log Off</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Once a week, completely log off all of your devices and spend that time doing other things that you enjoy, like reading or cooking.</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Shape 1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Shape 118"/>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Prioritize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Prioritize your time. Decide what tasks are the most important and work on completing those first. Once you've finished the important things, then you can go through and tackle the less critical items on your list.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Shape 1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Shape 124"/>
          <p:cNvSpPr txBox="1"/>
          <p:nvPr>
            <p:ph idx="1" type="body"/>
          </p:nvPr>
        </p:nvSpPr>
        <p:spPr>
          <a:xfrm>
            <a:off x="556000" y="549250"/>
            <a:ext cx="8229600" cy="4092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Unfollow and Unsubscribe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At least once a week, go through your email subscriptions and unsubscribe from those emails that are no longer relevant. Do the same with your social media and unfollow feeds that work on your nerves.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Shape 12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Shape 130"/>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Let it Go</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Sometimes you just have to stop and take a breath. Let everything go and focus on spending time with your family and friends.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Shape 13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Shape 136"/>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Meditate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Take control of your focus and attention and learn to focus your mind on one thing.</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Shape 14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Shape 142"/>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Clear Clutter</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Clear your workspace of clutter and carefully choose items that are in your line of vision. This will allow your brain to focus better on the task at hand.</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Shape 3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Shape 40"/>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Create Focused Time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Schedule blocks of time to complete specific tasks and refuse to do anything but those tasks.</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Shape 14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Shape 148"/>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Take Breaks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Taking breaks is important for both your physical and mental energy. They allow you to come back to the task refreshed.</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Shape 153"/>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Shape 154"/>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Minimize Interruptions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Designate several hours during your day as your do-not-disturb time. Avoid checking email and texts during this time.</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Shape 45"/>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Shape 46"/>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Create Non-Focused Time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Have some dedicated, flexible time to help you complete the things that are less structured.</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spcBef>
                <a:spcPts val="600"/>
              </a:spcBef>
              <a:spcAft>
                <a:spcPts val="0"/>
              </a:spcAft>
              <a:buNone/>
            </a:pPr>
            <a:r>
              <a:t/>
            </a:r>
            <a:endParaRPr sz="2400"/>
          </a:p>
          <a:p>
            <a:pPr indent="0" lvl="0" marL="0" rtl="0">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Shape 5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Shape 52"/>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Block the Interruptions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During your focused time eliminate interruptions. Don't check new email, don't answer the phone, and don’t read new texts.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spcBef>
                <a:spcPts val="600"/>
              </a:spcBef>
              <a:spcAft>
                <a:spcPts val="0"/>
              </a:spcAft>
              <a:buNone/>
            </a:pPr>
            <a:r>
              <a:t/>
            </a:r>
            <a:endParaRPr/>
          </a:p>
          <a:p>
            <a:pPr indent="457200" lvl="0" marL="0" rtl="0">
              <a:spcBef>
                <a:spcPts val="600"/>
              </a:spcBef>
              <a:spcAft>
                <a:spcPts val="0"/>
              </a:spcAft>
              <a:buNone/>
            </a:pPr>
            <a:r>
              <a:t/>
            </a:r>
            <a:endParaRPr b="1"/>
          </a:p>
          <a:p>
            <a:pPr indent="457200" lvl="0" marL="0" rtl="0">
              <a:spcBef>
                <a:spcPts val="600"/>
              </a:spcBef>
              <a:spcAft>
                <a:spcPts val="0"/>
              </a:spcAft>
              <a:buNone/>
            </a:pPr>
            <a:r>
              <a:t/>
            </a:r>
            <a:endParaRPr b="1"/>
          </a:p>
          <a:p>
            <a:pPr indent="0" lvl="0" marL="0" rtl="0">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Shape 57"/>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Shape 58"/>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Schedule Your Day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Use whatever tool you're comfortable with to schedule your day. Break your day into hour chunks and allocate time sensibly.</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spcBef>
                <a:spcPts val="600"/>
              </a:spcBef>
              <a:spcAft>
                <a:spcPts val="0"/>
              </a:spcAft>
              <a:buNone/>
            </a:pPr>
            <a:r>
              <a:t/>
            </a:r>
            <a:endParaRPr sz="2400"/>
          </a:p>
          <a:p>
            <a:pPr indent="0" lvl="0" marL="0" rtl="0">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Shape 6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Shape 64"/>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 </a:t>
            </a:r>
            <a:r>
              <a:rPr b="1" lang="en"/>
              <a:t>Limit Meetings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Don't set up meetings if you can take action on things right away with a short chat.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Shape 69"/>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Shape 70"/>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 </a:t>
            </a:r>
            <a:r>
              <a:rPr b="1" lang="en"/>
              <a:t>File, But Don't Over-Index</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Several times a day, place all the email you think you'll need in one folder and delete the rest. Don't waste time moving stuff around and navigating to find things.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Shape 7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Shape 76"/>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Process Things Quickly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Use simple techniques to quickly determine if something is interesting and relevant. Address problems immediately so you can get back on track quickly.</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Shape 8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Shape 82"/>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Learn to Say No</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 don't want to take on more work than you can handle because something important will inevitably suffer.</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