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Montserrat Light"/>
      <p:regular r:id="rId26"/>
      <p:bold r:id="rId27"/>
      <p:italic r:id="rId28"/>
      <p:boldItalic r:id="rId29"/>
    </p:embeddedFont>
    <p:embeddedFont>
      <p:font typeface="Pacifico"/>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ontserratLight-regular.fntdata"/><Relationship Id="rId25" Type="http://schemas.openxmlformats.org/officeDocument/2006/relationships/slide" Target="slides/slide21.xml"/><Relationship Id="rId28" Type="http://schemas.openxmlformats.org/officeDocument/2006/relationships/font" Target="fonts/MontserratLight-italic.fntdata"/><Relationship Id="rId27" Type="http://schemas.openxmlformats.org/officeDocument/2006/relationships/font" Target="fonts/MontserratLight-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Light-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Pacifico-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noAutofit/>
          </a:bodyPr>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rgbClr val="FFFFFF"/>
            </a:gs>
            <a:gs pos="100000">
              <a:srgbClr val="FFFAED"/>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443450" y="1610400"/>
            <a:ext cx="7953300" cy="192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3600">
                <a:solidFill>
                  <a:srgbClr val="FFFFFF"/>
                </a:solidFill>
                <a:latin typeface="Montserrat Light"/>
                <a:ea typeface="Montserrat Light"/>
                <a:cs typeface="Montserrat Light"/>
                <a:sym typeface="Montserrat Light"/>
              </a:rPr>
              <a:t>20 Simple Self-Care Tips</a:t>
            </a:r>
            <a:endParaRPr sz="3600">
              <a:solidFill>
                <a:srgbClr val="FFFFFF"/>
              </a:solidFill>
              <a:latin typeface="Montserrat Light"/>
              <a:ea typeface="Montserrat Light"/>
              <a:cs typeface="Montserrat Light"/>
              <a:sym typeface="Montserrat Light"/>
            </a:endParaRPr>
          </a:p>
          <a:p>
            <a:pPr indent="0" lvl="0" marL="0" rtl="0" algn="ctr">
              <a:lnSpc>
                <a:spcPct val="115000"/>
              </a:lnSpc>
              <a:spcBef>
                <a:spcPts val="0"/>
              </a:spcBef>
              <a:spcAft>
                <a:spcPts val="0"/>
              </a:spcAft>
              <a:buNone/>
            </a:pPr>
            <a:r>
              <a:rPr lang="en" sz="3600">
                <a:solidFill>
                  <a:srgbClr val="FFFFFF"/>
                </a:solidFill>
                <a:latin typeface="Montserrat Light"/>
                <a:ea typeface="Montserrat Light"/>
                <a:cs typeface="Montserrat Light"/>
                <a:sym typeface="Montserrat Light"/>
              </a:rPr>
              <a:t>For A Healthy Mind, Body,</a:t>
            </a:r>
            <a:endParaRPr sz="3600">
              <a:solidFill>
                <a:srgbClr val="FFFFFF"/>
              </a:solidFill>
              <a:latin typeface="Montserrat Light"/>
              <a:ea typeface="Montserrat Light"/>
              <a:cs typeface="Montserrat Light"/>
              <a:sym typeface="Montserrat Light"/>
            </a:endParaRPr>
          </a:p>
          <a:p>
            <a:pPr indent="0" lvl="0" marL="0" rtl="0" algn="ctr">
              <a:lnSpc>
                <a:spcPct val="115000"/>
              </a:lnSpc>
              <a:spcBef>
                <a:spcPts val="0"/>
              </a:spcBef>
              <a:spcAft>
                <a:spcPts val="0"/>
              </a:spcAft>
              <a:buNone/>
            </a:pPr>
            <a:r>
              <a:rPr lang="en" sz="3600">
                <a:solidFill>
                  <a:srgbClr val="FFFFFF"/>
                </a:solidFill>
                <a:latin typeface="Montserrat Light"/>
                <a:ea typeface="Montserrat Light"/>
                <a:cs typeface="Montserrat Light"/>
                <a:sym typeface="Montserrat Light"/>
              </a:rPr>
              <a:t>and Spirit</a:t>
            </a:r>
            <a:endParaRPr sz="3600">
              <a:solidFill>
                <a:srgbClr val="FFFFFF"/>
              </a:solidFill>
              <a:latin typeface="Montserrat Light"/>
              <a:ea typeface="Montserrat Light"/>
              <a:cs typeface="Montserrat Light"/>
              <a:sym typeface="Montserrat Light"/>
            </a:endParaRPr>
          </a:p>
          <a:p>
            <a:pPr indent="0" lvl="0" marL="0" rtl="0" algn="ctr">
              <a:lnSpc>
                <a:spcPct val="115000"/>
              </a:lnSpc>
              <a:spcBef>
                <a:spcPts val="0"/>
              </a:spcBef>
              <a:spcAft>
                <a:spcPts val="0"/>
              </a:spcAft>
              <a:buNone/>
            </a:pPr>
            <a:r>
              <a:t/>
            </a:r>
            <a:endParaRPr sz="3600">
              <a:solidFill>
                <a:srgbClr val="FFFFFF"/>
              </a:solidFill>
              <a:latin typeface="Montserrat Light"/>
              <a:ea typeface="Montserrat Light"/>
              <a:cs typeface="Montserrat Light"/>
              <a:sym typeface="Montserrat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Get 8 Hours of Sleep</a:t>
            </a:r>
            <a:endParaRPr b="1">
              <a:solidFill>
                <a:schemeClr val="dk1"/>
              </a:solidFill>
            </a:endParaRPr>
          </a:p>
          <a:p>
            <a:pPr indent="0" lvl="0" marL="0" rtl="0" algn="ctr">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a:solidFill>
                  <a:schemeClr val="dk1"/>
                </a:solidFill>
              </a:rPr>
              <a:t>This should be non-negotiable! For your health and psychological wellbeing, you always need eight hours.</a:t>
            </a:r>
            <a:endParaRPr>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Learn to Forgive Yourself</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Don’t be so hard on yourself! Learn to forgive yourself and let go of past mistakes.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Speak With Friends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They have the power to lift your spirits and boost your mood.</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What Would Your Mother Say?</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Try to internalize the loving kindness of a mother and to channel that advice.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Rehearse Positive Mantras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These lift your mood and esteem in the short term. In the long term, they can become habitual.</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And Place Them Around Your Home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Remind yourself by writing them on post-it notes around your home.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354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Take Sick Days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Don’t drag yourself into work when you’re at death’s door. Long in the future, you won’t remember the days you took off!</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Stop Working Late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Likewise, you are not being paid to work later than you are being paid to work! So come home and live your life. If they don’t have enough staff, then they will need to hire more. That won’t happen if you keep showing you can “handle it.”</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Have “You Time”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This is important not only so you can relax, but so you can pursue things that light you up and make you feel passionate and alive.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Keep A Journal</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This helps to log your life and will also contextualize all events.</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Take Warm Baths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Taking warm baths is not only a chance to indulge and pamper yourself, but also a way to relax muscle and help soothe you into a calm state.</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Write a Bucket List – And Actually Do It!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 bucket list gives you things to look forward to and things to strive for. It helps to give your life purpose and meaning. For a less morbid version, try a “30 before 30” or “40 before 40” list.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Learn to Love Yourself</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This does take time. But with effort and practice, you can learn to love yourself as a most cherished friend.</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Go for Nature Walks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Nature is highly rejuvenating. Not only can it help to lower your heart rate, it has even been shown to improve your creativity! And sunlight is just as beneficial.</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Pet a Cat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If you own a pet, spend some time caring for it. It does wonders for our oxytocin and endorphins.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Learn CBT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CBT is a tool you can use to improve your thinking and help yourself to be happier and calmer.</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Meditate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Meditation gives you a “place” you can go to in order to find calm and peace. It also helps you to boost focus.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Practice Gratitude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Write down three things every day that you were grateful for.</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Try Loving Kindness Meditation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This form of meditation is focussed on cultivating feelings of love toward yourself.</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Listen to Music</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Music can help to transform our moods and emotions and is a powerful healer.</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