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6"/>
  </p:notesMasterIdLst>
  <p:sldIdLst>
    <p:sldId id="257" r:id="rId2"/>
    <p:sldId id="259" r:id="rId3"/>
    <p:sldId id="341" r:id="rId4"/>
    <p:sldId id="342" r:id="rId5"/>
    <p:sldId id="343" r:id="rId6"/>
    <p:sldId id="344" r:id="rId7"/>
    <p:sldId id="258" r:id="rId8"/>
    <p:sldId id="331" r:id="rId9"/>
    <p:sldId id="332" r:id="rId10"/>
    <p:sldId id="333" r:id="rId11"/>
    <p:sldId id="345" r:id="rId12"/>
    <p:sldId id="346" r:id="rId13"/>
    <p:sldId id="347" r:id="rId14"/>
    <p:sldId id="306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39"/>
    <p:restoredTop sz="94650"/>
  </p:normalViewPr>
  <p:slideViewPr>
    <p:cSldViewPr>
      <p:cViewPr varScale="1">
        <p:scale>
          <a:sx n="79" d="100"/>
          <a:sy n="79" d="100"/>
        </p:scale>
        <p:origin x="24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6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3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416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72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332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91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89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2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600"/>
            </a:lvl1pPr>
            <a:lvl2pPr algn="ctr">
              <a:lnSpc>
                <a:spcPct val="100000"/>
              </a:lnSpc>
              <a:defRPr sz="2600"/>
            </a:lvl2pPr>
            <a:lvl3pPr algn="ctr">
              <a:lnSpc>
                <a:spcPct val="100000"/>
              </a:lnSpc>
              <a:defRPr sz="2600"/>
            </a:lvl3pPr>
            <a:lvl4pPr algn="ctr">
              <a:lnSpc>
                <a:spcPct val="100000"/>
              </a:lnSpc>
              <a:defRPr sz="2600"/>
            </a:lvl4pPr>
            <a:lvl5pPr algn="ctr">
              <a:lnSpc>
                <a:spcPct val="100000"/>
              </a:lnSpc>
              <a:defRPr sz="26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3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7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8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1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5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6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6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0D8B5F4-2C52-BF4F-A116-729BD63E5271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1E82B5F-959D-904D-9DF1-53486D7F0104}"/>
              </a:ext>
            </a:extLst>
          </p:cNvPr>
          <p:cNvSpPr txBox="1"/>
          <p:nvPr/>
        </p:nvSpPr>
        <p:spPr>
          <a:xfrm>
            <a:off x="5486400" y="2939267"/>
            <a:ext cx="3276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b="1" dirty="0">
                <a:latin typeface="Calibri" panose="020F0502020204030204" pitchFamily="34" charset="0"/>
                <a:cs typeface="Calibri" panose="020F0502020204030204" pitchFamily="34" charset="0"/>
              </a:rPr>
              <a:t>Optimism and Self Confidence</a:t>
            </a:r>
            <a:r>
              <a:rPr lang="en-ID" sz="3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D" sz="3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9622"/>
            <a:ext cx="6840760" cy="2376264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3"/>
            </a:pPr>
            <a:r>
              <a:rPr lang="en-US" sz="2400" dirty="0"/>
              <a:t>Many people who advocate optimism and self-confidence suggest that you focus on dealing with improving your weaknesses.</a:t>
            </a:r>
            <a:r>
              <a:rPr lang="en-ID" sz="2400" dirty="0"/>
              <a:t> </a:t>
            </a:r>
            <a:br>
              <a:rPr lang="en-ID" sz="2400" dirty="0"/>
            </a:br>
            <a:r>
              <a:rPr lang="en-ID" sz="2400" dirty="0"/>
              <a:t/>
            </a:r>
            <a:br>
              <a:rPr lang="en-ID" sz="2400" dirty="0"/>
            </a:br>
            <a:r>
              <a:rPr lang="en-US" sz="2400" dirty="0"/>
              <a:t>Honing your strengths will make you view yourself as more competent.</a:t>
            </a:r>
            <a:r>
              <a:rPr lang="en-ID" sz="2400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612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1590"/>
            <a:ext cx="6840760" cy="237626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2400" dirty="0"/>
              <a:t>Dwelling on past failures and mistakes</a:t>
            </a:r>
            <a:br>
              <a:rPr lang="en-US" sz="2400" dirty="0"/>
            </a:br>
            <a:r>
              <a:rPr lang="en-US" sz="2400" dirty="0"/>
              <a:t>can be a real self-confidence robber.</a:t>
            </a:r>
            <a:r>
              <a:rPr lang="en-ID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E0B130F-C396-DF48-9F2F-AD23F95EA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005" y="2350757"/>
            <a:ext cx="3031790" cy="2021193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71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9582"/>
            <a:ext cx="6840760" cy="288032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5"/>
            </a:pPr>
            <a:r>
              <a:rPr lang="en-US" sz="2400" dirty="0"/>
              <a:t>Stop comparing yourself to other people.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Focus on your own unique self and your own goals.</a:t>
            </a:r>
            <a:r>
              <a:rPr lang="en-ID" sz="2400" dirty="0"/>
              <a:t> </a:t>
            </a:r>
            <a:br>
              <a:rPr lang="en-ID" sz="2400" dirty="0"/>
            </a:br>
            <a:r>
              <a:rPr lang="en-ID" sz="2400" dirty="0"/>
              <a:t/>
            </a:r>
            <a:br>
              <a:rPr lang="en-ID" sz="2400" dirty="0"/>
            </a:br>
            <a:r>
              <a:rPr lang="en-US" sz="2400" dirty="0"/>
              <a:t>Never let someone else determine your self-worth.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61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75606"/>
            <a:ext cx="6840760" cy="252028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6"/>
            </a:pPr>
            <a:r>
              <a:rPr lang="en-US" sz="2400" dirty="0"/>
              <a:t>Appearance isn’t everything, but don’t overlook the effect of good grooming in the way you see yourself. </a:t>
            </a:r>
            <a:br>
              <a:rPr lang="en-US" sz="2400" dirty="0"/>
            </a:br>
            <a:endParaRPr lang="en-US" sz="2400" dirty="0"/>
          </a:p>
          <a:p>
            <a:pPr marL="514350" indent="-514350" algn="l">
              <a:buFont typeface="+mj-lt"/>
              <a:buAutoNum type="arabicPeriod" startAt="6"/>
            </a:pPr>
            <a:r>
              <a:rPr lang="en-US" sz="2400" dirty="0"/>
              <a:t>Exercise can be a great confidence enhancer as it provides you with measurable results.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625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91630"/>
            <a:ext cx="6840760" cy="2160240"/>
          </a:xfrm>
        </p:spPr>
        <p:txBody>
          <a:bodyPr>
            <a:noAutofit/>
          </a:bodyPr>
          <a:lstStyle/>
          <a:p>
            <a:r>
              <a:rPr lang="en-US" dirty="0"/>
              <a:t>It is definitely possible to grow your self-confidence through daily positive habits.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As your self-confidence increases,</a:t>
            </a:r>
            <a:br>
              <a:rPr lang="en-US" dirty="0"/>
            </a:br>
            <a:r>
              <a:rPr lang="en-US" dirty="0"/>
              <a:t>so does your optimism.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9991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31590"/>
            <a:ext cx="6840760" cy="2736304"/>
          </a:xfrm>
        </p:spPr>
        <p:txBody>
          <a:bodyPr>
            <a:noAutofit/>
          </a:bodyPr>
          <a:lstStyle/>
          <a:p>
            <a:r>
              <a:rPr lang="en-US" sz="2400" dirty="0"/>
              <a:t>Along with gratitude, self-confidence is the</a:t>
            </a:r>
            <a:br>
              <a:rPr lang="en-US" sz="2400" dirty="0"/>
            </a:br>
            <a:r>
              <a:rPr lang="en-US" sz="2400" dirty="0"/>
              <a:t>other foundation necessary for optimism.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 According to psychologist Nathaniel Branden,</a:t>
            </a:r>
            <a:br>
              <a:rPr lang="en-US" sz="2400" dirty="0"/>
            </a:br>
            <a:r>
              <a:rPr lang="en-US" sz="2400" dirty="0"/>
              <a:t>“Of all the judgments we pass in life, none is more important than the judgment</a:t>
            </a:r>
            <a:br>
              <a:rPr lang="en-US" sz="2400" dirty="0"/>
            </a:br>
            <a:r>
              <a:rPr lang="en-US" sz="2400" dirty="0"/>
              <a:t>we pass on ourselves.”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49603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31590"/>
            <a:ext cx="6840760" cy="2952328"/>
          </a:xfrm>
        </p:spPr>
        <p:txBody>
          <a:bodyPr>
            <a:noAutofit/>
          </a:bodyPr>
          <a:lstStyle/>
          <a:p>
            <a:r>
              <a:rPr lang="en-US" dirty="0"/>
              <a:t>Self-confidence is an evaluation</a:t>
            </a:r>
            <a:br>
              <a:rPr lang="en-US" dirty="0"/>
            </a:br>
            <a:r>
              <a:rPr lang="en-US" dirty="0"/>
              <a:t>of our basic worth.</a:t>
            </a:r>
            <a:r>
              <a:rPr lang="en-ID" dirty="0"/>
              <a:t> </a:t>
            </a:r>
          </a:p>
          <a:p>
            <a:endParaRPr lang="en-ID" dirty="0"/>
          </a:p>
          <a:p>
            <a:r>
              <a:rPr lang="en-US" dirty="0"/>
              <a:t>It is the belief that we </a:t>
            </a:r>
            <a:r>
              <a:rPr lang="en-US" i="1" dirty="0"/>
              <a:t>can </a:t>
            </a:r>
            <a:r>
              <a:rPr lang="en-US" dirty="0"/>
              <a:t>and</a:t>
            </a:r>
            <a:br>
              <a:rPr lang="en-US" dirty="0"/>
            </a:br>
            <a:r>
              <a:rPr lang="en-US" i="1" dirty="0"/>
              <a:t>should </a:t>
            </a:r>
            <a:r>
              <a:rPr lang="en-US" dirty="0"/>
              <a:t>be happy.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391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75606"/>
            <a:ext cx="6840760" cy="2448272"/>
          </a:xfrm>
        </p:spPr>
        <p:txBody>
          <a:bodyPr>
            <a:noAutofit/>
          </a:bodyPr>
          <a:lstStyle/>
          <a:p>
            <a:r>
              <a:rPr lang="en-US" sz="2400" dirty="0"/>
              <a:t>When we lack self-confidence, our thoughts and actions are rarely rooted in reality.</a:t>
            </a:r>
            <a:r>
              <a:rPr lang="en-ID" sz="2400" dirty="0"/>
              <a:t> </a:t>
            </a:r>
            <a:br>
              <a:rPr lang="en-ID" sz="2400" dirty="0"/>
            </a:br>
            <a:endParaRPr lang="en-ID" sz="2400" dirty="0"/>
          </a:p>
          <a:p>
            <a:r>
              <a:rPr lang="en-US" sz="2400" dirty="0"/>
              <a:t>When we are self-confident, we act in ways that benefit us, which in turn increases our self-confidence and optimism.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400001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75606"/>
            <a:ext cx="6840760" cy="2232248"/>
          </a:xfrm>
        </p:spPr>
        <p:txBody>
          <a:bodyPr>
            <a:noAutofit/>
          </a:bodyPr>
          <a:lstStyle/>
          <a:p>
            <a:r>
              <a:rPr lang="en-US" dirty="0"/>
              <a:t>To boost our self-confidence, it is</a:t>
            </a:r>
            <a:br>
              <a:rPr lang="en-US" dirty="0"/>
            </a:br>
            <a:r>
              <a:rPr lang="en-US" dirty="0"/>
              <a:t>necessary to question negative beliefs.</a:t>
            </a:r>
            <a:r>
              <a:rPr lang="en-ID" dirty="0"/>
              <a:t> </a:t>
            </a:r>
            <a:br>
              <a:rPr lang="en-ID" dirty="0"/>
            </a:br>
            <a:endParaRPr lang="en-ID" dirty="0"/>
          </a:p>
          <a:p>
            <a:r>
              <a:rPr lang="en-US" dirty="0"/>
              <a:t>These beliefs have become</a:t>
            </a:r>
            <a:br>
              <a:rPr lang="en-US" dirty="0"/>
            </a:br>
            <a:r>
              <a:rPr lang="en-US" dirty="0"/>
              <a:t>ingrained in our mind.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837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7614"/>
            <a:ext cx="6840760" cy="2304256"/>
          </a:xfrm>
        </p:spPr>
        <p:txBody>
          <a:bodyPr>
            <a:noAutofit/>
          </a:bodyPr>
          <a:lstStyle/>
          <a:p>
            <a:r>
              <a:rPr lang="en-US" dirty="0"/>
              <a:t>The important thing to understand is that</a:t>
            </a:r>
            <a:br>
              <a:rPr lang="en-US" dirty="0"/>
            </a:br>
            <a:r>
              <a:rPr lang="en-US" dirty="0"/>
              <a:t>no one has to remain a victim.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As an adult, you can rid your brain of the negativity that has been holding you back.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3606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7574"/>
            <a:ext cx="6840760" cy="720080"/>
          </a:xfrm>
        </p:spPr>
        <p:txBody>
          <a:bodyPr>
            <a:noAutofit/>
          </a:bodyPr>
          <a:lstStyle/>
          <a:p>
            <a:r>
              <a:rPr lang="en-US" dirty="0"/>
              <a:t>It’s all about the choices you make. </a:t>
            </a:r>
            <a:endParaRPr lang="en-ID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46EF4DE-BB21-7F46-B3A4-2E2F52C59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445" y="1851670"/>
            <a:ext cx="3156942" cy="2181798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223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7614"/>
            <a:ext cx="6840760" cy="2448272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400" dirty="0"/>
              <a:t>People who lack self-confidence are terrified of rejection, because they are apt to take it personally.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The more you don’t try, the weaker your sense of self-confidence.</a:t>
            </a:r>
            <a:r>
              <a:rPr lang="en-ID" sz="2400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607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03598"/>
            <a:ext cx="6840760" cy="2664296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 startAt="2"/>
            </a:pPr>
            <a:r>
              <a:rPr lang="en-US" sz="2400" dirty="0"/>
              <a:t>Every morning, determine to do just one single thing that we shift you out of your comfort zone.</a:t>
            </a:r>
            <a:r>
              <a:rPr lang="en-ID" sz="2400" dirty="0"/>
              <a:t> </a:t>
            </a:r>
            <a:br>
              <a:rPr lang="en-ID" sz="2400" dirty="0"/>
            </a:br>
            <a:r>
              <a:rPr lang="en-ID" sz="2400" dirty="0"/>
              <a:t/>
            </a:r>
            <a:br>
              <a:rPr lang="en-ID" sz="2400" dirty="0"/>
            </a:br>
            <a:r>
              <a:rPr lang="en-US" sz="2400" dirty="0"/>
              <a:t>You don’t need to change the world, just your own attitude. Every time you complete a small goal, it assures your brain that you can accomplish things.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66049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roduction" id="{7B35049C-12FF-FB4F-9773-5824AE14E434}" vid="{52C19A7F-B0CF-3C4F-9372-2FD43C3A5C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2070</TotalTime>
  <Words>154</Words>
  <Application>Microsoft Office PowerPoint</Application>
  <PresentationFormat>On-screen Show (16:9)</PresentationFormat>
  <Paragraphs>22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29</cp:revision>
  <dcterms:created xsi:type="dcterms:W3CDTF">2018-09-20T23:16:39Z</dcterms:created>
  <dcterms:modified xsi:type="dcterms:W3CDTF">2018-09-29T04:28:18Z</dcterms:modified>
</cp:coreProperties>
</file>