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36"/>
  </p:notesMasterIdLst>
  <p:sldIdLst>
    <p:sldId id="257" r:id="rId2"/>
    <p:sldId id="262" r:id="rId3"/>
    <p:sldId id="279" r:id="rId4"/>
    <p:sldId id="280" r:id="rId5"/>
    <p:sldId id="281" r:id="rId6"/>
    <p:sldId id="261" r:id="rId7"/>
    <p:sldId id="278" r:id="rId8"/>
    <p:sldId id="342" r:id="rId9"/>
    <p:sldId id="341" r:id="rId10"/>
    <p:sldId id="343" r:id="rId11"/>
    <p:sldId id="344" r:id="rId12"/>
    <p:sldId id="345" r:id="rId13"/>
    <p:sldId id="265" r:id="rId14"/>
    <p:sldId id="266" r:id="rId15"/>
    <p:sldId id="348" r:id="rId16"/>
    <p:sldId id="346" r:id="rId17"/>
    <p:sldId id="347" r:id="rId18"/>
    <p:sldId id="349" r:id="rId19"/>
    <p:sldId id="350" r:id="rId20"/>
    <p:sldId id="351" r:id="rId21"/>
    <p:sldId id="352" r:id="rId22"/>
    <p:sldId id="353" r:id="rId23"/>
    <p:sldId id="354" r:id="rId24"/>
    <p:sldId id="355" r:id="rId25"/>
    <p:sldId id="356" r:id="rId26"/>
    <p:sldId id="357" r:id="rId27"/>
    <p:sldId id="358" r:id="rId28"/>
    <p:sldId id="359" r:id="rId29"/>
    <p:sldId id="360" r:id="rId30"/>
    <p:sldId id="361" r:id="rId31"/>
    <p:sldId id="362" r:id="rId32"/>
    <p:sldId id="363" r:id="rId33"/>
    <p:sldId id="364" r:id="rId34"/>
    <p:sldId id="365" r:id="rId3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2"/>
    <p:restoredTop sz="94650"/>
  </p:normalViewPr>
  <p:slideViewPr>
    <p:cSldViewPr>
      <p:cViewPr varScale="1">
        <p:scale>
          <a:sx n="140" d="100"/>
          <a:sy n="140" d="100"/>
        </p:scale>
        <p:origin x="200" y="56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10/2/19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6483341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142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3220657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34128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091646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258132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725583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58001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013883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9860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10/2/19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42833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10/2/19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75760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10/2/19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786556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10/2/19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00773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01384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666839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10/2/19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98236788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F143E2-917A-A048-8C9E-B50DB4B1BB05}"/>
              </a:ext>
            </a:extLst>
          </p:cNvPr>
          <p:cNvPicPr>
            <a:picLocks noChangeAspect="1"/>
          </p:cNvPicPr>
          <p:nvPr/>
        </p:nvPicPr>
        <p:blipFill rotWithShape="1">
          <a:blip r:embed="rId3">
            <a:extLst>
              <a:ext uri="{28A0092B-C50C-407E-A947-70E740481C1C}">
                <a14:useLocalDpi xmlns:a14="http://schemas.microsoft.com/office/drawing/2010/main" val="0"/>
              </a:ext>
            </a:extLst>
          </a:blip>
          <a:srcRect t="9177" r="-798"/>
          <a:stretch/>
        </p:blipFill>
        <p:spPr>
          <a:xfrm>
            <a:off x="-36512" y="-20538"/>
            <a:ext cx="9289032" cy="5164038"/>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507843"/>
            <a:ext cx="3276600" cy="2185214"/>
          </a:xfrm>
          <a:prstGeom prst="rect">
            <a:avLst/>
          </a:prstGeom>
          <a:noFill/>
        </p:spPr>
        <p:txBody>
          <a:bodyPr wrap="square" rtlCol="0">
            <a:spAutoFit/>
          </a:bodyPr>
          <a:lstStyle/>
          <a:p>
            <a:pPr algn="ctr"/>
            <a:r>
              <a:rPr lang="en-US" sz="3400" b="1" dirty="0">
                <a:latin typeface="Calibri" panose="020F0502020204030204" pitchFamily="34" charset="0"/>
                <a:cs typeface="Calibri" panose="020F0502020204030204" pitchFamily="34" charset="0"/>
              </a:rPr>
              <a:t>You’ve Got This: </a:t>
            </a:r>
            <a:r>
              <a:rPr lang="en-US" sz="3400" b="1">
                <a:latin typeface="Calibri" panose="020F0502020204030204" pitchFamily="34" charset="0"/>
                <a:cs typeface="Calibri" panose="020F0502020204030204" pitchFamily="34" charset="0"/>
              </a:rPr>
              <a:t>How To </a:t>
            </a:r>
            <a:r>
              <a:rPr lang="en-US" sz="3400" b="1" dirty="0">
                <a:latin typeface="Calibri" panose="020F0502020204030204" pitchFamily="34" charset="0"/>
                <a:cs typeface="Calibri" panose="020F0502020204030204" pitchFamily="34" charset="0"/>
              </a:rPr>
              <a:t>Banish </a:t>
            </a:r>
            <a:r>
              <a:rPr lang="en-US" sz="3400" b="1">
                <a:latin typeface="Calibri" panose="020F0502020204030204" pitchFamily="34" charset="0"/>
                <a:cs typeface="Calibri" panose="020F0502020204030204" pitchFamily="34" charset="0"/>
              </a:rPr>
              <a:t>Worry And </a:t>
            </a:r>
            <a:r>
              <a:rPr lang="en-US" sz="3400" b="1" dirty="0">
                <a:latin typeface="Calibri" panose="020F0502020204030204" pitchFamily="34" charset="0"/>
                <a:cs typeface="Calibri" panose="020F0502020204030204" pitchFamily="34" charset="0"/>
              </a:rPr>
              <a:t>Live Panic-Free</a:t>
            </a:r>
            <a:endParaRPr lang="en-ID" sz="3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1148835" y="1301924"/>
            <a:ext cx="4863325" cy="3286050"/>
          </a:xfrm>
        </p:spPr>
        <p:txBody>
          <a:bodyPr>
            <a:normAutofit/>
          </a:bodyPr>
          <a:lstStyle/>
          <a:p>
            <a:pPr algn="ctr"/>
            <a:r>
              <a:rPr lang="en-US" dirty="0"/>
              <a:t>Typically, when anxious, your breathing quickens and becomes shallow. And because our lives depend on our breath, any deviance in this pattern can add to your stress and make you more uncomfortable</a:t>
            </a:r>
            <a:r>
              <a:rPr lang="en-ID" dirty="0"/>
              <a:t> </a:t>
            </a:r>
          </a:p>
        </p:txBody>
      </p:sp>
    </p:spTree>
    <p:extLst>
      <p:ext uri="{BB962C8B-B14F-4D97-AF65-F5344CB8AC3E}">
        <p14:creationId xmlns:p14="http://schemas.microsoft.com/office/powerpoint/2010/main" val="146122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1491630"/>
            <a:ext cx="5223365" cy="3286050"/>
          </a:xfrm>
        </p:spPr>
        <p:txBody>
          <a:bodyPr>
            <a:normAutofit/>
          </a:bodyPr>
          <a:lstStyle/>
          <a:p>
            <a:pPr marL="457200" lvl="0" indent="-457200">
              <a:buFont typeface="+mj-lt"/>
              <a:buAutoNum type="arabicPeriod"/>
            </a:pPr>
            <a:r>
              <a:rPr lang="en-US" dirty="0"/>
              <a:t>Place one hand on your abdomen and the other on your chest.</a:t>
            </a:r>
            <a:endParaRPr lang="en-ID" dirty="0"/>
          </a:p>
          <a:p>
            <a:pPr marL="457200" lvl="0" indent="-457200">
              <a:buFont typeface="+mj-lt"/>
              <a:buAutoNum type="arabicPeriod"/>
            </a:pPr>
            <a:r>
              <a:rPr lang="en-US" dirty="0"/>
              <a:t>Breathe in slowly, focusing on expanding your abdomen first and then your chest.</a:t>
            </a:r>
            <a:endParaRPr lang="en-ID" dirty="0"/>
          </a:p>
        </p:txBody>
      </p:sp>
    </p:spTree>
    <p:extLst>
      <p:ext uri="{BB962C8B-B14F-4D97-AF65-F5344CB8AC3E}">
        <p14:creationId xmlns:p14="http://schemas.microsoft.com/office/powerpoint/2010/main" val="4047233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1661964"/>
            <a:ext cx="5079349" cy="3286050"/>
          </a:xfrm>
        </p:spPr>
        <p:txBody>
          <a:bodyPr>
            <a:normAutofit/>
          </a:bodyPr>
          <a:lstStyle/>
          <a:p>
            <a:pPr marL="457200" lvl="0" indent="-457200">
              <a:buFont typeface="+mj-lt"/>
              <a:buAutoNum type="arabicPeriod" startAt="3"/>
            </a:pPr>
            <a:r>
              <a:rPr lang="en-US" dirty="0"/>
              <a:t>Exhale slowly, telling yourself to relax when you breathe out.</a:t>
            </a:r>
            <a:endParaRPr lang="en-ID" dirty="0"/>
          </a:p>
          <a:p>
            <a:pPr marL="457200" lvl="0" indent="-457200">
              <a:buFont typeface="+mj-lt"/>
              <a:buAutoNum type="arabicPeriod" startAt="3"/>
            </a:pPr>
            <a:r>
              <a:rPr lang="en-US" dirty="0"/>
              <a:t>Repeat Steps 1 through 3 for at least ten breaths.</a:t>
            </a:r>
            <a:endParaRPr lang="en-ID" dirty="0"/>
          </a:p>
        </p:txBody>
      </p:sp>
    </p:spTree>
    <p:extLst>
      <p:ext uri="{BB962C8B-B14F-4D97-AF65-F5344CB8AC3E}">
        <p14:creationId xmlns:p14="http://schemas.microsoft.com/office/powerpoint/2010/main" val="1522126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860803" y="1393304"/>
            <a:ext cx="6447501" cy="530374"/>
          </a:xfrm>
        </p:spPr>
        <p:txBody>
          <a:bodyPr/>
          <a:lstStyle/>
          <a:p>
            <a:r>
              <a:rPr lang="en-US" b="1" dirty="0">
                <a:solidFill>
                  <a:schemeClr val="tx1">
                    <a:lumMod val="85000"/>
                    <a:lumOff val="15000"/>
                  </a:schemeClr>
                </a:solidFill>
              </a:rPr>
              <a:t>Exercise</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860803" y="2124498"/>
            <a:ext cx="5439389" cy="2103436"/>
          </a:xfrm>
        </p:spPr>
        <p:txBody>
          <a:bodyPr>
            <a:normAutofit/>
          </a:bodyPr>
          <a:lstStyle/>
          <a:p>
            <a:r>
              <a:rPr lang="en-US" dirty="0"/>
              <a:t>Your body is not meant to be stressed. And so, when you get upset, your body is alarmed and responds by producing stress hormones. </a:t>
            </a:r>
            <a:endParaRPr lang="en-ID" dirty="0"/>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1635646"/>
            <a:ext cx="5256584" cy="2088232"/>
          </a:xfrm>
        </p:spPr>
        <p:txBody>
          <a:bodyPr>
            <a:normAutofit/>
          </a:bodyPr>
          <a:lstStyle/>
          <a:p>
            <a:pPr algn="ctr"/>
            <a:r>
              <a:rPr lang="en-US" dirty="0"/>
              <a:t>Exercises such as running, jogging, brisk walking, and/or aerobics for as little as 15 to 20 minutes, at a time when you’re stressed, can do wonders to alleviate symptoms of anxiety.</a:t>
            </a:r>
            <a:endParaRPr lang="en-ID" dirty="0"/>
          </a:p>
        </p:txBody>
      </p:sp>
    </p:spTree>
    <p:extLst>
      <p:ext uri="{BB962C8B-B14F-4D97-AF65-F5344CB8AC3E}">
        <p14:creationId xmlns:p14="http://schemas.microsoft.com/office/powerpoint/2010/main" val="1681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707654"/>
            <a:ext cx="3888432" cy="2088232"/>
          </a:xfrm>
        </p:spPr>
        <p:txBody>
          <a:bodyPr>
            <a:normAutofit/>
          </a:bodyPr>
          <a:lstStyle/>
          <a:p>
            <a:pPr algn="ctr"/>
            <a:r>
              <a:rPr lang="en-US" dirty="0"/>
              <a:t>The fact that you also like what you’re doing will help shift you to a happier and stress-free phase.</a:t>
            </a:r>
            <a:endParaRPr lang="en-ID" dirty="0"/>
          </a:p>
        </p:txBody>
      </p:sp>
    </p:spTree>
    <p:extLst>
      <p:ext uri="{BB962C8B-B14F-4D97-AF65-F5344CB8AC3E}">
        <p14:creationId xmlns:p14="http://schemas.microsoft.com/office/powerpoint/2010/main" val="1273887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860803" y="1018060"/>
            <a:ext cx="6447501" cy="890414"/>
          </a:xfrm>
        </p:spPr>
        <p:txBody>
          <a:bodyPr>
            <a:noAutofit/>
          </a:bodyPr>
          <a:lstStyle/>
          <a:p>
            <a:r>
              <a:rPr lang="en-US" b="1" dirty="0">
                <a:solidFill>
                  <a:schemeClr val="tx1">
                    <a:lumMod val="85000"/>
                    <a:lumOff val="15000"/>
                  </a:schemeClr>
                </a:solidFill>
              </a:rPr>
              <a:t>Express Yourself. Talk It Out or Journal Your Thoughts</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860803" y="2196506"/>
            <a:ext cx="5439389" cy="2103436"/>
          </a:xfrm>
        </p:spPr>
        <p:txBody>
          <a:bodyPr>
            <a:normAutofit/>
          </a:bodyPr>
          <a:lstStyle/>
          <a:p>
            <a:r>
              <a:rPr lang="en-US" dirty="0"/>
              <a:t>We are social creatures. And so, by this nature, it is natural for you to feel better when you connect with or talk to someone you understand and who understands you.</a:t>
            </a:r>
            <a:endParaRPr lang="en-ID" dirty="0"/>
          </a:p>
        </p:txBody>
      </p:sp>
    </p:spTree>
    <p:extLst>
      <p:ext uri="{BB962C8B-B14F-4D97-AF65-F5344CB8AC3E}">
        <p14:creationId xmlns:p14="http://schemas.microsoft.com/office/powerpoint/2010/main" val="1073486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077838"/>
            <a:ext cx="3816424" cy="1296144"/>
          </a:xfrm>
        </p:spPr>
        <p:txBody>
          <a:bodyPr>
            <a:normAutofit/>
          </a:bodyPr>
          <a:lstStyle/>
          <a:p>
            <a:pPr algn="ctr"/>
            <a:r>
              <a:rPr lang="en-US" dirty="0"/>
              <a:t>Rally your support system. Call a loved one and talk about what’s troubling you.</a:t>
            </a:r>
            <a:endParaRPr lang="en-ID" dirty="0"/>
          </a:p>
        </p:txBody>
      </p:sp>
      <p:pic>
        <p:nvPicPr>
          <p:cNvPr id="2" name="Picture 1">
            <a:extLst>
              <a:ext uri="{FF2B5EF4-FFF2-40B4-BE49-F238E27FC236}">
                <a16:creationId xmlns:a16="http://schemas.microsoft.com/office/drawing/2014/main" id="{77C44C3A-D3AB-D747-B53A-C96DC74B098E}"/>
              </a:ext>
            </a:extLst>
          </p:cNvPr>
          <p:cNvPicPr>
            <a:picLocks noChangeAspect="1"/>
          </p:cNvPicPr>
          <p:nvPr/>
        </p:nvPicPr>
        <p:blipFill>
          <a:blip r:embed="rId2"/>
          <a:stretch>
            <a:fillRect/>
          </a:stretch>
        </p:blipFill>
        <p:spPr>
          <a:xfrm>
            <a:off x="2394012" y="2662014"/>
            <a:ext cx="2555776" cy="1277888"/>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41058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707654"/>
            <a:ext cx="3672408" cy="2088232"/>
          </a:xfrm>
        </p:spPr>
        <p:txBody>
          <a:bodyPr>
            <a:normAutofit/>
          </a:bodyPr>
          <a:lstStyle/>
          <a:p>
            <a:pPr algn="ctr"/>
            <a:r>
              <a:rPr lang="en-US" dirty="0"/>
              <a:t>If you don’t have anyone you can immediately call and talk to, try and journal your thoughts. </a:t>
            </a:r>
            <a:endParaRPr lang="en-ID" dirty="0"/>
          </a:p>
        </p:txBody>
      </p:sp>
    </p:spTree>
    <p:extLst>
      <p:ext uri="{BB962C8B-B14F-4D97-AF65-F5344CB8AC3E}">
        <p14:creationId xmlns:p14="http://schemas.microsoft.com/office/powerpoint/2010/main" val="1331780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987574"/>
            <a:ext cx="5184576" cy="3384376"/>
          </a:xfrm>
        </p:spPr>
        <p:txBody>
          <a:bodyPr>
            <a:normAutofit/>
          </a:bodyPr>
          <a:lstStyle/>
          <a:p>
            <a:pPr algn="ctr"/>
            <a:r>
              <a:rPr lang="en-US" dirty="0"/>
              <a:t>Do not hesitate to talk to yourself either.</a:t>
            </a:r>
          </a:p>
          <a:p>
            <a:pPr algn="ctr">
              <a:spcBef>
                <a:spcPts val="0"/>
              </a:spcBef>
            </a:pPr>
            <a:endParaRPr lang="en-US" dirty="0"/>
          </a:p>
          <a:p>
            <a:pPr marL="342900" lvl="0" indent="-342900">
              <a:buFont typeface="Arial" panose="020B0604020202020204" pitchFamily="34" charset="0"/>
              <a:buChar char="•"/>
            </a:pPr>
            <a:r>
              <a:rPr lang="en-US" dirty="0"/>
              <a:t>What’s bothering me?</a:t>
            </a:r>
            <a:endParaRPr lang="en-ID" dirty="0"/>
          </a:p>
          <a:p>
            <a:pPr marL="342900" lvl="0" indent="-342900">
              <a:buFont typeface="Arial" panose="020B0604020202020204" pitchFamily="34" charset="0"/>
              <a:buChar char="•"/>
            </a:pPr>
            <a:r>
              <a:rPr lang="en-US" dirty="0"/>
              <a:t>Does my narrative sound correct?</a:t>
            </a:r>
            <a:endParaRPr lang="en-ID" dirty="0"/>
          </a:p>
          <a:p>
            <a:pPr marL="342900" lvl="0" indent="-342900">
              <a:buFont typeface="Arial" panose="020B0604020202020204" pitchFamily="34" charset="0"/>
              <a:buChar char="•"/>
            </a:pPr>
            <a:r>
              <a:rPr lang="en-US" dirty="0"/>
              <a:t>Is there another way of looking at what happened?</a:t>
            </a:r>
            <a:endParaRPr lang="en-ID" dirty="0"/>
          </a:p>
          <a:p>
            <a:pPr marL="342900" lvl="0" indent="-342900">
              <a:buFont typeface="Arial" panose="020B0604020202020204" pitchFamily="34" charset="0"/>
              <a:buChar char="•"/>
            </a:pPr>
            <a:r>
              <a:rPr lang="en-US" dirty="0"/>
              <a:t>How can shift to a better place?</a:t>
            </a:r>
            <a:endParaRPr lang="en-ID" dirty="0"/>
          </a:p>
          <a:p>
            <a:pPr algn="ctr"/>
            <a:endParaRPr lang="en-ID" dirty="0"/>
          </a:p>
        </p:txBody>
      </p:sp>
    </p:spTree>
    <p:extLst>
      <p:ext uri="{BB962C8B-B14F-4D97-AF65-F5344CB8AC3E}">
        <p14:creationId xmlns:p14="http://schemas.microsoft.com/office/powerpoint/2010/main" val="402890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915566"/>
            <a:ext cx="3816424" cy="1296144"/>
          </a:xfrm>
        </p:spPr>
        <p:txBody>
          <a:bodyPr>
            <a:normAutofit/>
          </a:bodyPr>
          <a:lstStyle/>
          <a:p>
            <a:pPr algn="ctr"/>
            <a:r>
              <a:rPr lang="en-US" dirty="0"/>
              <a:t>You’ve done a great job moving into the final chapter. We are very happy for you. </a:t>
            </a:r>
            <a:endParaRPr lang="en-ID" dirty="0"/>
          </a:p>
        </p:txBody>
      </p:sp>
      <p:pic>
        <p:nvPicPr>
          <p:cNvPr id="2" name="Picture 1">
            <a:extLst>
              <a:ext uri="{FF2B5EF4-FFF2-40B4-BE49-F238E27FC236}">
                <a16:creationId xmlns:a16="http://schemas.microsoft.com/office/drawing/2014/main" id="{06EC7FCE-3294-7A4D-A910-5E2B088AF9D1}"/>
              </a:ext>
            </a:extLst>
          </p:cNvPr>
          <p:cNvPicPr>
            <a:picLocks noChangeAspect="1"/>
          </p:cNvPicPr>
          <p:nvPr/>
        </p:nvPicPr>
        <p:blipFill>
          <a:blip r:embed="rId2"/>
          <a:stretch>
            <a:fillRect/>
          </a:stretch>
        </p:blipFill>
        <p:spPr>
          <a:xfrm>
            <a:off x="2230202" y="2355726"/>
            <a:ext cx="2595364" cy="171392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563638"/>
            <a:ext cx="5544616" cy="2016224"/>
          </a:xfrm>
        </p:spPr>
        <p:txBody>
          <a:bodyPr>
            <a:normAutofit/>
          </a:bodyPr>
          <a:lstStyle/>
          <a:p>
            <a:pPr algn="ctr"/>
            <a:r>
              <a:rPr lang="en-US" dirty="0"/>
              <a:t>Always ask yourself questions because when you do, you may get vital information that can then stimulate your thinking further, perhaps from an all new reasonable and refreshing angle. </a:t>
            </a:r>
            <a:endParaRPr lang="en-ID" dirty="0"/>
          </a:p>
        </p:txBody>
      </p:sp>
    </p:spTree>
    <p:extLst>
      <p:ext uri="{BB962C8B-B14F-4D97-AF65-F5344CB8AC3E}">
        <p14:creationId xmlns:p14="http://schemas.microsoft.com/office/powerpoint/2010/main" val="394885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915566"/>
            <a:ext cx="6447501" cy="890414"/>
          </a:xfrm>
        </p:spPr>
        <p:txBody>
          <a:bodyPr>
            <a:noAutofit/>
          </a:bodyPr>
          <a:lstStyle/>
          <a:p>
            <a:r>
              <a:rPr lang="en-US" b="1" dirty="0">
                <a:solidFill>
                  <a:schemeClr val="tx1">
                    <a:lumMod val="85000"/>
                    <a:lumOff val="15000"/>
                  </a:schemeClr>
                </a:solidFill>
              </a:rPr>
              <a:t>Listen to Music</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1544266"/>
            <a:ext cx="5439389" cy="2103436"/>
          </a:xfrm>
        </p:spPr>
        <p:txBody>
          <a:bodyPr>
            <a:normAutofit/>
          </a:bodyPr>
          <a:lstStyle/>
          <a:p>
            <a:r>
              <a:rPr lang="en-US" dirty="0"/>
              <a:t>Sound stimulates the mind and body. It can inspire you or upset you.</a:t>
            </a:r>
            <a:endParaRPr lang="en-ID" dirty="0"/>
          </a:p>
        </p:txBody>
      </p:sp>
      <p:pic>
        <p:nvPicPr>
          <p:cNvPr id="4" name="Picture 3">
            <a:extLst>
              <a:ext uri="{FF2B5EF4-FFF2-40B4-BE49-F238E27FC236}">
                <a16:creationId xmlns:a16="http://schemas.microsoft.com/office/drawing/2014/main" id="{6E09F37B-F218-4E4D-9310-3E17E71B1587}"/>
              </a:ext>
            </a:extLst>
          </p:cNvPr>
          <p:cNvPicPr>
            <a:picLocks noChangeAspect="1"/>
          </p:cNvPicPr>
          <p:nvPr/>
        </p:nvPicPr>
        <p:blipFill>
          <a:blip r:embed="rId2"/>
          <a:stretch>
            <a:fillRect/>
          </a:stretch>
        </p:blipFill>
        <p:spPr>
          <a:xfrm>
            <a:off x="2555776" y="2621054"/>
            <a:ext cx="2554700" cy="1737196"/>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6665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14" presetClass="entr" presetSubtype="10"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1423790"/>
            <a:ext cx="6447501" cy="890414"/>
          </a:xfrm>
        </p:spPr>
        <p:txBody>
          <a:bodyPr>
            <a:noAutofit/>
          </a:bodyPr>
          <a:lstStyle/>
          <a:p>
            <a:r>
              <a:rPr lang="en-US" b="1" dirty="0">
                <a:solidFill>
                  <a:schemeClr val="tx1">
                    <a:lumMod val="85000"/>
                    <a:lumOff val="15000"/>
                  </a:schemeClr>
                </a:solidFill>
              </a:rPr>
              <a:t>Spend Time with Pets</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2124498"/>
            <a:ext cx="5439389" cy="2103436"/>
          </a:xfrm>
        </p:spPr>
        <p:txBody>
          <a:bodyPr>
            <a:normAutofit/>
          </a:bodyPr>
          <a:lstStyle/>
          <a:p>
            <a:r>
              <a:rPr lang="en-US" dirty="0"/>
              <a:t>Studies prove that spending time with pets promotes better moods and health. You’ll quickly realize your anxiety disappearing away. </a:t>
            </a:r>
            <a:endParaRPr lang="en-ID" dirty="0"/>
          </a:p>
        </p:txBody>
      </p:sp>
    </p:spTree>
    <p:extLst>
      <p:ext uri="{BB962C8B-B14F-4D97-AF65-F5344CB8AC3E}">
        <p14:creationId xmlns:p14="http://schemas.microsoft.com/office/powerpoint/2010/main" val="1220352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946052"/>
            <a:ext cx="6447501" cy="890414"/>
          </a:xfrm>
        </p:spPr>
        <p:txBody>
          <a:bodyPr>
            <a:noAutofit/>
          </a:bodyPr>
          <a:lstStyle/>
          <a:p>
            <a:r>
              <a:rPr lang="en-US" b="1" dirty="0">
                <a:solidFill>
                  <a:schemeClr val="tx1">
                    <a:lumMod val="85000"/>
                    <a:lumOff val="15000"/>
                  </a:schemeClr>
                </a:solidFill>
              </a:rPr>
              <a:t>Give Your Mind Something More Productive to Chew On</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2124498"/>
            <a:ext cx="5439389" cy="2103436"/>
          </a:xfrm>
        </p:spPr>
        <p:txBody>
          <a:bodyPr>
            <a:normAutofit/>
          </a:bodyPr>
          <a:lstStyle/>
          <a:p>
            <a:r>
              <a:rPr lang="en-US" dirty="0"/>
              <a:t>Often, when you’re stressed, your mind refuses to think outside the situation. But if it’s more minor in intensity and caution, then we recommend distracting it with some of your favorite activities. </a:t>
            </a:r>
            <a:endParaRPr lang="en-ID" dirty="0"/>
          </a:p>
        </p:txBody>
      </p:sp>
    </p:spTree>
    <p:extLst>
      <p:ext uri="{BB962C8B-B14F-4D97-AF65-F5344CB8AC3E}">
        <p14:creationId xmlns:p14="http://schemas.microsoft.com/office/powerpoint/2010/main" val="1127431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1043608" y="1563638"/>
            <a:ext cx="5439389" cy="2061914"/>
          </a:xfrm>
        </p:spPr>
        <p:txBody>
          <a:bodyPr>
            <a:normAutofit/>
          </a:bodyPr>
          <a:lstStyle/>
          <a:p>
            <a:r>
              <a:rPr lang="en-US" dirty="0"/>
              <a:t>Try:</a:t>
            </a:r>
            <a:endParaRPr lang="en-ID" dirty="0"/>
          </a:p>
          <a:p>
            <a:pPr marL="342900" lvl="0" indent="-342900">
              <a:buFont typeface="Arial" panose="020B0604020202020204" pitchFamily="34" charset="0"/>
              <a:buChar char="•"/>
            </a:pPr>
            <a:r>
              <a:rPr lang="en-US" dirty="0"/>
              <a:t>Reading a good novel</a:t>
            </a:r>
            <a:endParaRPr lang="en-ID" dirty="0"/>
          </a:p>
          <a:p>
            <a:pPr marL="342900" lvl="0" indent="-342900">
              <a:buFont typeface="Arial" panose="020B0604020202020204" pitchFamily="34" charset="0"/>
              <a:buChar char="•"/>
            </a:pPr>
            <a:r>
              <a:rPr lang="en-US" dirty="0"/>
              <a:t>Watching a movie</a:t>
            </a:r>
            <a:endParaRPr lang="en-ID" dirty="0"/>
          </a:p>
          <a:p>
            <a:pPr marL="342900" lvl="0" indent="-342900">
              <a:buFont typeface="Arial" panose="020B0604020202020204" pitchFamily="34" charset="0"/>
              <a:buChar char="•"/>
            </a:pPr>
            <a:r>
              <a:rPr lang="en-US" dirty="0"/>
              <a:t>Playing a sport</a:t>
            </a:r>
            <a:endParaRPr lang="en-ID" dirty="0"/>
          </a:p>
        </p:txBody>
      </p:sp>
    </p:spTree>
    <p:extLst>
      <p:ext uri="{BB962C8B-B14F-4D97-AF65-F5344CB8AC3E}">
        <p14:creationId xmlns:p14="http://schemas.microsoft.com/office/powerpoint/2010/main" val="473608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1043608" y="1779662"/>
            <a:ext cx="5439389" cy="2061914"/>
          </a:xfrm>
        </p:spPr>
        <p:txBody>
          <a:bodyPr>
            <a:normAutofit/>
          </a:bodyPr>
          <a:lstStyle/>
          <a:p>
            <a:pPr marL="342900" lvl="0" indent="-342900">
              <a:buFont typeface="Arial" panose="020B0604020202020204" pitchFamily="34" charset="0"/>
              <a:buChar char="•"/>
            </a:pPr>
            <a:r>
              <a:rPr lang="en-US" dirty="0"/>
              <a:t>Spending time with family</a:t>
            </a:r>
            <a:endParaRPr lang="en-ID" dirty="0"/>
          </a:p>
          <a:p>
            <a:pPr marL="342900" lvl="0" indent="-342900">
              <a:buFont typeface="Arial" panose="020B0604020202020204" pitchFamily="34" charset="0"/>
              <a:buChar char="•"/>
            </a:pPr>
            <a:r>
              <a:rPr lang="en-US" dirty="0"/>
              <a:t>Walking your pet</a:t>
            </a:r>
            <a:endParaRPr lang="en-ID" dirty="0"/>
          </a:p>
          <a:p>
            <a:pPr marL="342900" indent="-342900">
              <a:buFont typeface="Arial" panose="020B0604020202020204" pitchFamily="34" charset="0"/>
              <a:buChar char="•"/>
            </a:pPr>
            <a:r>
              <a:rPr lang="en-US" dirty="0"/>
              <a:t>And anything else that makes you happy</a:t>
            </a:r>
            <a:endParaRPr lang="en-ID" dirty="0"/>
          </a:p>
        </p:txBody>
      </p:sp>
    </p:spTree>
    <p:extLst>
      <p:ext uri="{BB962C8B-B14F-4D97-AF65-F5344CB8AC3E}">
        <p14:creationId xmlns:p14="http://schemas.microsoft.com/office/powerpoint/2010/main" val="949117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1279774"/>
            <a:ext cx="6447501" cy="890414"/>
          </a:xfrm>
        </p:spPr>
        <p:txBody>
          <a:bodyPr>
            <a:noAutofit/>
          </a:bodyPr>
          <a:lstStyle/>
          <a:p>
            <a:r>
              <a:rPr lang="en-US" b="1" dirty="0">
                <a:solidFill>
                  <a:schemeClr val="tx1">
                    <a:lumMod val="85000"/>
                    <a:lumOff val="15000"/>
                  </a:schemeClr>
                </a:solidFill>
              </a:rPr>
              <a:t>Stay in the Present</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2124498"/>
            <a:ext cx="5439389" cy="2103436"/>
          </a:xfrm>
        </p:spPr>
        <p:txBody>
          <a:bodyPr>
            <a:normAutofit/>
          </a:bodyPr>
          <a:lstStyle/>
          <a:p>
            <a:r>
              <a:rPr lang="en-US" dirty="0"/>
              <a:t>Remember that most of what has upset you has happened in the past. They happened yet and might never happen too. Instead of toggling between the past and future, stay in the present. </a:t>
            </a:r>
            <a:endParaRPr lang="en-ID" dirty="0"/>
          </a:p>
        </p:txBody>
      </p:sp>
    </p:spTree>
    <p:extLst>
      <p:ext uri="{BB962C8B-B14F-4D97-AF65-F5344CB8AC3E}">
        <p14:creationId xmlns:p14="http://schemas.microsoft.com/office/powerpoint/2010/main" val="151785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1724899" y="1851670"/>
            <a:ext cx="3855213" cy="2103436"/>
          </a:xfrm>
        </p:spPr>
        <p:txBody>
          <a:bodyPr>
            <a:normAutofit/>
          </a:bodyPr>
          <a:lstStyle/>
          <a:p>
            <a:pPr algn="ctr"/>
            <a:r>
              <a:rPr lang="en-US" dirty="0"/>
              <a:t>Focus on your breath as mentioned before and bring yourself back to the present.</a:t>
            </a:r>
            <a:endParaRPr lang="en-ID" dirty="0"/>
          </a:p>
        </p:txBody>
      </p:sp>
    </p:spTree>
    <p:extLst>
      <p:ext uri="{BB962C8B-B14F-4D97-AF65-F5344CB8AC3E}">
        <p14:creationId xmlns:p14="http://schemas.microsoft.com/office/powerpoint/2010/main" val="276478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932811" y="1522116"/>
            <a:ext cx="6447501" cy="890414"/>
          </a:xfrm>
        </p:spPr>
        <p:txBody>
          <a:bodyPr>
            <a:noAutofit/>
          </a:bodyPr>
          <a:lstStyle/>
          <a:p>
            <a:r>
              <a:rPr lang="en-US" b="1" dirty="0">
                <a:solidFill>
                  <a:schemeClr val="tx1">
                    <a:lumMod val="85000"/>
                    <a:lumOff val="15000"/>
                  </a:schemeClr>
                </a:solidFill>
              </a:rPr>
              <a:t>Your Anxiety Your Journey</a:t>
            </a:r>
            <a:endParaRPr lang="en-ID"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932811" y="2196506"/>
            <a:ext cx="5439389" cy="2103436"/>
          </a:xfrm>
        </p:spPr>
        <p:txBody>
          <a:bodyPr>
            <a:normAutofit/>
          </a:bodyPr>
          <a:lstStyle/>
          <a:p>
            <a:r>
              <a:rPr lang="en-US" dirty="0"/>
              <a:t>As you progress further, you’ll gain a deeper understanding of the origins of your anxiety, you’ll also discover ways to manage and overcome them.</a:t>
            </a:r>
            <a:endParaRPr lang="en-ID" dirty="0"/>
          </a:p>
        </p:txBody>
      </p:sp>
    </p:spTree>
    <p:extLst>
      <p:ext uri="{BB962C8B-B14F-4D97-AF65-F5344CB8AC3E}">
        <p14:creationId xmlns:p14="http://schemas.microsoft.com/office/powerpoint/2010/main" val="618757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1580883" y="1779662"/>
            <a:ext cx="3927221" cy="2103436"/>
          </a:xfrm>
        </p:spPr>
        <p:txBody>
          <a:bodyPr>
            <a:normAutofit/>
          </a:bodyPr>
          <a:lstStyle/>
          <a:p>
            <a:pPr algn="ctr"/>
            <a:r>
              <a:rPr lang="en-US" dirty="0"/>
              <a:t>It can get overwhelming and we want you to know that that’s completely expected and normal.</a:t>
            </a:r>
            <a:endParaRPr lang="en-ID" dirty="0"/>
          </a:p>
        </p:txBody>
      </p:sp>
    </p:spTree>
    <p:extLst>
      <p:ext uri="{BB962C8B-B14F-4D97-AF65-F5344CB8AC3E}">
        <p14:creationId xmlns:p14="http://schemas.microsoft.com/office/powerpoint/2010/main" val="290596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347614"/>
            <a:ext cx="4320480" cy="2664296"/>
          </a:xfrm>
        </p:spPr>
        <p:txBody>
          <a:bodyPr>
            <a:normAutofit/>
          </a:bodyPr>
          <a:lstStyle/>
          <a:p>
            <a:pPr algn="ctr"/>
            <a:r>
              <a:rPr lang="en-US" dirty="0"/>
              <a:t>We’ve covered many different topics throughout this; from topics that help you understand your anxiety to ones that help overcome it and move to a place of acceptance and peace.</a:t>
            </a:r>
            <a:endParaRPr lang="en-ID" dirty="0"/>
          </a:p>
        </p:txBody>
      </p:sp>
    </p:spTree>
    <p:extLst>
      <p:ext uri="{BB962C8B-B14F-4D97-AF65-F5344CB8AC3E}">
        <p14:creationId xmlns:p14="http://schemas.microsoft.com/office/powerpoint/2010/main" val="1437411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423790"/>
            <a:ext cx="6447501" cy="602382"/>
          </a:xfrm>
        </p:spPr>
        <p:txBody>
          <a:bodyPr>
            <a:normAutofit/>
          </a:bodyPr>
          <a:lstStyle/>
          <a:p>
            <a:r>
              <a:rPr lang="en-US" sz="2800" b="1" dirty="0"/>
              <a:t>You Decide. Ready or Not?</a:t>
            </a:r>
            <a:endParaRPr lang="en-ID" sz="28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2124498"/>
            <a:ext cx="5583405" cy="1887412"/>
          </a:xfrm>
        </p:spPr>
        <p:txBody>
          <a:bodyPr/>
          <a:lstStyle/>
          <a:p>
            <a:r>
              <a:rPr lang="en-US" dirty="0"/>
              <a:t>You’ve made great progress and we are very happy that we can be a part of it. Reflect and conclude on what’s right for you and what’s not.</a:t>
            </a:r>
            <a:r>
              <a:rPr lang="en-ID" dirty="0"/>
              <a:t> </a:t>
            </a:r>
          </a:p>
        </p:txBody>
      </p:sp>
    </p:spTree>
    <p:extLst>
      <p:ext uri="{BB962C8B-B14F-4D97-AF65-F5344CB8AC3E}">
        <p14:creationId xmlns:p14="http://schemas.microsoft.com/office/powerpoint/2010/main" val="2729942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07654"/>
            <a:ext cx="3744416" cy="2160240"/>
          </a:xfrm>
        </p:spPr>
        <p:txBody>
          <a:bodyPr>
            <a:normAutofit/>
          </a:bodyPr>
          <a:lstStyle/>
          <a:p>
            <a:pPr algn="ctr"/>
            <a:r>
              <a:rPr lang="en-US" dirty="0"/>
              <a:t>If you wish, take time off to think about your journey till now, practice everything that you’ve learned so far.</a:t>
            </a:r>
            <a:r>
              <a:rPr lang="en-ID" dirty="0"/>
              <a:t> </a:t>
            </a:r>
          </a:p>
        </p:txBody>
      </p:sp>
    </p:spTree>
    <p:extLst>
      <p:ext uri="{BB962C8B-B14F-4D97-AF65-F5344CB8AC3E}">
        <p14:creationId xmlns:p14="http://schemas.microsoft.com/office/powerpoint/2010/main" val="2590109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851670"/>
            <a:ext cx="3672408" cy="2160240"/>
          </a:xfrm>
        </p:spPr>
        <p:txBody>
          <a:bodyPr>
            <a:normAutofit/>
          </a:bodyPr>
          <a:lstStyle/>
          <a:p>
            <a:pPr algn="ctr"/>
            <a:r>
              <a:rPr lang="en-US" dirty="0"/>
              <a:t>This video is filled with plenty of practical tools to help address your anxiety.</a:t>
            </a:r>
            <a:r>
              <a:rPr lang="en-ID" dirty="0"/>
              <a:t> </a:t>
            </a:r>
          </a:p>
        </p:txBody>
      </p:sp>
    </p:spTree>
    <p:extLst>
      <p:ext uri="{BB962C8B-B14F-4D97-AF65-F5344CB8AC3E}">
        <p14:creationId xmlns:p14="http://schemas.microsoft.com/office/powerpoint/2010/main" val="314759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707654"/>
            <a:ext cx="4032448" cy="2160240"/>
          </a:xfrm>
        </p:spPr>
        <p:txBody>
          <a:bodyPr>
            <a:normAutofit/>
          </a:bodyPr>
          <a:lstStyle/>
          <a:p>
            <a:pPr algn="ctr"/>
            <a:r>
              <a:rPr lang="en-US" dirty="0"/>
              <a:t>Finally, reflect on everything that’s been shared with you through this video and figure out what works for you</a:t>
            </a:r>
            <a:endParaRPr lang="en-ID" dirty="0"/>
          </a:p>
        </p:txBody>
      </p:sp>
    </p:spTree>
    <p:extLst>
      <p:ext uri="{BB962C8B-B14F-4D97-AF65-F5344CB8AC3E}">
        <p14:creationId xmlns:p14="http://schemas.microsoft.com/office/powerpoint/2010/main" val="3001239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869876"/>
            <a:ext cx="6447501" cy="602382"/>
          </a:xfrm>
        </p:spPr>
        <p:txBody>
          <a:bodyPr>
            <a:noAutofit/>
          </a:bodyPr>
          <a:lstStyle/>
          <a:p>
            <a:r>
              <a:rPr lang="en-US" b="1" dirty="0">
                <a:solidFill>
                  <a:schemeClr val="tx1">
                    <a:lumMod val="85000"/>
                    <a:lumOff val="15000"/>
                  </a:schemeClr>
                </a:solidFill>
              </a:rPr>
              <a:t>Worksheet 24 - Gathering Your Tools</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1733972"/>
            <a:ext cx="6015453" cy="2781994"/>
          </a:xfrm>
        </p:spPr>
        <p:txBody>
          <a:bodyPr>
            <a:normAutofit/>
          </a:bodyPr>
          <a:lstStyle/>
          <a:p>
            <a:pPr marL="342900" lvl="0" indent="-342900">
              <a:buFont typeface="Arial" panose="020B0604020202020204" pitchFamily="34" charset="0"/>
              <a:buChar char="•"/>
            </a:pPr>
            <a:r>
              <a:rPr lang="en-US" dirty="0"/>
              <a:t>Take a few moments to reflect on how the various systems in this chapter have</a:t>
            </a:r>
            <a:endParaRPr lang="en-ID" dirty="0"/>
          </a:p>
          <a:p>
            <a:pPr marL="342900" lvl="0" indent="-342900">
              <a:buFont typeface="Arial" panose="020B0604020202020204" pitchFamily="34" charset="0"/>
              <a:buChar char="•"/>
            </a:pPr>
            <a:r>
              <a:rPr lang="en-US" dirty="0"/>
              <a:t>Worked for you.</a:t>
            </a:r>
            <a:endParaRPr lang="en-ID" dirty="0"/>
          </a:p>
          <a:p>
            <a:pPr marL="342900" lvl="0" indent="-342900">
              <a:buFont typeface="Arial" panose="020B0604020202020204" pitchFamily="34" charset="0"/>
              <a:buChar char="•"/>
            </a:pPr>
            <a:r>
              <a:rPr lang="en-US" dirty="0"/>
              <a:t>Make a note of the techniques that worked for you. Feel free to improvise and make them yours.</a:t>
            </a:r>
            <a:endParaRPr lang="en-ID" dirty="0"/>
          </a:p>
        </p:txBody>
      </p:sp>
    </p:spTree>
    <p:extLst>
      <p:ext uri="{BB962C8B-B14F-4D97-AF65-F5344CB8AC3E}">
        <p14:creationId xmlns:p14="http://schemas.microsoft.com/office/powerpoint/2010/main" val="2386691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536504" cy="2664296"/>
          </a:xfrm>
        </p:spPr>
        <p:txBody>
          <a:bodyPr>
            <a:normAutofit/>
          </a:bodyPr>
          <a:lstStyle/>
          <a:p>
            <a:pPr algn="ctr"/>
            <a:r>
              <a:rPr lang="en-US" dirty="0"/>
              <a:t>This chapter is slightly different. This time, it is intending to gift you a quick lift of sorts when you’re feeling low and anxious. </a:t>
            </a:r>
            <a:endParaRPr lang="en-ID" dirty="0"/>
          </a:p>
        </p:txBody>
      </p:sp>
    </p:spTree>
    <p:extLst>
      <p:ext uri="{BB962C8B-B14F-4D97-AF65-F5344CB8AC3E}">
        <p14:creationId xmlns:p14="http://schemas.microsoft.com/office/powerpoint/2010/main" val="2146404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536504" cy="2664296"/>
          </a:xfrm>
        </p:spPr>
        <p:txBody>
          <a:bodyPr>
            <a:normAutofit/>
          </a:bodyPr>
          <a:lstStyle/>
          <a:p>
            <a:pPr algn="ctr"/>
            <a:r>
              <a:rPr lang="en-US" dirty="0"/>
              <a:t>But there are some quick-fixes and effective tips that can get you up and about when you’re not quite your usual-happy self.</a:t>
            </a:r>
            <a:endParaRPr lang="en-ID" dirty="0"/>
          </a:p>
        </p:txBody>
      </p:sp>
    </p:spTree>
    <p:extLst>
      <p:ext uri="{BB962C8B-B14F-4D97-AF65-F5344CB8AC3E}">
        <p14:creationId xmlns:p14="http://schemas.microsoft.com/office/powerpoint/2010/main" val="2541601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306092"/>
            <a:ext cx="6447501" cy="602382"/>
          </a:xfrm>
        </p:spPr>
        <p:txBody>
          <a:bodyPr>
            <a:normAutofit/>
          </a:bodyPr>
          <a:lstStyle/>
          <a:p>
            <a:r>
              <a:rPr lang="en-US" sz="2800" b="1" dirty="0"/>
              <a:t>Simplify</a:t>
            </a:r>
            <a:endParaRPr lang="en-ID" sz="28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2124498"/>
            <a:ext cx="5079349" cy="1887412"/>
          </a:xfrm>
        </p:spPr>
        <p:txBody>
          <a:bodyPr/>
          <a:lstStyle/>
          <a:p>
            <a:r>
              <a:rPr lang="en-US" dirty="0"/>
              <a:t>If you’ve been practicing the worksheets presented in this video, you might have a better idea of how your anxiety plays out.</a:t>
            </a:r>
            <a:endParaRPr lang="en-ID" dirty="0"/>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707654"/>
            <a:ext cx="3816424" cy="2160240"/>
          </a:xfrm>
        </p:spPr>
        <p:txBody>
          <a:bodyPr>
            <a:normAutofit/>
          </a:bodyPr>
          <a:lstStyle/>
          <a:p>
            <a:pPr algn="ctr"/>
            <a:r>
              <a:rPr lang="en-US" dirty="0"/>
              <a:t>Here are some quick, but effective tips to keep them down and out of your way for longer periods.</a:t>
            </a:r>
            <a:endParaRPr lang="en-ID" dirty="0"/>
          </a:p>
        </p:txBody>
      </p:sp>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805980"/>
            <a:ext cx="6447501" cy="576064"/>
          </a:xfrm>
        </p:spPr>
        <p:txBody>
          <a:bodyPr>
            <a:normAutofit/>
          </a:bodyPr>
          <a:lstStyle/>
          <a:p>
            <a:r>
              <a:rPr lang="en-US" b="1" dirty="0">
                <a:solidFill>
                  <a:schemeClr val="tx1">
                    <a:lumMod val="85000"/>
                    <a:lumOff val="15000"/>
                  </a:schemeClr>
                </a:solidFill>
              </a:rPr>
              <a:t>Breathe</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1076827" y="2454052"/>
            <a:ext cx="5799429" cy="1629866"/>
          </a:xfrm>
        </p:spPr>
        <p:txBody>
          <a:bodyPr>
            <a:normAutofit/>
          </a:bodyPr>
          <a:lstStyle/>
          <a:p>
            <a:r>
              <a:rPr lang="en-US" dirty="0"/>
              <a:t>When you’re anxious, your mind can get caught up battling the thoughts ringing its head.</a:t>
            </a:r>
            <a:endParaRPr lang="en-ID" dirty="0"/>
          </a:p>
        </p:txBody>
      </p:sp>
      <p:sp>
        <p:nvSpPr>
          <p:cNvPr id="4" name="Title 1">
            <a:extLst>
              <a:ext uri="{FF2B5EF4-FFF2-40B4-BE49-F238E27FC236}">
                <a16:creationId xmlns:a16="http://schemas.microsoft.com/office/drawing/2014/main" id="{87C7F271-9B45-6D41-BEE6-7B4F8A180F39}"/>
              </a:ext>
            </a:extLst>
          </p:cNvPr>
          <p:cNvSpPr txBox="1">
            <a:spLocks/>
          </p:cNvSpPr>
          <p:nvPr/>
        </p:nvSpPr>
        <p:spPr>
          <a:xfrm>
            <a:off x="572771" y="915566"/>
            <a:ext cx="6447501" cy="864096"/>
          </a:xfrm>
          <a:prstGeom prst="rect">
            <a:avLst/>
          </a:prstGeom>
        </p:spPr>
        <p:txBody>
          <a:bodyPr vert="horz" lIns="91440" tIns="45720" rIns="91440" bIns="45720" rtlCol="0" anchor="t">
            <a:noAutofit/>
          </a:bodyPr>
          <a:lst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800" b="1" dirty="0"/>
              <a:t>Anti-Anxiety Formulas </a:t>
            </a:r>
            <a:endParaRPr lang="en-ID" sz="2800" dirty="0"/>
          </a:p>
        </p:txBody>
      </p:sp>
    </p:spTree>
    <p:extLst>
      <p:ext uri="{BB962C8B-B14F-4D97-AF65-F5344CB8AC3E}">
        <p14:creationId xmlns:p14="http://schemas.microsoft.com/office/powerpoint/2010/main" val="2038260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1220843" y="1707654"/>
            <a:ext cx="4647301" cy="3286050"/>
          </a:xfrm>
        </p:spPr>
        <p:txBody>
          <a:bodyPr>
            <a:normAutofit/>
          </a:bodyPr>
          <a:lstStyle/>
          <a:p>
            <a:pPr algn="ctr"/>
            <a:r>
              <a:rPr lang="en-US" dirty="0"/>
              <a:t>There are some tell-tale signs which when addressed can instantly help bring down your anxiety. Your breathing is at the top of that list.</a:t>
            </a:r>
            <a:endParaRPr lang="en-ID" dirty="0"/>
          </a:p>
        </p:txBody>
      </p:sp>
    </p:spTree>
    <p:extLst>
      <p:ext uri="{BB962C8B-B14F-4D97-AF65-F5344CB8AC3E}">
        <p14:creationId xmlns:p14="http://schemas.microsoft.com/office/powerpoint/2010/main" val="274505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859</TotalTime>
  <Words>887</Words>
  <Application>Microsoft Macintosh PowerPoint</Application>
  <PresentationFormat>On-screen Show (16:9)</PresentationFormat>
  <Paragraphs>61</Paragraphs>
  <Slides>34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Trebuchet MS</vt:lpstr>
      <vt:lpstr>Wingdings 3</vt:lpstr>
      <vt:lpstr>Theme3</vt:lpstr>
      <vt:lpstr>PowerPoint Presentation</vt:lpstr>
      <vt:lpstr>PowerPoint Presentation</vt:lpstr>
      <vt:lpstr>PowerPoint Presentation</vt:lpstr>
      <vt:lpstr>PowerPoint Presentation</vt:lpstr>
      <vt:lpstr>PowerPoint Presentation</vt:lpstr>
      <vt:lpstr>Simplify</vt:lpstr>
      <vt:lpstr>PowerPoint Presentation</vt:lpstr>
      <vt:lpstr>Breathe</vt:lpstr>
      <vt:lpstr>PowerPoint Presentation</vt:lpstr>
      <vt:lpstr>PowerPoint Presentation</vt:lpstr>
      <vt:lpstr>PowerPoint Presentation</vt:lpstr>
      <vt:lpstr>PowerPoint Presentation</vt:lpstr>
      <vt:lpstr>Exercise</vt:lpstr>
      <vt:lpstr>PowerPoint Presentation</vt:lpstr>
      <vt:lpstr>PowerPoint Presentation</vt:lpstr>
      <vt:lpstr>Express Yourself. Talk It Out or Journal Your Thoughts</vt:lpstr>
      <vt:lpstr>PowerPoint Presentation</vt:lpstr>
      <vt:lpstr>PowerPoint Presentation</vt:lpstr>
      <vt:lpstr>PowerPoint Presentation</vt:lpstr>
      <vt:lpstr>PowerPoint Presentation</vt:lpstr>
      <vt:lpstr>Listen to Music</vt:lpstr>
      <vt:lpstr>Spend Time with Pets</vt:lpstr>
      <vt:lpstr>Give Your Mind Something More Productive to Chew On</vt:lpstr>
      <vt:lpstr>PowerPoint Presentation</vt:lpstr>
      <vt:lpstr>PowerPoint Presentation</vt:lpstr>
      <vt:lpstr>Stay in the Present</vt:lpstr>
      <vt:lpstr>PowerPoint Presentation</vt:lpstr>
      <vt:lpstr>Your Anxiety Your Journey</vt:lpstr>
      <vt:lpstr>PowerPoint Presentation</vt:lpstr>
      <vt:lpstr>You Decide. Ready or Not?</vt:lpstr>
      <vt:lpstr>PowerPoint Presentation</vt:lpstr>
      <vt:lpstr>PowerPoint Presentation</vt:lpstr>
      <vt:lpstr>PowerPoint Presentation</vt:lpstr>
      <vt:lpstr>Worksheet 24 - Gathering Your Tools</vt:lpstr>
    </vt:vector>
  </TitlesOfParts>
  <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52</cp:revision>
  <dcterms:created xsi:type="dcterms:W3CDTF">2018-10-15T07:11:14Z</dcterms:created>
  <dcterms:modified xsi:type="dcterms:W3CDTF">2019-10-02T12:26:32Z</dcterms:modified>
</cp:coreProperties>
</file>