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5" r:id="rId1"/>
  </p:sldMasterIdLst>
  <p:notesMasterIdLst>
    <p:notesMasterId r:id="rId34"/>
  </p:notesMasterIdLst>
  <p:sldIdLst>
    <p:sldId id="257" r:id="rId2"/>
    <p:sldId id="261" r:id="rId3"/>
    <p:sldId id="278" r:id="rId4"/>
    <p:sldId id="295" r:id="rId5"/>
    <p:sldId id="313" r:id="rId6"/>
    <p:sldId id="316" r:id="rId7"/>
    <p:sldId id="317" r:id="rId8"/>
    <p:sldId id="318" r:id="rId9"/>
    <p:sldId id="319" r:id="rId10"/>
    <p:sldId id="320" r:id="rId11"/>
    <p:sldId id="322" r:id="rId12"/>
    <p:sldId id="265" r:id="rId13"/>
    <p:sldId id="266" r:id="rId14"/>
    <p:sldId id="279" r:id="rId15"/>
    <p:sldId id="280" r:id="rId16"/>
    <p:sldId id="323" r:id="rId17"/>
    <p:sldId id="287" r:id="rId18"/>
    <p:sldId id="324" r:id="rId19"/>
    <p:sldId id="325" r:id="rId20"/>
    <p:sldId id="289" r:id="rId21"/>
    <p:sldId id="290" r:id="rId22"/>
    <p:sldId id="291" r:id="rId23"/>
    <p:sldId id="292" r:id="rId24"/>
    <p:sldId id="326" r:id="rId25"/>
    <p:sldId id="327" r:id="rId26"/>
    <p:sldId id="328" r:id="rId27"/>
    <p:sldId id="329" r:id="rId28"/>
    <p:sldId id="330" r:id="rId29"/>
    <p:sldId id="331" r:id="rId30"/>
    <p:sldId id="293" r:id="rId31"/>
    <p:sldId id="294" r:id="rId32"/>
    <p:sldId id="332"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57191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31792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1010732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82330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33000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56496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4906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25712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092556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7829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09382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96606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75978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70354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1206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56531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10/3/2019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175373925"/>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BF143E2-917A-A048-8C9E-B50DB4B1BB05}"/>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830800"/>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Preventing </a:t>
            </a:r>
            <a:r>
              <a:rPr lang="en-US" sz="4400" b="1" dirty="0" smtClean="0">
                <a:latin typeface="Calibri" panose="020F0502020204030204" pitchFamily="34" charset="0"/>
                <a:cs typeface="Calibri" panose="020F0502020204030204" pitchFamily="34" charset="0"/>
              </a:rPr>
              <a:t>Burnout</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771550"/>
            <a:ext cx="5760640" cy="3744416"/>
          </a:xfrm>
        </p:spPr>
        <p:txBody>
          <a:bodyPr>
            <a:normAutofit/>
          </a:bodyPr>
          <a:lstStyle/>
          <a:p>
            <a:r>
              <a:rPr lang="en-US" dirty="0"/>
              <a:t>7. Do you jump from one unfinished project to another unfinished project when you are anxious or in self-doubt?</a:t>
            </a:r>
            <a:endParaRPr lang="en-ID" dirty="0"/>
          </a:p>
          <a:p>
            <a:pPr marL="342900" lvl="0" indent="-342900">
              <a:buFont typeface="Arial" panose="020B0604020202020204" pitchFamily="34" charset="0"/>
              <a:buChar char="•"/>
            </a:pPr>
            <a:r>
              <a:rPr lang="en-US" dirty="0"/>
              <a:t>Yes, I cannot concentrate and so try different things. </a:t>
            </a:r>
            <a:endParaRPr lang="en-ID" dirty="0"/>
          </a:p>
          <a:p>
            <a:pPr marL="342900" lvl="0" indent="-342900">
              <a:buFont typeface="Arial" panose="020B0604020202020204" pitchFamily="34" charset="0"/>
              <a:buChar char="•"/>
            </a:pPr>
            <a:r>
              <a:rPr lang="en-US" dirty="0"/>
              <a:t>Sometimes</a:t>
            </a:r>
          </a:p>
          <a:p>
            <a:pPr marL="342900" lvl="0" indent="-342900">
              <a:buFont typeface="Arial" panose="020B0604020202020204" pitchFamily="34" charset="0"/>
              <a:buChar char="•"/>
            </a:pPr>
            <a:r>
              <a:rPr lang="en-US" dirty="0"/>
              <a:t>No, I try and work on one thing at a time</a:t>
            </a:r>
            <a:endParaRPr lang="en-ID" dirty="0"/>
          </a:p>
          <a:p>
            <a:pPr marL="342900" indent="-342900">
              <a:buFont typeface="Arial" panose="020B0604020202020204" pitchFamily="34" charset="0"/>
              <a:buChar char="•"/>
            </a:pPr>
            <a:r>
              <a:rPr lang="en-US" dirty="0"/>
              <a:t>Yes, I have plenty of unfinished projects</a:t>
            </a:r>
            <a:endParaRPr lang="en-ID" dirty="0"/>
          </a:p>
          <a:p>
            <a:pPr marL="342900" lvl="0" indent="-342900">
              <a:buFont typeface="Arial" panose="020B0604020202020204" pitchFamily="34" charset="0"/>
              <a:buChar char="•"/>
            </a:pPr>
            <a:endParaRPr lang="en-ID" dirty="0"/>
          </a:p>
        </p:txBody>
      </p:sp>
    </p:spTree>
    <p:extLst>
      <p:ext uri="{BB962C8B-B14F-4D97-AF65-F5344CB8AC3E}">
        <p14:creationId xmlns:p14="http://schemas.microsoft.com/office/powerpoint/2010/main" val="81509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275606"/>
            <a:ext cx="4392488" cy="3384376"/>
          </a:xfrm>
        </p:spPr>
        <p:txBody>
          <a:bodyPr>
            <a:normAutofit/>
          </a:bodyPr>
          <a:lstStyle/>
          <a:p>
            <a:pPr algn="ctr"/>
            <a:r>
              <a:rPr lang="en-US" dirty="0"/>
              <a:t>They can tell you if your idea of achievement is yours to chase, if it is causing your anxiety, and if you need to alter the course of what you believe is your destination.</a:t>
            </a:r>
            <a:endParaRPr lang="en-ID" dirty="0"/>
          </a:p>
        </p:txBody>
      </p:sp>
    </p:spTree>
    <p:extLst>
      <p:ext uri="{BB962C8B-B14F-4D97-AF65-F5344CB8AC3E}">
        <p14:creationId xmlns:p14="http://schemas.microsoft.com/office/powerpoint/2010/main" val="75069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275606"/>
            <a:ext cx="6447501" cy="530374"/>
          </a:xfrm>
        </p:spPr>
        <p:txBody>
          <a:bodyPr>
            <a:normAutofit/>
          </a:bodyPr>
          <a:lstStyle/>
          <a:p>
            <a:r>
              <a:rPr lang="en-US" sz="2800" b="1" dirty="0"/>
              <a:t>Perfectionism and Borrowed Expectations</a:t>
            </a:r>
            <a:endParaRPr lang="en-ID" sz="2800"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094012"/>
            <a:ext cx="5439389" cy="2103436"/>
          </a:xfrm>
        </p:spPr>
        <p:txBody>
          <a:bodyPr>
            <a:normAutofit/>
          </a:bodyPr>
          <a:lstStyle/>
          <a:p>
            <a:r>
              <a:rPr lang="en-US" dirty="0"/>
              <a:t>Setting expectations while chasing goals is a great way to ensure you complete everything that you’ve set forth for yourself.</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491630"/>
            <a:ext cx="4104456" cy="2088232"/>
          </a:xfrm>
        </p:spPr>
        <p:txBody>
          <a:bodyPr>
            <a:normAutofit/>
          </a:bodyPr>
          <a:lstStyle/>
          <a:p>
            <a:pPr algn="ctr"/>
            <a:r>
              <a:rPr lang="en-US" dirty="0"/>
              <a:t>The dreams aren’t yours and the pursuit, although committed by you, may feel disconnected in some way.</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666132"/>
            <a:ext cx="6447501" cy="602382"/>
          </a:xfrm>
        </p:spPr>
        <p:txBody>
          <a:bodyPr>
            <a:normAutofit/>
          </a:bodyPr>
          <a:lstStyle/>
          <a:p>
            <a:r>
              <a:rPr lang="en-US" sz="2800" b="1" dirty="0"/>
              <a:t>Leaving No Room to Pause. Falter Too</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484538"/>
            <a:ext cx="4791317" cy="1887412"/>
          </a:xfrm>
        </p:spPr>
        <p:txBody>
          <a:bodyPr/>
          <a:lstStyle/>
          <a:p>
            <a:r>
              <a:rPr lang="en-US" dirty="0"/>
              <a:t>As a result, you may end up feeling that you haven’t done enough, aren’t good enough.</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752528" cy="2160240"/>
          </a:xfrm>
        </p:spPr>
        <p:txBody>
          <a:bodyPr>
            <a:normAutofit/>
          </a:bodyPr>
          <a:lstStyle/>
          <a:p>
            <a:pPr algn="ctr"/>
            <a:r>
              <a:rPr lang="en-US" dirty="0"/>
              <a:t>You’ll always want to feel more because everything that you feel in your pursuit of living other’s dreams may not mean as much to you.</a:t>
            </a:r>
            <a:endParaRPr lang="en-ID" dirty="0"/>
          </a:p>
        </p:txBody>
      </p:sp>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79662"/>
            <a:ext cx="4176464" cy="2160240"/>
          </a:xfrm>
        </p:spPr>
        <p:txBody>
          <a:bodyPr>
            <a:normAutofit/>
          </a:bodyPr>
          <a:lstStyle/>
          <a:p>
            <a:pPr algn="ctr"/>
            <a:r>
              <a:rPr lang="en-US" dirty="0"/>
              <a:t>Not every anxious person lives on perfectionism and borrowed dreams, but if you do, then this chapter is for you. </a:t>
            </a:r>
            <a:endParaRPr lang="en-ID" dirty="0"/>
          </a:p>
        </p:txBody>
      </p:sp>
    </p:spTree>
    <p:extLst>
      <p:ext uri="{BB962C8B-B14F-4D97-AF65-F5344CB8AC3E}">
        <p14:creationId xmlns:p14="http://schemas.microsoft.com/office/powerpoint/2010/main" val="97437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788795" y="1275606"/>
            <a:ext cx="6447501" cy="602382"/>
          </a:xfrm>
        </p:spPr>
        <p:txBody>
          <a:bodyPr>
            <a:normAutofit/>
          </a:bodyPr>
          <a:lstStyle/>
          <a:p>
            <a:r>
              <a:rPr lang="en-US" sz="2800" b="1" dirty="0"/>
              <a:t>Avoiding Comparisons</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788795" y="2094012"/>
            <a:ext cx="5367381" cy="2103436"/>
          </a:xfrm>
        </p:spPr>
        <p:txBody>
          <a:bodyPr>
            <a:normAutofit/>
          </a:bodyPr>
          <a:lstStyle/>
          <a:p>
            <a:r>
              <a:rPr lang="en-US" dirty="0"/>
              <a:t>A common obstacle while making personal and transformative changes is social comparison. A schedule that feels convenient and right for someone else might not be right for you.</a:t>
            </a:r>
            <a:endParaRPr lang="en-ID" dirty="0"/>
          </a:p>
        </p:txBody>
      </p:sp>
    </p:spTree>
    <p:extLst>
      <p:ext uri="{BB962C8B-B14F-4D97-AF65-F5344CB8AC3E}">
        <p14:creationId xmlns:p14="http://schemas.microsoft.com/office/powerpoint/2010/main" val="256637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321296"/>
            <a:ext cx="6447501" cy="962422"/>
          </a:xfrm>
        </p:spPr>
        <p:txBody>
          <a:bodyPr>
            <a:normAutofit/>
          </a:bodyPr>
          <a:lstStyle/>
          <a:p>
            <a:r>
              <a:rPr lang="en-US" b="1" dirty="0">
                <a:solidFill>
                  <a:schemeClr val="tx1">
                    <a:lumMod val="85000"/>
                    <a:lumOff val="15000"/>
                  </a:schemeClr>
                </a:solidFill>
              </a:rPr>
              <a:t>Worksheet 22 - Becoming the Change You Want to See</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355726"/>
            <a:ext cx="5799429" cy="2232248"/>
          </a:xfrm>
        </p:spPr>
        <p:txBody>
          <a:bodyPr>
            <a:normAutofit/>
          </a:bodyPr>
          <a:lstStyle/>
          <a:p>
            <a:r>
              <a:rPr lang="en-US" dirty="0"/>
              <a:t>Take time to reflect on your ideals- things that you connect with and things that you want to invite into your life. </a:t>
            </a:r>
            <a:endParaRPr lang="en-ID" dirty="0"/>
          </a:p>
        </p:txBody>
      </p:sp>
    </p:spTree>
    <p:extLst>
      <p:ext uri="{BB962C8B-B14F-4D97-AF65-F5344CB8AC3E}">
        <p14:creationId xmlns:p14="http://schemas.microsoft.com/office/powerpoint/2010/main" val="357644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043608" y="1419622"/>
            <a:ext cx="5256584" cy="3384376"/>
          </a:xfrm>
        </p:spPr>
        <p:txBody>
          <a:bodyPr>
            <a:normAutofit/>
          </a:bodyPr>
          <a:lstStyle/>
          <a:p>
            <a:pPr algn="ctr"/>
            <a:r>
              <a:rPr lang="en-US" dirty="0"/>
              <a:t>How close is it from your current reality?</a:t>
            </a:r>
            <a:endParaRPr lang="en-ID" dirty="0"/>
          </a:p>
          <a:p>
            <a:pPr algn="ctr"/>
            <a:r>
              <a:rPr lang="en-US" dirty="0"/>
              <a:t>If it is in alignment, then you can skip this step. It’s time to align it to things that resonate with you.</a:t>
            </a:r>
            <a:r>
              <a:rPr lang="en-ID" dirty="0"/>
              <a:t> </a:t>
            </a:r>
            <a:r>
              <a:rPr lang="en-US" dirty="0"/>
              <a:t>And what better way than to live your life with purpose?</a:t>
            </a:r>
            <a:endParaRPr lang="en-ID" dirty="0"/>
          </a:p>
        </p:txBody>
      </p:sp>
    </p:spTree>
    <p:extLst>
      <p:ext uri="{BB962C8B-B14F-4D97-AF65-F5344CB8AC3E}">
        <p14:creationId xmlns:p14="http://schemas.microsoft.com/office/powerpoint/2010/main" val="36561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423790"/>
            <a:ext cx="6447501" cy="602382"/>
          </a:xfrm>
        </p:spPr>
        <p:txBody>
          <a:bodyPr>
            <a:normAutofit/>
          </a:bodyPr>
          <a:lstStyle/>
          <a:p>
            <a:r>
              <a:rPr lang="en-US" sz="2800" b="1" dirty="0"/>
              <a:t>Setting Real Expectations</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124498"/>
            <a:ext cx="5799429" cy="1887412"/>
          </a:xfrm>
        </p:spPr>
        <p:txBody>
          <a:bodyPr/>
          <a:lstStyle/>
          <a:p>
            <a:r>
              <a:rPr lang="en-US" dirty="0"/>
              <a:t>So, you’ve understood the origins of your anxiety and are working on your goals. The ideal scenario is that you enjoy your progress and learn from any lessons and setbacks. </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987574"/>
            <a:ext cx="6447501" cy="962422"/>
          </a:xfrm>
        </p:spPr>
        <p:txBody>
          <a:bodyPr>
            <a:noAutofit/>
          </a:bodyPr>
          <a:lstStyle/>
          <a:p>
            <a:r>
              <a:rPr lang="en-US" sz="2800" b="1" dirty="0"/>
              <a:t>Change Everything If You Have To, but Change Them One Thing at a Time</a:t>
            </a:r>
            <a:endParaRPr lang="en-ID" sz="2800"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166020"/>
            <a:ext cx="5871437" cy="1989906"/>
          </a:xfrm>
        </p:spPr>
        <p:txBody>
          <a:bodyPr>
            <a:normAutofit/>
          </a:bodyPr>
          <a:lstStyle/>
          <a:p>
            <a:r>
              <a:rPr lang="en-US" dirty="0"/>
              <a:t>Changes in how you feel are going to come from making a mixture of external changes (such as changes in how you spend your time) and internal changes (such as what you think and believe). </a:t>
            </a:r>
            <a:endParaRPr lang="en-ID" dirty="0"/>
          </a:p>
        </p:txBody>
      </p:sp>
    </p:spTree>
    <p:extLst>
      <p:ext uri="{BB962C8B-B14F-4D97-AF65-F5344CB8AC3E}">
        <p14:creationId xmlns:p14="http://schemas.microsoft.com/office/powerpoint/2010/main" val="392746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131590"/>
            <a:ext cx="5040560" cy="2664296"/>
          </a:xfrm>
        </p:spPr>
        <p:txBody>
          <a:bodyPr>
            <a:normAutofit fontScale="92500" lnSpcReduction="10000"/>
          </a:bodyPr>
          <a:lstStyle/>
          <a:p>
            <a:pPr marL="342900" lvl="0" indent="-342900">
              <a:buFont typeface="Arial" panose="020B0604020202020204" pitchFamily="34" charset="0"/>
              <a:buChar char="•"/>
            </a:pPr>
            <a:r>
              <a:rPr lang="en-US" dirty="0"/>
              <a:t>Reflect on your narrative. What part of it do you need to change?</a:t>
            </a:r>
            <a:endParaRPr lang="en-ID" dirty="0"/>
          </a:p>
          <a:p>
            <a:pPr marL="342900" lvl="0" indent="-342900">
              <a:buFont typeface="Arial" panose="020B0604020202020204" pitchFamily="34" charset="0"/>
              <a:buChar char="•"/>
            </a:pPr>
            <a:r>
              <a:rPr lang="en-US" dirty="0"/>
              <a:t>What do you need to do to act out the change?</a:t>
            </a:r>
            <a:endParaRPr lang="en-ID" dirty="0"/>
          </a:p>
          <a:p>
            <a:pPr marL="342900" lvl="0" indent="-342900">
              <a:buFont typeface="Arial" panose="020B0604020202020204" pitchFamily="34" charset="0"/>
              <a:buChar char="•"/>
            </a:pPr>
            <a:r>
              <a:rPr lang="en-US" dirty="0"/>
              <a:t>Make a list of steps to get there.</a:t>
            </a:r>
            <a:endParaRPr lang="en-ID" dirty="0"/>
          </a:p>
          <a:p>
            <a:pPr marL="342900" indent="-342900">
              <a:buFont typeface="Arial" panose="020B0604020202020204" pitchFamily="34" charset="0"/>
              <a:buChar char="•"/>
            </a:pPr>
            <a:r>
              <a:rPr lang="en-US" dirty="0"/>
              <a:t>Start working on them, one step at a time.</a:t>
            </a:r>
            <a:endParaRPr lang="en-ID" dirty="0"/>
          </a:p>
        </p:txBody>
      </p:sp>
    </p:spTree>
    <p:extLst>
      <p:ext uri="{BB962C8B-B14F-4D97-AF65-F5344CB8AC3E}">
        <p14:creationId xmlns:p14="http://schemas.microsoft.com/office/powerpoint/2010/main" val="106067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1076827" y="1234084"/>
            <a:ext cx="6447501" cy="602382"/>
          </a:xfrm>
        </p:spPr>
        <p:txBody>
          <a:bodyPr>
            <a:normAutofit/>
          </a:bodyPr>
          <a:lstStyle/>
          <a:p>
            <a:r>
              <a:rPr lang="en-US" sz="2800" b="1" dirty="0"/>
              <a:t>Fear of Feedback</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1076827" y="2052490"/>
            <a:ext cx="4791317" cy="2247452"/>
          </a:xfrm>
        </p:spPr>
        <p:txBody>
          <a:bodyPr>
            <a:normAutofit/>
          </a:bodyPr>
          <a:lstStyle/>
          <a:p>
            <a:r>
              <a:rPr lang="en-US" dirty="0"/>
              <a:t>Used constructively, it can help people improve. Anxious people mostly avoid it because of the additional layer of expectation and criticism it can put on them.</a:t>
            </a:r>
            <a:r>
              <a:rPr lang="en-ID" dirty="0"/>
              <a:t> </a:t>
            </a:r>
          </a:p>
        </p:txBody>
      </p:sp>
    </p:spTree>
    <p:extLst>
      <p:ext uri="{BB962C8B-B14F-4D97-AF65-F5344CB8AC3E}">
        <p14:creationId xmlns:p14="http://schemas.microsoft.com/office/powerpoint/2010/main" val="25048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059582"/>
            <a:ext cx="5616624" cy="1008112"/>
          </a:xfrm>
        </p:spPr>
        <p:txBody>
          <a:bodyPr>
            <a:normAutofit/>
          </a:bodyPr>
          <a:lstStyle/>
          <a:p>
            <a:pPr algn="ctr"/>
            <a:r>
              <a:rPr lang="en-US" dirty="0"/>
              <a:t>Here’s how you can manage feedback and use it constructively.</a:t>
            </a:r>
            <a:endParaRPr lang="en-ID" dirty="0"/>
          </a:p>
        </p:txBody>
      </p:sp>
      <p:pic>
        <p:nvPicPr>
          <p:cNvPr id="2" name="Picture 1">
            <a:extLst>
              <a:ext uri="{FF2B5EF4-FFF2-40B4-BE49-F238E27FC236}">
                <a16:creationId xmlns:a16="http://schemas.microsoft.com/office/drawing/2014/main" xmlns="" id="{A84D50DD-6F64-8842-AB75-E5542EF92CDF}"/>
              </a:ext>
            </a:extLst>
          </p:cNvPr>
          <p:cNvPicPr>
            <a:picLocks noChangeAspect="1"/>
          </p:cNvPicPr>
          <p:nvPr/>
        </p:nvPicPr>
        <p:blipFill>
          <a:blip r:embed="rId2"/>
          <a:stretch>
            <a:fillRect/>
          </a:stretch>
        </p:blipFill>
        <p:spPr>
          <a:xfrm>
            <a:off x="2365896" y="2283718"/>
            <a:ext cx="2684016" cy="2100243"/>
          </a:xfrm>
          <a:prstGeom prst="rect">
            <a:avLst/>
          </a:prstGeom>
          <a:ln>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34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635646"/>
            <a:ext cx="6447501" cy="602382"/>
          </a:xfrm>
        </p:spPr>
        <p:txBody>
          <a:bodyPr>
            <a:normAutofit/>
          </a:bodyPr>
          <a:lstStyle/>
          <a:p>
            <a:r>
              <a:rPr lang="en-US" b="1" dirty="0">
                <a:solidFill>
                  <a:schemeClr val="tx1">
                    <a:lumMod val="85000"/>
                    <a:lumOff val="15000"/>
                  </a:schemeClr>
                </a:solidFill>
              </a:rPr>
              <a:t>Worksheet 23 - Overcoming Feedback Fears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427734"/>
            <a:ext cx="5007341" cy="2232248"/>
          </a:xfrm>
        </p:spPr>
        <p:txBody>
          <a:bodyPr>
            <a:normAutofit/>
          </a:bodyPr>
          <a:lstStyle/>
          <a:p>
            <a:r>
              <a:rPr lang="en-US" dirty="0"/>
              <a:t>Think of a situation in your life that you know will benefit from feedback, but you’re avoiding it. Ask yourself:</a:t>
            </a:r>
            <a:endParaRPr lang="en-ID" dirty="0"/>
          </a:p>
        </p:txBody>
      </p:sp>
    </p:spTree>
    <p:extLst>
      <p:ext uri="{BB962C8B-B14F-4D97-AF65-F5344CB8AC3E}">
        <p14:creationId xmlns:p14="http://schemas.microsoft.com/office/powerpoint/2010/main" val="205600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1491630"/>
            <a:ext cx="5760640" cy="3384376"/>
          </a:xfrm>
        </p:spPr>
        <p:txBody>
          <a:bodyPr>
            <a:normAutofit/>
          </a:bodyPr>
          <a:lstStyle/>
          <a:p>
            <a:pPr marL="342900" lvl="0" indent="-342900">
              <a:buFont typeface="Arial" panose="020B0604020202020204" pitchFamily="34" charset="0"/>
              <a:buChar char="•"/>
            </a:pPr>
            <a:r>
              <a:rPr lang="en-US" dirty="0"/>
              <a:t>Why am I avoiding this feedback when I know it might be helpful?</a:t>
            </a:r>
            <a:endParaRPr lang="en-ID" dirty="0"/>
          </a:p>
          <a:p>
            <a:pPr marL="342900" lvl="0" indent="-342900">
              <a:buFont typeface="Arial" panose="020B0604020202020204" pitchFamily="34" charset="0"/>
              <a:buChar char="•"/>
            </a:pPr>
            <a:r>
              <a:rPr lang="en-US" dirty="0"/>
              <a:t>How likely does it feel that I’m going to get very negative feedback?</a:t>
            </a:r>
            <a:endParaRPr lang="en-ID" dirty="0"/>
          </a:p>
          <a:p>
            <a:pPr marL="342900" lvl="0" indent="-342900">
              <a:buFont typeface="Arial" panose="020B0604020202020204" pitchFamily="34" charset="0"/>
              <a:buChar char="•"/>
            </a:pPr>
            <a:r>
              <a:rPr lang="en-US" dirty="0"/>
              <a:t>How close is it to the truth?</a:t>
            </a:r>
            <a:endParaRPr lang="en-ID" dirty="0"/>
          </a:p>
        </p:txBody>
      </p:sp>
    </p:spTree>
    <p:extLst>
      <p:ext uri="{BB962C8B-B14F-4D97-AF65-F5344CB8AC3E}">
        <p14:creationId xmlns:p14="http://schemas.microsoft.com/office/powerpoint/2010/main" val="414882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1563638"/>
            <a:ext cx="5760640" cy="3384376"/>
          </a:xfrm>
        </p:spPr>
        <p:txBody>
          <a:bodyPr>
            <a:normAutofit/>
          </a:bodyPr>
          <a:lstStyle/>
          <a:p>
            <a:r>
              <a:rPr lang="en-US" dirty="0"/>
              <a:t>Ok, you now know that already. Now ask yourself:</a:t>
            </a:r>
            <a:endParaRPr lang="en-ID" dirty="0"/>
          </a:p>
          <a:p>
            <a:pPr marL="342900" lvl="0" indent="-342900">
              <a:buFont typeface="Arial" panose="020B0604020202020204" pitchFamily="34" charset="0"/>
              <a:buChar char="•"/>
            </a:pPr>
            <a:r>
              <a:rPr lang="en-US" dirty="0"/>
              <a:t>How will I benefit from this feedback?</a:t>
            </a:r>
            <a:endParaRPr lang="en-ID" dirty="0"/>
          </a:p>
          <a:p>
            <a:pPr marL="342900" lvl="0" indent="-342900">
              <a:buFont typeface="Arial" panose="020B0604020202020204" pitchFamily="34" charset="0"/>
              <a:buChar char="•"/>
            </a:pPr>
            <a:r>
              <a:rPr lang="en-US" dirty="0"/>
              <a:t>What’s the worst that can happen?</a:t>
            </a:r>
            <a:endParaRPr lang="en-ID" dirty="0"/>
          </a:p>
        </p:txBody>
      </p:sp>
    </p:spTree>
    <p:extLst>
      <p:ext uri="{BB962C8B-B14F-4D97-AF65-F5344CB8AC3E}">
        <p14:creationId xmlns:p14="http://schemas.microsoft.com/office/powerpoint/2010/main" val="282827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491630"/>
            <a:ext cx="5760640" cy="3384376"/>
          </a:xfrm>
        </p:spPr>
        <p:txBody>
          <a:bodyPr>
            <a:normAutofit/>
          </a:bodyPr>
          <a:lstStyle/>
          <a:p>
            <a:pPr marL="342900" lvl="0" indent="-342900">
              <a:buFont typeface="Arial" panose="020B0604020202020204" pitchFamily="34" charset="0"/>
              <a:buChar char="•"/>
            </a:pPr>
            <a:r>
              <a:rPr lang="en-US" dirty="0"/>
              <a:t>Does it measure up to the possible benefits?</a:t>
            </a:r>
            <a:endParaRPr lang="en-ID" dirty="0"/>
          </a:p>
          <a:p>
            <a:pPr marL="342900" indent="-342900">
              <a:buFont typeface="Arial" panose="020B0604020202020204" pitchFamily="34" charset="0"/>
              <a:buChar char="•"/>
            </a:pPr>
            <a:r>
              <a:rPr lang="en-US" dirty="0"/>
              <a:t>Do I assistance to cope with any resulting emotions? For instance, you might want to talk to a friend.</a:t>
            </a:r>
            <a:endParaRPr lang="en-ID" dirty="0"/>
          </a:p>
        </p:txBody>
      </p:sp>
    </p:spTree>
    <p:extLst>
      <p:ext uri="{BB962C8B-B14F-4D97-AF65-F5344CB8AC3E}">
        <p14:creationId xmlns:p14="http://schemas.microsoft.com/office/powerpoint/2010/main" val="268518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699542"/>
            <a:ext cx="5760640" cy="3816424"/>
          </a:xfrm>
        </p:spPr>
        <p:txBody>
          <a:bodyPr>
            <a:normAutofit/>
          </a:bodyPr>
          <a:lstStyle/>
          <a:p>
            <a:r>
              <a:rPr lang="en-US" dirty="0"/>
              <a:t>Finally, if the feedback is going to be beneficial. Prepare to receive it.</a:t>
            </a:r>
          </a:p>
          <a:p>
            <a:pPr>
              <a:spcBef>
                <a:spcPts val="0"/>
              </a:spcBef>
            </a:pPr>
            <a:endParaRPr lang="en-US" dirty="0"/>
          </a:p>
          <a:p>
            <a:pPr marL="342900" lvl="0" indent="-342900">
              <a:buFont typeface="Arial" panose="020B0604020202020204" pitchFamily="34" charset="0"/>
              <a:buChar char="•"/>
            </a:pPr>
            <a:r>
              <a:rPr lang="en-US" dirty="0"/>
              <a:t>Think of one specific instance in the past when feedback (negative feedback because that’s what you mostly fear) was very helpful to you. </a:t>
            </a:r>
            <a:endParaRPr lang="en-ID" dirty="0"/>
          </a:p>
          <a:p>
            <a:pPr marL="342900" lvl="0" indent="-342900">
              <a:buFont typeface="Arial" panose="020B0604020202020204" pitchFamily="34" charset="0"/>
              <a:buChar char="•"/>
            </a:pPr>
            <a:r>
              <a:rPr lang="en-US" dirty="0"/>
              <a:t>Factor any chances of bias/hostile feedback</a:t>
            </a:r>
            <a:endParaRPr lang="en-ID" dirty="0"/>
          </a:p>
        </p:txBody>
      </p:sp>
    </p:spTree>
    <p:extLst>
      <p:ext uri="{BB962C8B-B14F-4D97-AF65-F5344CB8AC3E}">
        <p14:creationId xmlns:p14="http://schemas.microsoft.com/office/powerpoint/2010/main" val="311750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491630"/>
            <a:ext cx="5760640" cy="2232248"/>
          </a:xfrm>
        </p:spPr>
        <p:txBody>
          <a:bodyPr>
            <a:normAutofit/>
          </a:bodyPr>
          <a:lstStyle/>
          <a:p>
            <a:pPr marL="342900" lvl="0" indent="-342900">
              <a:buFont typeface="Arial" panose="020B0604020202020204" pitchFamily="34" charset="0"/>
              <a:buChar char="•"/>
            </a:pPr>
            <a:r>
              <a:rPr lang="en-US" dirty="0"/>
              <a:t>Recognize their signs and know when to not take them seriously</a:t>
            </a:r>
            <a:endParaRPr lang="en-ID" dirty="0"/>
          </a:p>
          <a:p>
            <a:pPr marL="342900" lvl="0" indent="-342900">
              <a:buFont typeface="Arial" panose="020B0604020202020204" pitchFamily="34" charset="0"/>
              <a:buChar char="•"/>
            </a:pPr>
            <a:r>
              <a:rPr lang="en-US" dirty="0"/>
              <a:t>Invite the experience knowing that you’ve got yourself covered whatever may be the outcome. </a:t>
            </a:r>
            <a:endParaRPr lang="en-ID" dirty="0"/>
          </a:p>
        </p:txBody>
      </p:sp>
    </p:spTree>
    <p:extLst>
      <p:ext uri="{BB962C8B-B14F-4D97-AF65-F5344CB8AC3E}">
        <p14:creationId xmlns:p14="http://schemas.microsoft.com/office/powerpoint/2010/main" val="95115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707654"/>
            <a:ext cx="3888432" cy="2160240"/>
          </a:xfrm>
        </p:spPr>
        <p:txBody>
          <a:bodyPr>
            <a:normAutofit/>
          </a:bodyPr>
          <a:lstStyle/>
          <a:p>
            <a:pPr algn="ctr"/>
            <a:r>
              <a:rPr lang="en-US" dirty="0"/>
              <a:t>But sometimes, this can be easier said than done, especially for a person dealing with anxiety.</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203598"/>
            <a:ext cx="6447501" cy="962422"/>
          </a:xfrm>
        </p:spPr>
        <p:txBody>
          <a:bodyPr>
            <a:noAutofit/>
          </a:bodyPr>
          <a:lstStyle/>
          <a:p>
            <a:r>
              <a:rPr lang="en-US" sz="2800" b="1" dirty="0"/>
              <a:t>Reward Yourself. You’ve Made Great Progress</a:t>
            </a:r>
            <a:endParaRPr lang="en-ID" sz="2800"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454052"/>
            <a:ext cx="5439389" cy="1773882"/>
          </a:xfrm>
        </p:spPr>
        <p:txBody>
          <a:bodyPr>
            <a:normAutofit/>
          </a:bodyPr>
          <a:lstStyle/>
          <a:p>
            <a:r>
              <a:rPr lang="en-US" dirty="0"/>
              <a:t>After you’ve worked on a task you’ve been avoiding, allow yourself to enjoy the fruits of your labor by taking time to appreciate yourself, doing something you like to do.</a:t>
            </a:r>
            <a:endParaRPr lang="en-ID" dirty="0"/>
          </a:p>
        </p:txBody>
      </p:sp>
    </p:spTree>
    <p:extLst>
      <p:ext uri="{BB962C8B-B14F-4D97-AF65-F5344CB8AC3E}">
        <p14:creationId xmlns:p14="http://schemas.microsoft.com/office/powerpoint/2010/main" val="3754059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763688" y="1635646"/>
            <a:ext cx="3744416" cy="2232248"/>
          </a:xfrm>
        </p:spPr>
        <p:txBody>
          <a:bodyPr>
            <a:normAutofit/>
          </a:bodyPr>
          <a:lstStyle/>
          <a:p>
            <a:pPr algn="ctr"/>
            <a:r>
              <a:rPr lang="en-US" dirty="0"/>
              <a:t>Rewarding yourself with a supersize portion of fries while on a weight loss journey won’t help.</a:t>
            </a:r>
            <a:endParaRPr lang="en-ID" dirty="0"/>
          </a:p>
        </p:txBody>
      </p:sp>
    </p:spTree>
    <p:extLst>
      <p:ext uri="{BB962C8B-B14F-4D97-AF65-F5344CB8AC3E}">
        <p14:creationId xmlns:p14="http://schemas.microsoft.com/office/powerpoint/2010/main" val="175200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563638"/>
            <a:ext cx="4536504" cy="2016224"/>
          </a:xfrm>
        </p:spPr>
        <p:txBody>
          <a:bodyPr>
            <a:normAutofit/>
          </a:bodyPr>
          <a:lstStyle/>
          <a:p>
            <a:pPr algn="ctr"/>
            <a:r>
              <a:rPr lang="en-US" dirty="0"/>
              <a:t>Not only will this motivate you to reach the next milestone, but you’ll also know that you have a nice little reward waiting for you when you get there. </a:t>
            </a:r>
            <a:endParaRPr lang="en-ID" dirty="0"/>
          </a:p>
        </p:txBody>
      </p:sp>
    </p:spTree>
    <p:extLst>
      <p:ext uri="{BB962C8B-B14F-4D97-AF65-F5344CB8AC3E}">
        <p14:creationId xmlns:p14="http://schemas.microsoft.com/office/powerpoint/2010/main" val="163437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563638"/>
            <a:ext cx="4536504" cy="2520280"/>
          </a:xfrm>
        </p:spPr>
        <p:txBody>
          <a:bodyPr>
            <a:normAutofit/>
          </a:bodyPr>
          <a:lstStyle/>
          <a:p>
            <a:pPr algn="ctr"/>
            <a:r>
              <a:rPr lang="en-US" dirty="0"/>
              <a:t>This chapter will show you how to focus on the bigger picture. Being a little better than yesterday, every day, will get you where you want to be without the stress. </a:t>
            </a:r>
            <a:endParaRPr lang="en-ID" dirty="0"/>
          </a:p>
        </p:txBody>
      </p:sp>
    </p:spTree>
    <p:extLst>
      <p:ext uri="{BB962C8B-B14F-4D97-AF65-F5344CB8AC3E}">
        <p14:creationId xmlns:p14="http://schemas.microsoft.com/office/powerpoint/2010/main" val="56564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889248"/>
            <a:ext cx="6447501" cy="674390"/>
          </a:xfrm>
        </p:spPr>
        <p:txBody>
          <a:bodyPr>
            <a:normAutofit/>
          </a:bodyPr>
          <a:lstStyle/>
          <a:p>
            <a:r>
              <a:rPr lang="en-US" b="1" dirty="0">
                <a:solidFill>
                  <a:schemeClr val="tx1">
                    <a:lumMod val="85000"/>
                    <a:lumOff val="15000"/>
                  </a:schemeClr>
                </a:solidFill>
              </a:rPr>
              <a:t>Worksheet 21 – Expectation Tracker</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707654"/>
            <a:ext cx="5799429" cy="936104"/>
          </a:xfrm>
        </p:spPr>
        <p:txBody>
          <a:bodyPr>
            <a:normAutofit/>
          </a:bodyPr>
          <a:lstStyle/>
          <a:p>
            <a:r>
              <a:rPr lang="en-US" dirty="0"/>
              <a:t>Take the below quiz choosing between often, sometimes, and never.</a:t>
            </a:r>
            <a:endParaRPr lang="en-ID" dirty="0"/>
          </a:p>
        </p:txBody>
      </p:sp>
      <p:sp>
        <p:nvSpPr>
          <p:cNvPr id="4" name="Content Placeholder 2">
            <a:extLst>
              <a:ext uri="{FF2B5EF4-FFF2-40B4-BE49-F238E27FC236}">
                <a16:creationId xmlns:a16="http://schemas.microsoft.com/office/drawing/2014/main" xmlns="" id="{C1057A96-8D15-7E45-A646-C503E1B0820C}"/>
              </a:ext>
            </a:extLst>
          </p:cNvPr>
          <p:cNvSpPr txBox="1">
            <a:spLocks/>
          </p:cNvSpPr>
          <p:nvPr/>
        </p:nvSpPr>
        <p:spPr>
          <a:xfrm>
            <a:off x="827584" y="2571750"/>
            <a:ext cx="5799429" cy="1512168"/>
          </a:xfrm>
          <a:prstGeom prst="rect">
            <a:avLst/>
          </a:prstGeom>
        </p:spPr>
        <p:txBody>
          <a:bodyPr vert="horz" lIns="91440" tIns="45720" rIns="91440" bIns="45720" rtlCol="0">
            <a:normAutofit fontScale="92500" lnSpcReduction="10000"/>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1. How often are you bothered by fears of not measuring up?</a:t>
            </a:r>
            <a:endParaRPr lang="en-ID" dirty="0"/>
          </a:p>
          <a:p>
            <a:r>
              <a:rPr lang="en-US" dirty="0"/>
              <a:t>2. How often are you bothered by what others will think?</a:t>
            </a:r>
            <a:endParaRPr lang="en-ID" dirty="0"/>
          </a:p>
        </p:txBody>
      </p:sp>
    </p:spTree>
    <p:extLst>
      <p:ext uri="{BB962C8B-B14F-4D97-AF65-F5344CB8AC3E}">
        <p14:creationId xmlns:p14="http://schemas.microsoft.com/office/powerpoint/2010/main" val="25956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strips(downLeft)">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strips(downLeft)">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771550"/>
            <a:ext cx="5760640" cy="1872208"/>
          </a:xfrm>
        </p:spPr>
        <p:txBody>
          <a:bodyPr>
            <a:normAutofit/>
          </a:bodyPr>
          <a:lstStyle/>
          <a:p>
            <a:r>
              <a:rPr lang="en-US" dirty="0"/>
              <a:t>3. How often do you compare yourself with others?</a:t>
            </a:r>
            <a:endParaRPr lang="en-ID" dirty="0"/>
          </a:p>
          <a:p>
            <a:r>
              <a:rPr lang="en-US" dirty="0"/>
              <a:t>4. How often do you become frustrated with the pace of your success?</a:t>
            </a:r>
            <a:endParaRPr lang="en-ID" dirty="0"/>
          </a:p>
        </p:txBody>
      </p:sp>
      <p:pic>
        <p:nvPicPr>
          <p:cNvPr id="2" name="Picture 1">
            <a:extLst>
              <a:ext uri="{FF2B5EF4-FFF2-40B4-BE49-F238E27FC236}">
                <a16:creationId xmlns:a16="http://schemas.microsoft.com/office/drawing/2014/main" xmlns="" id="{60339FE6-E49D-C647-A92D-8512EC28DFD0}"/>
              </a:ext>
            </a:extLst>
          </p:cNvPr>
          <p:cNvPicPr>
            <a:picLocks noChangeAspect="1"/>
          </p:cNvPicPr>
          <p:nvPr/>
        </p:nvPicPr>
        <p:blipFill>
          <a:blip r:embed="rId2"/>
          <a:stretch>
            <a:fillRect/>
          </a:stretch>
        </p:blipFill>
        <p:spPr>
          <a:xfrm>
            <a:off x="2483768" y="2787774"/>
            <a:ext cx="2646164" cy="150165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7133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131590"/>
            <a:ext cx="4824536" cy="936104"/>
          </a:xfrm>
        </p:spPr>
        <p:txBody>
          <a:bodyPr>
            <a:normAutofit/>
          </a:bodyPr>
          <a:lstStyle/>
          <a:p>
            <a:pPr algn="ctr"/>
            <a:r>
              <a:rPr lang="en-US" dirty="0"/>
              <a:t>Choose the most applicable answer for the below questions:</a:t>
            </a:r>
            <a:endParaRPr lang="en-ID" dirty="0"/>
          </a:p>
        </p:txBody>
      </p:sp>
      <p:pic>
        <p:nvPicPr>
          <p:cNvPr id="2" name="Picture 1">
            <a:extLst>
              <a:ext uri="{FF2B5EF4-FFF2-40B4-BE49-F238E27FC236}">
                <a16:creationId xmlns:a16="http://schemas.microsoft.com/office/drawing/2014/main" xmlns="" id="{859C6F81-0683-6B4A-B8CE-3693D33DE7C4}"/>
              </a:ext>
            </a:extLst>
          </p:cNvPr>
          <p:cNvPicPr>
            <a:picLocks noChangeAspect="1"/>
          </p:cNvPicPr>
          <p:nvPr/>
        </p:nvPicPr>
        <p:blipFill>
          <a:blip r:embed="rId2"/>
          <a:stretch>
            <a:fillRect/>
          </a:stretch>
        </p:blipFill>
        <p:spPr>
          <a:xfrm>
            <a:off x="2448501" y="2283718"/>
            <a:ext cx="2590814" cy="181357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1717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1995686"/>
            <a:ext cx="5760640" cy="3384376"/>
          </a:xfrm>
        </p:spPr>
        <p:txBody>
          <a:bodyPr>
            <a:normAutofit/>
          </a:bodyPr>
          <a:lstStyle/>
          <a:p>
            <a:pPr marL="342900" lvl="0" indent="-342900">
              <a:buFont typeface="Arial" panose="020B0604020202020204" pitchFamily="34" charset="0"/>
              <a:buChar char="•"/>
            </a:pPr>
            <a:r>
              <a:rPr lang="en-US" dirty="0"/>
              <a:t>You don’t panic, take it as healthy competition and work harder</a:t>
            </a:r>
            <a:endParaRPr lang="en-ID" dirty="0"/>
          </a:p>
          <a:p>
            <a:pPr marL="342900" lvl="0" indent="-342900">
              <a:buFont typeface="Arial" panose="020B0604020202020204" pitchFamily="34" charset="0"/>
              <a:buChar char="•"/>
            </a:pPr>
            <a:r>
              <a:rPr lang="en-US" dirty="0"/>
              <a:t>You start comparing and get anxious with the notion of not being good enough</a:t>
            </a:r>
            <a:endParaRPr lang="en-ID" dirty="0"/>
          </a:p>
          <a:p>
            <a:pPr marL="342900" lvl="0" indent="-342900">
              <a:buFont typeface="Arial" panose="020B0604020202020204" pitchFamily="34" charset="0"/>
              <a:buChar char="•"/>
            </a:pPr>
            <a:r>
              <a:rPr lang="en-US" dirty="0"/>
              <a:t>You feel miserable and like a failure. You’re also anxious for long.</a:t>
            </a:r>
            <a:endParaRPr lang="en-ID" dirty="0"/>
          </a:p>
        </p:txBody>
      </p:sp>
      <p:sp>
        <p:nvSpPr>
          <p:cNvPr id="4" name="Content Placeholder 2">
            <a:extLst>
              <a:ext uri="{FF2B5EF4-FFF2-40B4-BE49-F238E27FC236}">
                <a16:creationId xmlns:a16="http://schemas.microsoft.com/office/drawing/2014/main" xmlns="" id="{9E7619B4-9FBF-2F41-8771-5EC811CCED52}"/>
              </a:ext>
            </a:extLst>
          </p:cNvPr>
          <p:cNvSpPr txBox="1">
            <a:spLocks/>
          </p:cNvSpPr>
          <p:nvPr/>
        </p:nvSpPr>
        <p:spPr>
          <a:xfrm>
            <a:off x="940930" y="771550"/>
            <a:ext cx="4824536" cy="136815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5. What’s your reaction when your friends/colleagues perform better than you?</a:t>
            </a:r>
            <a:endParaRPr lang="en-ID" dirty="0"/>
          </a:p>
        </p:txBody>
      </p:sp>
    </p:spTree>
    <p:extLst>
      <p:ext uri="{BB962C8B-B14F-4D97-AF65-F5344CB8AC3E}">
        <p14:creationId xmlns:p14="http://schemas.microsoft.com/office/powerpoint/2010/main" val="11360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971600" y="1419622"/>
            <a:ext cx="5760640" cy="3384376"/>
          </a:xfrm>
        </p:spPr>
        <p:txBody>
          <a:bodyPr>
            <a:normAutofit/>
          </a:bodyPr>
          <a:lstStyle/>
          <a:p>
            <a:r>
              <a:rPr lang="en-US" dirty="0"/>
              <a:t>6. On what basis do you set/measure goals and success?</a:t>
            </a:r>
            <a:endParaRPr lang="en-ID" dirty="0"/>
          </a:p>
          <a:p>
            <a:pPr marL="342900" lvl="0" indent="-342900">
              <a:buFont typeface="Arial" panose="020B0604020202020204" pitchFamily="34" charset="0"/>
              <a:buChar char="•"/>
            </a:pPr>
            <a:r>
              <a:rPr lang="en-US" dirty="0"/>
              <a:t>On personal beliefs and interests</a:t>
            </a:r>
            <a:endParaRPr lang="en-ID" dirty="0"/>
          </a:p>
          <a:p>
            <a:pPr marL="342900" indent="-342900">
              <a:buFont typeface="Arial" panose="020B0604020202020204" pitchFamily="34" charset="0"/>
              <a:buChar char="•"/>
            </a:pPr>
            <a:r>
              <a:rPr lang="en-US" dirty="0"/>
              <a:t>On borrowed, societal, or other’s definitions</a:t>
            </a:r>
            <a:endParaRPr lang="en-ID" dirty="0"/>
          </a:p>
        </p:txBody>
      </p:sp>
    </p:spTree>
    <p:extLst>
      <p:ext uri="{BB962C8B-B14F-4D97-AF65-F5344CB8AC3E}">
        <p14:creationId xmlns:p14="http://schemas.microsoft.com/office/powerpoint/2010/main" val="1836251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851</TotalTime>
  <Words>1003</Words>
  <Application>Microsoft Office PowerPoint</Application>
  <PresentationFormat>On-screen Show (16:9)</PresentationFormat>
  <Paragraphs>68</Paragraphs>
  <Slides>32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Trebuchet MS</vt:lpstr>
      <vt:lpstr>Wingdings 3</vt:lpstr>
      <vt:lpstr>Theme3</vt:lpstr>
      <vt:lpstr>PowerPoint Presentation</vt:lpstr>
      <vt:lpstr>Setting Real Expectations</vt:lpstr>
      <vt:lpstr>PowerPoint Presentation</vt:lpstr>
      <vt:lpstr>PowerPoint Presentation</vt:lpstr>
      <vt:lpstr>Worksheet 21 – Expectation Tracker</vt:lpstr>
      <vt:lpstr>PowerPoint Presentation</vt:lpstr>
      <vt:lpstr>PowerPoint Presentation</vt:lpstr>
      <vt:lpstr>PowerPoint Presentation</vt:lpstr>
      <vt:lpstr>PowerPoint Presentation</vt:lpstr>
      <vt:lpstr>PowerPoint Presentation</vt:lpstr>
      <vt:lpstr>PowerPoint Presentation</vt:lpstr>
      <vt:lpstr>Perfectionism and Borrowed Expectations</vt:lpstr>
      <vt:lpstr>PowerPoint Presentation</vt:lpstr>
      <vt:lpstr>Leaving No Room to Pause. Falter Too</vt:lpstr>
      <vt:lpstr>PowerPoint Presentation</vt:lpstr>
      <vt:lpstr>PowerPoint Presentation</vt:lpstr>
      <vt:lpstr>Avoiding Comparisons</vt:lpstr>
      <vt:lpstr>Worksheet 22 - Becoming the Change You Want to See</vt:lpstr>
      <vt:lpstr>PowerPoint Presentation</vt:lpstr>
      <vt:lpstr>Change Everything If You Have To, but Change Them One Thing at a Time</vt:lpstr>
      <vt:lpstr>PowerPoint Presentation</vt:lpstr>
      <vt:lpstr>Fear of Feedback</vt:lpstr>
      <vt:lpstr>PowerPoint Presentation</vt:lpstr>
      <vt:lpstr>Worksheet 23 - Overcoming Feedback Fears</vt:lpstr>
      <vt:lpstr>PowerPoint Presentation</vt:lpstr>
      <vt:lpstr>PowerPoint Presentation</vt:lpstr>
      <vt:lpstr>PowerPoint Presentation</vt:lpstr>
      <vt:lpstr>PowerPoint Presentation</vt:lpstr>
      <vt:lpstr>PowerPoint Presentation</vt:lpstr>
      <vt:lpstr>Reward Yourself. You’ve Made Great Progress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56</cp:revision>
  <dcterms:created xsi:type="dcterms:W3CDTF">2018-10-15T07:11:14Z</dcterms:created>
  <dcterms:modified xsi:type="dcterms:W3CDTF">2019-10-03T05:26:19Z</dcterms:modified>
</cp:coreProperties>
</file>