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38"/>
  </p:notesMasterIdLst>
  <p:sldIdLst>
    <p:sldId id="257" r:id="rId2"/>
    <p:sldId id="262" r:id="rId3"/>
    <p:sldId id="291" r:id="rId4"/>
    <p:sldId id="261" r:id="rId5"/>
    <p:sldId id="278" r:id="rId6"/>
    <p:sldId id="292" r:id="rId7"/>
    <p:sldId id="313" r:id="rId8"/>
    <p:sldId id="316" r:id="rId9"/>
    <p:sldId id="317" r:id="rId10"/>
    <p:sldId id="318" r:id="rId11"/>
    <p:sldId id="342" r:id="rId12"/>
    <p:sldId id="341" r:id="rId13"/>
    <p:sldId id="343" r:id="rId14"/>
    <p:sldId id="344" r:id="rId15"/>
    <p:sldId id="279" r:id="rId16"/>
    <p:sldId id="280" r:id="rId17"/>
    <p:sldId id="345" r:id="rId18"/>
    <p:sldId id="346" r:id="rId19"/>
    <p:sldId id="289" r:id="rId20"/>
    <p:sldId id="290" r:id="rId21"/>
    <p:sldId id="347" r:id="rId22"/>
    <p:sldId id="348"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22"/>
    <p:restoredTop sz="94650"/>
  </p:normalViewPr>
  <p:slideViewPr>
    <p:cSldViewPr>
      <p:cViewPr varScale="1">
        <p:scale>
          <a:sx n="79" d="100"/>
          <a:sy n="79" d="100"/>
        </p:scale>
        <p:origin x="24" y="177"/>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10/3/2019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77984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87068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23106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156666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36565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13814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002736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22908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58720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55538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16009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10/3/2019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137776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10/3/2019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78354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10/3/2019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37313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027142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21676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10/3/2019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0927496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BF143E2-917A-A048-8C9E-B50DB4B1BB05}"/>
              </a:ext>
            </a:extLst>
          </p:cNvPr>
          <p:cNvPicPr>
            <a:picLocks noChangeAspect="1"/>
          </p:cNvPicPr>
          <p:nvPr/>
        </p:nvPicPr>
        <p:blipFill rotWithShape="1">
          <a:blip r:embed="rId3">
            <a:extLst>
              <a:ext uri="{28A0092B-C50C-407E-A947-70E740481C1C}">
                <a14:useLocalDpi xmlns:a14="http://schemas.microsoft.com/office/drawing/2010/main" val="0"/>
              </a:ext>
            </a:extLst>
          </a:blip>
          <a:srcRect t="9177" r="-798"/>
          <a:stretch/>
        </p:blipFill>
        <p:spPr>
          <a:xfrm>
            <a:off x="-36512" y="-20538"/>
            <a:ext cx="9289032" cy="5164038"/>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2723287"/>
            <a:ext cx="3276600" cy="1754326"/>
          </a:xfrm>
          <a:prstGeom prst="rect">
            <a:avLst/>
          </a:prstGeom>
          <a:noFill/>
        </p:spPr>
        <p:txBody>
          <a:bodyPr wrap="square" rtlCol="0">
            <a:spAutoFit/>
          </a:bodyPr>
          <a:lstStyle/>
          <a:p>
            <a:pPr algn="ctr"/>
            <a:r>
              <a:rPr lang="en-US" sz="3600" b="1" dirty="0">
                <a:latin typeface="Calibri" panose="020F0502020204030204" pitchFamily="34" charset="0"/>
                <a:cs typeface="Calibri" panose="020F0502020204030204" pitchFamily="34" charset="0"/>
              </a:rPr>
              <a:t>Navigating Self-Imposed </a:t>
            </a:r>
            <a:r>
              <a:rPr lang="en-US" sz="3600" b="1" dirty="0" smtClean="0">
                <a:latin typeface="Calibri" panose="020F0502020204030204" pitchFamily="34" charset="0"/>
                <a:cs typeface="Calibri" panose="020F0502020204030204" pitchFamily="34" charset="0"/>
              </a:rPr>
              <a:t>Obstacles</a:t>
            </a:r>
            <a:endParaRPr lang="en-ID" sz="36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1707654"/>
            <a:ext cx="3888432" cy="1656184"/>
          </a:xfrm>
        </p:spPr>
        <p:txBody>
          <a:bodyPr>
            <a:normAutofit/>
          </a:bodyPr>
          <a:lstStyle/>
          <a:p>
            <a:pPr algn="ctr"/>
            <a:r>
              <a:rPr lang="en-US" dirty="0"/>
              <a:t>If remembering your past is doing you more harm than good, then it’s time you leave it behind and move on. </a:t>
            </a:r>
            <a:endParaRPr lang="en-ID" dirty="0"/>
          </a:p>
        </p:txBody>
      </p:sp>
    </p:spTree>
    <p:extLst>
      <p:ext uri="{BB962C8B-B14F-4D97-AF65-F5344CB8AC3E}">
        <p14:creationId xmlns:p14="http://schemas.microsoft.com/office/powerpoint/2010/main" val="153678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8" y="2238028"/>
            <a:ext cx="6447501" cy="576064"/>
          </a:xfrm>
        </p:spPr>
        <p:txBody>
          <a:bodyPr>
            <a:normAutofit/>
          </a:bodyPr>
          <a:lstStyle/>
          <a:p>
            <a:r>
              <a:rPr lang="en-US" b="1" dirty="0">
                <a:solidFill>
                  <a:schemeClr val="tx1">
                    <a:lumMod val="85000"/>
                    <a:lumOff val="15000"/>
                  </a:schemeClr>
                </a:solidFill>
              </a:rPr>
              <a:t>Worksheet 17 - Letting Go</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99592" y="2886100"/>
            <a:ext cx="5799429" cy="1629866"/>
          </a:xfrm>
        </p:spPr>
        <p:txBody>
          <a:bodyPr>
            <a:normAutofit/>
          </a:bodyPr>
          <a:lstStyle/>
          <a:p>
            <a:r>
              <a:rPr lang="en-US" dirty="0"/>
              <a:t>Re-visit the past if you can learn from your experiences, but don’t engage with it.</a:t>
            </a:r>
            <a:endParaRPr lang="en-ID" dirty="0"/>
          </a:p>
        </p:txBody>
      </p:sp>
      <p:sp>
        <p:nvSpPr>
          <p:cNvPr id="4" name="Title 1">
            <a:extLst>
              <a:ext uri="{FF2B5EF4-FFF2-40B4-BE49-F238E27FC236}">
                <a16:creationId xmlns:a16="http://schemas.microsoft.com/office/drawing/2014/main" xmlns="" id="{87C7F271-9B45-6D41-BEE6-7B4F8A180F39}"/>
              </a:ext>
            </a:extLst>
          </p:cNvPr>
          <p:cNvSpPr txBox="1">
            <a:spLocks/>
          </p:cNvSpPr>
          <p:nvPr/>
        </p:nvSpPr>
        <p:spPr>
          <a:xfrm>
            <a:off x="467544" y="1229916"/>
            <a:ext cx="6447501" cy="864096"/>
          </a:xfrm>
          <a:prstGeom prst="rect">
            <a:avLst/>
          </a:prstGeom>
        </p:spPr>
        <p:txBody>
          <a:bodyPr vert="horz" lIns="91440" tIns="45720" rIns="91440" bIns="45720" rtlCol="0" anchor="t">
            <a:noAutofit/>
          </a:bodyPr>
          <a:lst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b="1" dirty="0"/>
              <a:t>Moving Away from the Past You Need to Leave Behind </a:t>
            </a:r>
            <a:endParaRPr lang="en-ID" sz="2800" b="1" dirty="0"/>
          </a:p>
        </p:txBody>
      </p:sp>
    </p:spTree>
    <p:extLst>
      <p:ext uri="{BB962C8B-B14F-4D97-AF65-F5344CB8AC3E}">
        <p14:creationId xmlns:p14="http://schemas.microsoft.com/office/powerpoint/2010/main" val="412196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60803" y="941884"/>
            <a:ext cx="5583405" cy="3286050"/>
          </a:xfrm>
        </p:spPr>
        <p:txBody>
          <a:bodyPr>
            <a:normAutofit/>
          </a:bodyPr>
          <a:lstStyle/>
          <a:p>
            <a:r>
              <a:rPr lang="en-US" dirty="0"/>
              <a:t>Ask yourself:</a:t>
            </a:r>
            <a:endParaRPr lang="en-ID" dirty="0"/>
          </a:p>
          <a:p>
            <a:pPr marL="342900" lvl="0" indent="-342900">
              <a:buFont typeface="Arial" panose="020B0604020202020204" pitchFamily="34" charset="0"/>
              <a:buChar char="•"/>
            </a:pPr>
            <a:r>
              <a:rPr lang="en-US" dirty="0"/>
              <a:t>What happened? Probe only on the facts.</a:t>
            </a:r>
            <a:endParaRPr lang="en-ID" dirty="0"/>
          </a:p>
          <a:p>
            <a:pPr marL="342900" lvl="0" indent="-342900">
              <a:buFont typeface="Arial" panose="020B0604020202020204" pitchFamily="34" charset="0"/>
              <a:buChar char="•"/>
            </a:pPr>
            <a:r>
              <a:rPr lang="en-US" dirty="0"/>
              <a:t>What emotions do I feel? </a:t>
            </a:r>
            <a:endParaRPr lang="en-ID" dirty="0"/>
          </a:p>
          <a:p>
            <a:pPr marL="342900" lvl="0" indent="-342900">
              <a:buFont typeface="Arial" panose="020B0604020202020204" pitchFamily="34" charset="0"/>
              <a:buChar char="•"/>
            </a:pPr>
            <a:r>
              <a:rPr lang="en-US" dirty="0"/>
              <a:t>How can I use this to empower myself and my feelings?</a:t>
            </a:r>
            <a:endParaRPr lang="en-ID" dirty="0"/>
          </a:p>
          <a:p>
            <a:pPr marL="342900" lvl="0" indent="-342900">
              <a:buFont typeface="Arial" panose="020B0604020202020204" pitchFamily="34" charset="0"/>
              <a:buChar char="•"/>
            </a:pPr>
            <a:r>
              <a:rPr lang="en-US" dirty="0"/>
              <a:t>Is there something I want to express?</a:t>
            </a:r>
            <a:endParaRPr lang="en-ID" dirty="0"/>
          </a:p>
        </p:txBody>
      </p:sp>
    </p:spTree>
    <p:extLst>
      <p:ext uri="{BB962C8B-B14F-4D97-AF65-F5344CB8AC3E}">
        <p14:creationId xmlns:p14="http://schemas.microsoft.com/office/powerpoint/2010/main" val="49789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60803" y="1131590"/>
            <a:ext cx="5583405" cy="3286050"/>
          </a:xfrm>
        </p:spPr>
        <p:txBody>
          <a:bodyPr>
            <a:normAutofit/>
          </a:bodyPr>
          <a:lstStyle/>
          <a:p>
            <a:pPr marL="342900" lvl="0" indent="-342900">
              <a:buFont typeface="Arial" panose="020B0604020202020204" pitchFamily="34" charset="0"/>
              <a:buChar char="•"/>
            </a:pPr>
            <a:r>
              <a:rPr lang="en-US" dirty="0"/>
              <a:t>Take responsibility. Focus on healing and moving to a better place.</a:t>
            </a:r>
            <a:endParaRPr lang="en-ID" dirty="0"/>
          </a:p>
          <a:p>
            <a:pPr marL="342900" lvl="0" indent="-342900">
              <a:buFont typeface="Arial" panose="020B0604020202020204" pitchFamily="34" charset="0"/>
              <a:buChar char="•"/>
            </a:pPr>
            <a:r>
              <a:rPr lang="en-US" dirty="0"/>
              <a:t>How can I heal? What do I need to do to forgive, forget, disconnect, and move on? </a:t>
            </a:r>
            <a:endParaRPr lang="en-ID" dirty="0"/>
          </a:p>
          <a:p>
            <a:pPr marL="342900" lvl="0" indent="-342900">
              <a:buFont typeface="Arial" panose="020B0604020202020204" pitchFamily="34" charset="0"/>
              <a:buChar char="•"/>
            </a:pPr>
            <a:r>
              <a:rPr lang="en-US" dirty="0"/>
              <a:t>Write down your thoughts. Work on them too.</a:t>
            </a:r>
            <a:endParaRPr lang="en-ID" dirty="0"/>
          </a:p>
        </p:txBody>
      </p:sp>
    </p:spTree>
    <p:extLst>
      <p:ext uri="{BB962C8B-B14F-4D97-AF65-F5344CB8AC3E}">
        <p14:creationId xmlns:p14="http://schemas.microsoft.com/office/powerpoint/2010/main" val="826984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1004819" y="1445940"/>
            <a:ext cx="5007341" cy="3286050"/>
          </a:xfrm>
        </p:spPr>
        <p:txBody>
          <a:bodyPr>
            <a:normAutofit/>
          </a:bodyPr>
          <a:lstStyle/>
          <a:p>
            <a:pPr marL="342900" lvl="0" indent="-342900">
              <a:buFont typeface="Arial" panose="020B0604020202020204" pitchFamily="34" charset="0"/>
              <a:buChar char="•"/>
            </a:pPr>
            <a:r>
              <a:rPr lang="en-US" dirty="0"/>
              <a:t>Revisit this exercise whenever the feelings return and until you’ve moved on.</a:t>
            </a:r>
            <a:endParaRPr lang="en-ID" dirty="0"/>
          </a:p>
          <a:p>
            <a:pPr marL="342900" lvl="0" indent="-342900">
              <a:buFont typeface="Arial" panose="020B0604020202020204" pitchFamily="34" charset="0"/>
              <a:buChar char="•"/>
            </a:pPr>
            <a:r>
              <a:rPr lang="en-US" dirty="0"/>
              <a:t>Make beautiful new memories in place of them. </a:t>
            </a:r>
            <a:endParaRPr lang="en-ID" dirty="0"/>
          </a:p>
        </p:txBody>
      </p:sp>
    </p:spTree>
    <p:extLst>
      <p:ext uri="{BB962C8B-B14F-4D97-AF65-F5344CB8AC3E}">
        <p14:creationId xmlns:p14="http://schemas.microsoft.com/office/powerpoint/2010/main" val="139930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578920"/>
            <a:ext cx="6447501" cy="602382"/>
          </a:xfrm>
        </p:spPr>
        <p:txBody>
          <a:bodyPr>
            <a:normAutofit/>
          </a:bodyPr>
          <a:lstStyle/>
          <a:p>
            <a:r>
              <a:rPr lang="en-US" sz="2800" b="1" dirty="0"/>
              <a:t>Overcoming Obsessions</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268514"/>
            <a:ext cx="5799429" cy="1887412"/>
          </a:xfrm>
        </p:spPr>
        <p:txBody>
          <a:bodyPr/>
          <a:lstStyle/>
          <a:p>
            <a:r>
              <a:rPr lang="en-US" dirty="0"/>
              <a:t>Obsessions are repeated unwelcome thoughts, images or impulses that force a person to act on them.</a:t>
            </a:r>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611560" y="1131590"/>
            <a:ext cx="6192688" cy="3240360"/>
          </a:xfrm>
        </p:spPr>
        <p:txBody>
          <a:bodyPr>
            <a:normAutofit/>
          </a:bodyPr>
          <a:lstStyle/>
          <a:p>
            <a:pPr algn="ctr"/>
            <a:r>
              <a:rPr lang="en-US" dirty="0"/>
              <a:t>Some obsessions can be harmless at first thought ( such as worrying about the tidiness of your house, keeping things in their places, locking doors, switching off appliances), but because these thoughts translate to continuous doubt and worry, they can put a lot of stress on the person experiencing them. </a:t>
            </a:r>
            <a:endParaRPr lang="en-ID" dirty="0"/>
          </a:p>
        </p:txBody>
      </p:sp>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419622"/>
            <a:ext cx="4608512" cy="3240360"/>
          </a:xfrm>
        </p:spPr>
        <p:txBody>
          <a:bodyPr>
            <a:normAutofit/>
          </a:bodyPr>
          <a:lstStyle/>
          <a:p>
            <a:pPr algn="ctr"/>
            <a:r>
              <a:rPr lang="en-US" dirty="0"/>
              <a:t>Some thoughts can take a more sinister form (such as harming someone you love, engaging in shameful sexual behaviors and violating another person’s dignity).</a:t>
            </a:r>
            <a:endParaRPr lang="en-ID" dirty="0"/>
          </a:p>
        </p:txBody>
      </p:sp>
    </p:spTree>
    <p:extLst>
      <p:ext uri="{BB962C8B-B14F-4D97-AF65-F5344CB8AC3E}">
        <p14:creationId xmlns:p14="http://schemas.microsoft.com/office/powerpoint/2010/main" val="1070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635646"/>
            <a:ext cx="4536504" cy="1800200"/>
          </a:xfrm>
        </p:spPr>
        <p:txBody>
          <a:bodyPr>
            <a:normAutofit/>
          </a:bodyPr>
          <a:lstStyle/>
          <a:p>
            <a:pPr algn="ctr"/>
            <a:r>
              <a:rPr lang="en-US" dirty="0"/>
              <a:t>They have little control over what happens between thought and action but might have to live with the guilt of their actions forever.</a:t>
            </a:r>
            <a:endParaRPr lang="en-ID" dirty="0"/>
          </a:p>
        </p:txBody>
      </p:sp>
    </p:spTree>
    <p:extLst>
      <p:ext uri="{BB962C8B-B14F-4D97-AF65-F5344CB8AC3E}">
        <p14:creationId xmlns:p14="http://schemas.microsoft.com/office/powerpoint/2010/main" val="57439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635646"/>
            <a:ext cx="6447501" cy="530374"/>
          </a:xfrm>
        </p:spPr>
        <p:txBody>
          <a:bodyPr>
            <a:normAutofit/>
          </a:bodyPr>
          <a:lstStyle/>
          <a:p>
            <a:r>
              <a:rPr lang="en-US" sz="2800" b="1" dirty="0"/>
              <a:t>Knowing When You Need Help</a:t>
            </a:r>
            <a:endParaRPr lang="en-ID" sz="2800"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366840"/>
            <a:ext cx="5439389" cy="1455364"/>
          </a:xfrm>
        </p:spPr>
        <p:txBody>
          <a:bodyPr>
            <a:normAutofit/>
          </a:bodyPr>
          <a:lstStyle/>
          <a:p>
            <a:r>
              <a:rPr lang="en-US" dirty="0"/>
              <a:t>Plenty of people experience minor obsessions in one form or the other and that’s completely ok.</a:t>
            </a:r>
            <a:endParaRPr lang="en-ID" dirty="0"/>
          </a:p>
        </p:txBody>
      </p:sp>
    </p:spTree>
    <p:extLst>
      <p:ext uri="{BB962C8B-B14F-4D97-AF65-F5344CB8AC3E}">
        <p14:creationId xmlns:p14="http://schemas.microsoft.com/office/powerpoint/2010/main" val="392746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491630"/>
            <a:ext cx="4824536" cy="2376264"/>
          </a:xfrm>
        </p:spPr>
        <p:txBody>
          <a:bodyPr>
            <a:normAutofit/>
          </a:bodyPr>
          <a:lstStyle/>
          <a:p>
            <a:pPr algn="ctr"/>
            <a:r>
              <a:rPr lang="en-US" dirty="0"/>
              <a:t>The general perception is that people with anxiety live too far in the future. They fear the unknown and so spend a large part of their time searching from cues from the future. </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635646"/>
            <a:ext cx="4824536" cy="2016224"/>
          </a:xfrm>
        </p:spPr>
        <p:txBody>
          <a:bodyPr>
            <a:normAutofit/>
          </a:bodyPr>
          <a:lstStyle/>
          <a:p>
            <a:pPr algn="ctr"/>
            <a:r>
              <a:rPr lang="en-US" dirty="0"/>
              <a:t>But if your repeated thoughts and actions begin to infringe/violate on yours and society’s belief systems, then it can become a serious problem.</a:t>
            </a:r>
            <a:endParaRPr lang="en-ID" dirty="0"/>
          </a:p>
        </p:txBody>
      </p:sp>
    </p:spTree>
    <p:extLst>
      <p:ext uri="{BB962C8B-B14F-4D97-AF65-F5344CB8AC3E}">
        <p14:creationId xmlns:p14="http://schemas.microsoft.com/office/powerpoint/2010/main" val="106067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635646"/>
            <a:ext cx="4824536" cy="2088232"/>
          </a:xfrm>
        </p:spPr>
        <p:txBody>
          <a:bodyPr>
            <a:normAutofit/>
          </a:bodyPr>
          <a:lstStyle/>
          <a:p>
            <a:pPr algn="ctr"/>
            <a:r>
              <a:rPr lang="en-US" dirty="0"/>
              <a:t>Obsessive-Compulsive Disorder (OCD) can cause a great deal of emotional discomfort. It can also consume a considerable amount of time of the person living with it.  </a:t>
            </a:r>
            <a:endParaRPr lang="en-ID" dirty="0"/>
          </a:p>
        </p:txBody>
      </p:sp>
    </p:spTree>
    <p:extLst>
      <p:ext uri="{BB962C8B-B14F-4D97-AF65-F5344CB8AC3E}">
        <p14:creationId xmlns:p14="http://schemas.microsoft.com/office/powerpoint/2010/main" val="172208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419622"/>
            <a:ext cx="6447501" cy="674390"/>
          </a:xfrm>
        </p:spPr>
        <p:txBody>
          <a:bodyPr>
            <a:normAutofit/>
          </a:bodyPr>
          <a:lstStyle/>
          <a:p>
            <a:r>
              <a:rPr lang="en-US" b="1" dirty="0">
                <a:solidFill>
                  <a:schemeClr val="tx1">
                    <a:lumMod val="85000"/>
                    <a:lumOff val="15000"/>
                  </a:schemeClr>
                </a:solidFill>
              </a:rPr>
              <a:t>Worksheet 18 - Recognizing Any Obsessions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166020"/>
            <a:ext cx="5799429" cy="2232248"/>
          </a:xfrm>
        </p:spPr>
        <p:txBody>
          <a:bodyPr>
            <a:normAutofit/>
          </a:bodyPr>
          <a:lstStyle/>
          <a:p>
            <a:r>
              <a:rPr lang="en-US" dirty="0"/>
              <a:t>Because obsessions mostly start with thoughts and imagery, it makes sense that you identify them through imagination. </a:t>
            </a:r>
            <a:endParaRPr lang="en-ID" dirty="0"/>
          </a:p>
        </p:txBody>
      </p:sp>
    </p:spTree>
    <p:extLst>
      <p:ext uri="{BB962C8B-B14F-4D97-AF65-F5344CB8AC3E}">
        <p14:creationId xmlns:p14="http://schemas.microsoft.com/office/powerpoint/2010/main" val="199516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843558"/>
            <a:ext cx="5760640" cy="3384376"/>
          </a:xfrm>
        </p:spPr>
        <p:txBody>
          <a:bodyPr>
            <a:normAutofit/>
          </a:bodyPr>
          <a:lstStyle/>
          <a:p>
            <a:r>
              <a:rPr lang="en-US" dirty="0"/>
              <a:t>Find a comfortable, private place to sit and work through these questions:</a:t>
            </a:r>
            <a:endParaRPr lang="en-ID" dirty="0"/>
          </a:p>
          <a:p>
            <a:r>
              <a:rPr lang="en-US" b="1" dirty="0"/>
              <a:t> </a:t>
            </a:r>
            <a:endParaRPr lang="en-ID" dirty="0"/>
          </a:p>
          <a:p>
            <a:pPr marL="342900" lvl="0" indent="-342900">
              <a:buFont typeface="Arial" panose="020B0604020202020204" pitchFamily="34" charset="0"/>
              <a:buChar char="•"/>
            </a:pPr>
            <a:r>
              <a:rPr lang="en-US" dirty="0"/>
              <a:t>Reflect on whether you have any distressing, obsessive thought or image?</a:t>
            </a:r>
            <a:endParaRPr lang="en-ID" dirty="0"/>
          </a:p>
          <a:p>
            <a:pPr marL="342900" lvl="0" indent="-342900">
              <a:buFont typeface="Arial" panose="020B0604020202020204" pitchFamily="34" charset="0"/>
              <a:buChar char="•"/>
            </a:pPr>
            <a:r>
              <a:rPr lang="en-US" dirty="0"/>
              <a:t>Write them down (if any). Visualize them.</a:t>
            </a:r>
            <a:endParaRPr lang="en-ID" dirty="0"/>
          </a:p>
          <a:p>
            <a:pPr marL="342900" lvl="0" indent="-342900">
              <a:buFont typeface="Arial" panose="020B0604020202020204" pitchFamily="34" charset="0"/>
              <a:buChar char="•"/>
            </a:pPr>
            <a:r>
              <a:rPr lang="en-US" dirty="0"/>
              <a:t>Do they interfere with your peace?</a:t>
            </a:r>
            <a:endParaRPr lang="en-ID" dirty="0"/>
          </a:p>
        </p:txBody>
      </p:sp>
    </p:spTree>
    <p:extLst>
      <p:ext uri="{BB962C8B-B14F-4D97-AF65-F5344CB8AC3E}">
        <p14:creationId xmlns:p14="http://schemas.microsoft.com/office/powerpoint/2010/main" val="294548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trips(down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707654"/>
            <a:ext cx="5760640" cy="3384376"/>
          </a:xfrm>
        </p:spPr>
        <p:txBody>
          <a:bodyPr>
            <a:normAutofit/>
          </a:bodyPr>
          <a:lstStyle/>
          <a:p>
            <a:pPr marL="342900" lvl="0" indent="-342900">
              <a:buFont typeface="Arial" panose="020B0604020202020204" pitchFamily="34" charset="0"/>
              <a:buChar char="•"/>
            </a:pPr>
            <a:r>
              <a:rPr lang="en-US" dirty="0"/>
              <a:t>Do they cause and add to your anxiety?</a:t>
            </a:r>
            <a:endParaRPr lang="en-ID" dirty="0"/>
          </a:p>
          <a:p>
            <a:pPr marL="342900" lvl="0" indent="-342900">
              <a:buFont typeface="Arial" panose="020B0604020202020204" pitchFamily="34" charset="0"/>
              <a:buChar char="•"/>
            </a:pPr>
            <a:r>
              <a:rPr lang="en-US" dirty="0"/>
              <a:t>Are they harmful by nature?</a:t>
            </a:r>
            <a:endParaRPr lang="en-ID" dirty="0"/>
          </a:p>
          <a:p>
            <a:pPr marL="342900" lvl="0" indent="-342900">
              <a:buFont typeface="Arial" panose="020B0604020202020204" pitchFamily="34" charset="0"/>
              <a:buChar char="•"/>
            </a:pPr>
            <a:r>
              <a:rPr lang="en-US" dirty="0"/>
              <a:t>How upset do they make you feel?</a:t>
            </a:r>
          </a:p>
          <a:p>
            <a:pPr marL="342900" lvl="0" indent="-342900">
              <a:buFont typeface="Arial" panose="020B0604020202020204" pitchFamily="34" charset="0"/>
              <a:buChar char="•"/>
            </a:pPr>
            <a:endParaRPr lang="en-ID" dirty="0"/>
          </a:p>
        </p:txBody>
      </p:sp>
    </p:spTree>
    <p:extLst>
      <p:ext uri="{BB962C8B-B14F-4D97-AF65-F5344CB8AC3E}">
        <p14:creationId xmlns:p14="http://schemas.microsoft.com/office/powerpoint/2010/main" val="3694945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843558"/>
            <a:ext cx="5760640" cy="1512168"/>
          </a:xfrm>
        </p:spPr>
        <p:txBody>
          <a:bodyPr>
            <a:normAutofit/>
          </a:bodyPr>
          <a:lstStyle/>
          <a:p>
            <a:pPr marL="342900" lvl="0" indent="-342900">
              <a:buFont typeface="Arial" panose="020B0604020202020204" pitchFamily="34" charset="0"/>
              <a:buChar char="•"/>
            </a:pPr>
            <a:r>
              <a:rPr lang="en-US" dirty="0"/>
              <a:t>Would you rather not think/do what you do as a result of these thoughts?</a:t>
            </a:r>
            <a:endParaRPr lang="en-ID" dirty="0"/>
          </a:p>
          <a:p>
            <a:pPr marL="342900" lvl="0" indent="-342900">
              <a:buFont typeface="Arial" panose="020B0604020202020204" pitchFamily="34" charset="0"/>
              <a:buChar char="•"/>
            </a:pPr>
            <a:r>
              <a:rPr lang="en-US" dirty="0"/>
              <a:t>Do you want to move to a better place?</a:t>
            </a:r>
            <a:endParaRPr lang="en-ID" dirty="0"/>
          </a:p>
        </p:txBody>
      </p:sp>
      <p:pic>
        <p:nvPicPr>
          <p:cNvPr id="2" name="Picture 1">
            <a:extLst>
              <a:ext uri="{FF2B5EF4-FFF2-40B4-BE49-F238E27FC236}">
                <a16:creationId xmlns:a16="http://schemas.microsoft.com/office/drawing/2014/main" xmlns="" id="{EF7AEB61-D19C-7447-BBDF-CAC4D299230C}"/>
              </a:ext>
            </a:extLst>
          </p:cNvPr>
          <p:cNvPicPr>
            <a:picLocks noChangeAspect="1"/>
          </p:cNvPicPr>
          <p:nvPr/>
        </p:nvPicPr>
        <p:blipFill>
          <a:blip r:embed="rId2"/>
          <a:stretch>
            <a:fillRect/>
          </a:stretch>
        </p:blipFill>
        <p:spPr>
          <a:xfrm>
            <a:off x="2555776" y="2499742"/>
            <a:ext cx="2372618" cy="1766723"/>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246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627534"/>
            <a:ext cx="6447501" cy="962422"/>
          </a:xfrm>
        </p:spPr>
        <p:txBody>
          <a:bodyPr>
            <a:normAutofit/>
          </a:bodyPr>
          <a:lstStyle/>
          <a:p>
            <a:r>
              <a:rPr lang="en-US" b="1" dirty="0">
                <a:solidFill>
                  <a:schemeClr val="tx1">
                    <a:lumMod val="85000"/>
                    <a:lumOff val="15000"/>
                  </a:schemeClr>
                </a:solidFill>
              </a:rPr>
              <a:t>Worksheet 19 - Minding Any Obsessions/Compulsions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877988"/>
            <a:ext cx="5799429" cy="2736304"/>
          </a:xfrm>
        </p:spPr>
        <p:txBody>
          <a:bodyPr>
            <a:normAutofit lnSpcReduction="10000"/>
          </a:bodyPr>
          <a:lstStyle/>
          <a:p>
            <a:pPr marL="342900" lvl="0" indent="-342900">
              <a:buFont typeface="Arial" panose="020B0604020202020204" pitchFamily="34" charset="0"/>
              <a:buChar char="•"/>
            </a:pPr>
            <a:r>
              <a:rPr lang="en-US" dirty="0"/>
              <a:t>Sit with your feelings, gradually telling yourself you can overcome these thoughts and any unfavorable things they might make you do.</a:t>
            </a:r>
            <a:endParaRPr lang="en-ID" dirty="0"/>
          </a:p>
          <a:p>
            <a:pPr marL="342900" lvl="0" indent="-342900">
              <a:buFont typeface="Arial" panose="020B0604020202020204" pitchFamily="34" charset="0"/>
              <a:buChar char="•"/>
            </a:pPr>
            <a:r>
              <a:rPr lang="en-US" dirty="0"/>
              <a:t>Imagine yourself doing the positive things you want to replace your thoughts/actions with.</a:t>
            </a:r>
            <a:endParaRPr lang="en-ID" dirty="0"/>
          </a:p>
        </p:txBody>
      </p:sp>
    </p:spTree>
    <p:extLst>
      <p:ext uri="{BB962C8B-B14F-4D97-AF65-F5344CB8AC3E}">
        <p14:creationId xmlns:p14="http://schemas.microsoft.com/office/powerpoint/2010/main" val="1790603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203598"/>
            <a:ext cx="5760640" cy="3384376"/>
          </a:xfrm>
        </p:spPr>
        <p:txBody>
          <a:bodyPr>
            <a:normAutofit/>
          </a:bodyPr>
          <a:lstStyle/>
          <a:p>
            <a:pPr marL="342900" lvl="0" indent="-342900">
              <a:buFont typeface="Arial" panose="020B0604020202020204" pitchFamily="34" charset="0"/>
              <a:buChar char="•"/>
            </a:pPr>
            <a:r>
              <a:rPr lang="en-US" dirty="0"/>
              <a:t>Repeat the thought or image, replaying it several times over (yes, in a compulsive sort of way).</a:t>
            </a:r>
            <a:endParaRPr lang="en-ID" dirty="0"/>
          </a:p>
          <a:p>
            <a:pPr marL="342900" lvl="0" indent="-342900">
              <a:buFont typeface="Arial" panose="020B0604020202020204" pitchFamily="34" charset="0"/>
              <a:buChar char="•"/>
            </a:pPr>
            <a:r>
              <a:rPr lang="en-US" dirty="0"/>
              <a:t>Continue this imagery for as long as you want or until you feel like you’ve done a degree of what you wanted to do. </a:t>
            </a:r>
            <a:endParaRPr lang="en-ID" dirty="0"/>
          </a:p>
        </p:txBody>
      </p:sp>
    </p:spTree>
    <p:extLst>
      <p:ext uri="{BB962C8B-B14F-4D97-AF65-F5344CB8AC3E}">
        <p14:creationId xmlns:p14="http://schemas.microsoft.com/office/powerpoint/2010/main" val="1712465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843558"/>
            <a:ext cx="5760640" cy="3384376"/>
          </a:xfrm>
        </p:spPr>
        <p:txBody>
          <a:bodyPr>
            <a:normAutofit/>
          </a:bodyPr>
          <a:lstStyle/>
          <a:p>
            <a:pPr marL="342900" lvl="0" indent="-342900">
              <a:buFont typeface="Arial" panose="020B0604020202020204" pitchFamily="34" charset="0"/>
              <a:buChar char="•"/>
            </a:pPr>
            <a:r>
              <a:rPr lang="en-US" dirty="0"/>
              <a:t>Repeat this exercise every day, mindfully replacing any negative/unfavorable obsessions with positive imagery that makes you feel good and can set you free.</a:t>
            </a:r>
            <a:endParaRPr lang="en-ID" dirty="0"/>
          </a:p>
        </p:txBody>
      </p:sp>
      <p:pic>
        <p:nvPicPr>
          <p:cNvPr id="2" name="Picture 1">
            <a:extLst>
              <a:ext uri="{FF2B5EF4-FFF2-40B4-BE49-F238E27FC236}">
                <a16:creationId xmlns:a16="http://schemas.microsoft.com/office/drawing/2014/main" xmlns="" id="{A1B95B23-A2D9-DE4A-B8C1-B41A7CBAD3F8}"/>
              </a:ext>
            </a:extLst>
          </p:cNvPr>
          <p:cNvPicPr>
            <a:picLocks noChangeAspect="1"/>
          </p:cNvPicPr>
          <p:nvPr/>
        </p:nvPicPr>
        <p:blipFill>
          <a:blip r:embed="rId2"/>
          <a:stretch>
            <a:fillRect/>
          </a:stretch>
        </p:blipFill>
        <p:spPr>
          <a:xfrm>
            <a:off x="2699792" y="2702199"/>
            <a:ext cx="2409056" cy="1525735"/>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98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860803" y="1275606"/>
            <a:ext cx="6447501" cy="530374"/>
          </a:xfrm>
        </p:spPr>
        <p:txBody>
          <a:bodyPr>
            <a:normAutofit/>
          </a:bodyPr>
          <a:lstStyle/>
          <a:p>
            <a:r>
              <a:rPr lang="en-US" sz="2800" b="1" dirty="0"/>
              <a:t>New Beginnings</a:t>
            </a:r>
            <a:endParaRPr lang="en-ID" sz="2800"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860803" y="2094012"/>
            <a:ext cx="5439389" cy="2277938"/>
          </a:xfrm>
        </p:spPr>
        <p:txBody>
          <a:bodyPr>
            <a:normAutofit/>
          </a:bodyPr>
          <a:lstStyle/>
          <a:p>
            <a:r>
              <a:rPr lang="en-US" dirty="0"/>
              <a:t>Love yourself and feel good about everything you are going to do in the future. Also, you are likely to feel less anxious too.</a:t>
            </a:r>
            <a:endParaRPr lang="en-ID" dirty="0"/>
          </a:p>
        </p:txBody>
      </p:sp>
    </p:spTree>
    <p:extLst>
      <p:ext uri="{BB962C8B-B14F-4D97-AF65-F5344CB8AC3E}">
        <p14:creationId xmlns:p14="http://schemas.microsoft.com/office/powerpoint/2010/main" val="89553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563638"/>
            <a:ext cx="4104456" cy="2376264"/>
          </a:xfrm>
        </p:spPr>
        <p:txBody>
          <a:bodyPr>
            <a:normAutofit/>
          </a:bodyPr>
          <a:lstStyle/>
          <a:p>
            <a:pPr algn="ctr"/>
            <a:r>
              <a:rPr lang="en-US" dirty="0"/>
              <a:t>While this is true, it doesn’t quite paint the entire picture. Certainly, the origins of it might have stemmed from the person’s past. </a:t>
            </a:r>
            <a:endParaRPr lang="en-ID" dirty="0"/>
          </a:p>
        </p:txBody>
      </p:sp>
    </p:spTree>
    <p:extLst>
      <p:ext uri="{BB962C8B-B14F-4D97-AF65-F5344CB8AC3E}">
        <p14:creationId xmlns:p14="http://schemas.microsoft.com/office/powerpoint/2010/main" val="375188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860803" y="1419622"/>
            <a:ext cx="6447501" cy="530374"/>
          </a:xfrm>
        </p:spPr>
        <p:txBody>
          <a:bodyPr>
            <a:normAutofit/>
          </a:bodyPr>
          <a:lstStyle/>
          <a:p>
            <a:r>
              <a:rPr lang="en-US" sz="2800" b="1" dirty="0"/>
              <a:t>Focus on the Positives</a:t>
            </a:r>
            <a:endParaRPr lang="en-ID" sz="2800"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860803" y="2238028"/>
            <a:ext cx="5439389" cy="2277938"/>
          </a:xfrm>
        </p:spPr>
        <p:txBody>
          <a:bodyPr>
            <a:normAutofit/>
          </a:bodyPr>
          <a:lstStyle/>
          <a:p>
            <a:r>
              <a:rPr lang="en-US" dirty="0"/>
              <a:t>Remember that every mistake made is a lesson well-learnt. Take the positives out of the outcome and push further. </a:t>
            </a:r>
            <a:endParaRPr lang="en-ID" dirty="0"/>
          </a:p>
        </p:txBody>
      </p:sp>
    </p:spTree>
    <p:extLst>
      <p:ext uri="{BB962C8B-B14F-4D97-AF65-F5344CB8AC3E}">
        <p14:creationId xmlns:p14="http://schemas.microsoft.com/office/powerpoint/2010/main" val="7699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1220843" y="1707654"/>
            <a:ext cx="4863325" cy="2277938"/>
          </a:xfrm>
        </p:spPr>
        <p:txBody>
          <a:bodyPr>
            <a:normAutofit/>
          </a:bodyPr>
          <a:lstStyle/>
          <a:p>
            <a:pPr algn="ctr"/>
            <a:r>
              <a:rPr lang="en-US" dirty="0"/>
              <a:t>Draw inspiration from people who’ve made a difference in your life. Read plenty and draw inspiration from other achievers. </a:t>
            </a:r>
            <a:endParaRPr lang="en-ID" dirty="0"/>
          </a:p>
        </p:txBody>
      </p:sp>
    </p:spTree>
    <p:extLst>
      <p:ext uri="{BB962C8B-B14F-4D97-AF65-F5344CB8AC3E}">
        <p14:creationId xmlns:p14="http://schemas.microsoft.com/office/powerpoint/2010/main" val="327908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817240"/>
            <a:ext cx="6447501" cy="602382"/>
          </a:xfrm>
        </p:spPr>
        <p:txBody>
          <a:bodyPr>
            <a:normAutofit/>
          </a:bodyPr>
          <a:lstStyle/>
          <a:p>
            <a:r>
              <a:rPr lang="en-US" b="1" dirty="0">
                <a:solidFill>
                  <a:schemeClr val="tx1">
                    <a:lumMod val="85000"/>
                    <a:lumOff val="15000"/>
                  </a:schemeClr>
                </a:solidFill>
              </a:rPr>
              <a:t>Worksheet 20 – Creating Tomorrow</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733972"/>
            <a:ext cx="5799429" cy="2736304"/>
          </a:xfrm>
        </p:spPr>
        <p:txBody>
          <a:bodyPr>
            <a:normAutofit lnSpcReduction="10000"/>
          </a:bodyPr>
          <a:lstStyle/>
          <a:p>
            <a:pPr marL="342900" lvl="0" indent="-342900">
              <a:buFont typeface="Arial" panose="020B0604020202020204" pitchFamily="34" charset="0"/>
              <a:buChar char="•"/>
            </a:pPr>
            <a:r>
              <a:rPr lang="en-US" dirty="0"/>
              <a:t>Take some time to reflect on how you want you near future to be, starting tomorrow. </a:t>
            </a:r>
            <a:endParaRPr lang="en-ID" dirty="0"/>
          </a:p>
          <a:p>
            <a:pPr marL="342900" lvl="0" indent="-342900">
              <a:buFont typeface="Arial" panose="020B0604020202020204" pitchFamily="34" charset="0"/>
              <a:buChar char="•"/>
            </a:pPr>
            <a:r>
              <a:rPr lang="en-US" dirty="0"/>
              <a:t>Write them down.</a:t>
            </a:r>
            <a:endParaRPr lang="en-ID" dirty="0"/>
          </a:p>
          <a:p>
            <a:pPr marL="342900" lvl="0" indent="-342900">
              <a:buFont typeface="Arial" panose="020B0604020202020204" pitchFamily="34" charset="0"/>
              <a:buChar char="•"/>
            </a:pPr>
            <a:r>
              <a:rPr lang="en-US" dirty="0"/>
              <a:t>What obsessions/compulsions do you need/want to start working on immediately?</a:t>
            </a:r>
            <a:endParaRPr lang="en-ID" dirty="0"/>
          </a:p>
        </p:txBody>
      </p:sp>
    </p:spTree>
    <p:extLst>
      <p:ext uri="{BB962C8B-B14F-4D97-AF65-F5344CB8AC3E}">
        <p14:creationId xmlns:p14="http://schemas.microsoft.com/office/powerpoint/2010/main" val="2579090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strips(downLeft)">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563638"/>
            <a:ext cx="5760640" cy="1944216"/>
          </a:xfrm>
        </p:spPr>
        <p:txBody>
          <a:bodyPr>
            <a:normAutofit/>
          </a:bodyPr>
          <a:lstStyle/>
          <a:p>
            <a:pPr marL="342900" lvl="0" indent="-342900">
              <a:buFont typeface="Arial" panose="020B0604020202020204" pitchFamily="34" charset="0"/>
              <a:buChar char="•"/>
            </a:pPr>
            <a:r>
              <a:rPr lang="en-US" dirty="0"/>
              <a:t>How do you plan to approach them?</a:t>
            </a:r>
            <a:endParaRPr lang="en-ID" dirty="0"/>
          </a:p>
          <a:p>
            <a:pPr marL="342900" lvl="0" indent="-342900">
              <a:buFont typeface="Arial" panose="020B0604020202020204" pitchFamily="34" charset="0"/>
              <a:buChar char="•"/>
            </a:pPr>
            <a:r>
              <a:rPr lang="en-US" dirty="0"/>
              <a:t>Make a mental note of everything you need to face this situation.</a:t>
            </a:r>
            <a:endParaRPr lang="en-ID" dirty="0"/>
          </a:p>
          <a:p>
            <a:pPr marL="342900" lvl="0" indent="-342900">
              <a:buFont typeface="Arial" panose="020B0604020202020204" pitchFamily="34" charset="0"/>
              <a:buChar char="•"/>
            </a:pPr>
            <a:r>
              <a:rPr lang="en-US" dirty="0"/>
              <a:t>Do you have everything you need?</a:t>
            </a:r>
            <a:endParaRPr lang="en-ID" dirty="0"/>
          </a:p>
        </p:txBody>
      </p:sp>
    </p:spTree>
    <p:extLst>
      <p:ext uri="{BB962C8B-B14F-4D97-AF65-F5344CB8AC3E}">
        <p14:creationId xmlns:p14="http://schemas.microsoft.com/office/powerpoint/2010/main" val="309968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563638"/>
            <a:ext cx="4968552" cy="3384376"/>
          </a:xfrm>
        </p:spPr>
        <p:txBody>
          <a:bodyPr>
            <a:normAutofit/>
          </a:bodyPr>
          <a:lstStyle/>
          <a:p>
            <a:pPr marL="342900" lvl="0" indent="-342900">
              <a:buFont typeface="Arial" panose="020B0604020202020204" pitchFamily="34" charset="0"/>
              <a:buChar char="•"/>
            </a:pPr>
            <a:r>
              <a:rPr lang="en-US" dirty="0"/>
              <a:t>Now imagine yourself going through these situations tomorrow. </a:t>
            </a:r>
            <a:endParaRPr lang="en-ID" dirty="0"/>
          </a:p>
          <a:p>
            <a:pPr marL="342900" lvl="0" indent="-342900">
              <a:buFont typeface="Arial" panose="020B0604020202020204" pitchFamily="34" charset="0"/>
              <a:buChar char="•"/>
            </a:pPr>
            <a:r>
              <a:rPr lang="en-US" dirty="0"/>
              <a:t>Imagine yourself delaying the urge to act on any unfavorable thoughts. </a:t>
            </a:r>
            <a:endParaRPr lang="en-ID" dirty="0"/>
          </a:p>
        </p:txBody>
      </p:sp>
    </p:spTree>
    <p:extLst>
      <p:ext uri="{BB962C8B-B14F-4D97-AF65-F5344CB8AC3E}">
        <p14:creationId xmlns:p14="http://schemas.microsoft.com/office/powerpoint/2010/main" val="337143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347614"/>
            <a:ext cx="5400600" cy="3384376"/>
          </a:xfrm>
        </p:spPr>
        <p:txBody>
          <a:bodyPr>
            <a:normAutofit/>
          </a:bodyPr>
          <a:lstStyle/>
          <a:p>
            <a:pPr marL="342900" lvl="0" indent="-342900">
              <a:buFont typeface="Arial" panose="020B0604020202020204" pitchFamily="34" charset="0"/>
              <a:buChar char="•"/>
            </a:pPr>
            <a:r>
              <a:rPr lang="en-US" dirty="0"/>
              <a:t>How far did you go?</a:t>
            </a:r>
            <a:endParaRPr lang="en-ID" dirty="0"/>
          </a:p>
          <a:p>
            <a:pPr marL="342900" lvl="0" indent="-342900">
              <a:buFont typeface="Arial" panose="020B0604020202020204" pitchFamily="34" charset="0"/>
              <a:buChar char="•"/>
            </a:pPr>
            <a:r>
              <a:rPr lang="en-US" dirty="0"/>
              <a:t>Continue this exercise every day, delaying the urge to act until you don’t feel like acting on your impulses because they either don’t bother you any more or simply don’t exist.</a:t>
            </a:r>
            <a:endParaRPr lang="en-ID" dirty="0"/>
          </a:p>
        </p:txBody>
      </p:sp>
    </p:spTree>
    <p:extLst>
      <p:ext uri="{BB962C8B-B14F-4D97-AF65-F5344CB8AC3E}">
        <p14:creationId xmlns:p14="http://schemas.microsoft.com/office/powerpoint/2010/main" val="144981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1851670"/>
            <a:ext cx="3888432" cy="2088232"/>
          </a:xfrm>
        </p:spPr>
        <p:txBody>
          <a:bodyPr>
            <a:normAutofit/>
          </a:bodyPr>
          <a:lstStyle/>
          <a:p>
            <a:pPr algn="ctr"/>
            <a:r>
              <a:rPr lang="en-US" dirty="0"/>
              <a:t>You’ve got this. Tomorrow is a new beginning. Make it count. Be a little better than what you were today.</a:t>
            </a:r>
            <a:endParaRPr lang="en-ID" dirty="0"/>
          </a:p>
        </p:txBody>
      </p:sp>
    </p:spTree>
    <p:extLst>
      <p:ext uri="{BB962C8B-B14F-4D97-AF65-F5344CB8AC3E}">
        <p14:creationId xmlns:p14="http://schemas.microsoft.com/office/powerpoint/2010/main" val="273270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306092"/>
            <a:ext cx="6447501" cy="602382"/>
          </a:xfrm>
        </p:spPr>
        <p:txBody>
          <a:bodyPr>
            <a:normAutofit/>
          </a:bodyPr>
          <a:lstStyle/>
          <a:p>
            <a:r>
              <a:rPr lang="en-US" sz="2800" b="1" dirty="0"/>
              <a:t>Moving Ahead of Any past Pain Memories</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124498"/>
            <a:ext cx="5799429" cy="1887412"/>
          </a:xfrm>
        </p:spPr>
        <p:txBody>
          <a:bodyPr/>
          <a:lstStyle/>
          <a:p>
            <a:r>
              <a:rPr lang="en-US" dirty="0"/>
              <a:t>When something unpleasant happens to you, it is only natural to do everything you can to avoid going it again. But what happens when you can’t move on?</a:t>
            </a:r>
            <a:r>
              <a:rPr lang="en-ID" dirty="0"/>
              <a:t> </a:t>
            </a:r>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248472" cy="2160240"/>
          </a:xfrm>
        </p:spPr>
        <p:txBody>
          <a:bodyPr>
            <a:normAutofit/>
          </a:bodyPr>
          <a:lstStyle/>
          <a:p>
            <a:pPr algn="ctr"/>
            <a:r>
              <a:rPr lang="en-US" dirty="0"/>
              <a:t>What if in the act of moving on, you’ve dug yourself a grave out of which you cannot come out or live in? What do you do then?</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131590"/>
            <a:ext cx="4680520" cy="936104"/>
          </a:xfrm>
        </p:spPr>
        <p:txBody>
          <a:bodyPr>
            <a:normAutofit/>
          </a:bodyPr>
          <a:lstStyle/>
          <a:p>
            <a:pPr algn="ctr"/>
            <a:r>
              <a:rPr lang="en-US" dirty="0"/>
              <a:t>You must face your past to face your fears and make peace with them.</a:t>
            </a:r>
            <a:endParaRPr lang="en-ID" dirty="0"/>
          </a:p>
        </p:txBody>
      </p:sp>
      <p:pic>
        <p:nvPicPr>
          <p:cNvPr id="2" name="Picture 1">
            <a:extLst>
              <a:ext uri="{FF2B5EF4-FFF2-40B4-BE49-F238E27FC236}">
                <a16:creationId xmlns:a16="http://schemas.microsoft.com/office/drawing/2014/main" xmlns="" id="{962FED7A-4EB1-4B4D-ADB6-830275DE3FB1}"/>
              </a:ext>
            </a:extLst>
          </p:cNvPr>
          <p:cNvPicPr>
            <a:picLocks noChangeAspect="1"/>
          </p:cNvPicPr>
          <p:nvPr/>
        </p:nvPicPr>
        <p:blipFill>
          <a:blip r:embed="rId2"/>
          <a:stretch>
            <a:fillRect/>
          </a:stretch>
        </p:blipFill>
        <p:spPr>
          <a:xfrm>
            <a:off x="2484477" y="2283718"/>
            <a:ext cx="2518862" cy="141962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363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843558"/>
            <a:ext cx="6447501" cy="962422"/>
          </a:xfrm>
        </p:spPr>
        <p:txBody>
          <a:bodyPr>
            <a:normAutofit/>
          </a:bodyPr>
          <a:lstStyle/>
          <a:p>
            <a:r>
              <a:rPr lang="en-US" b="1" dirty="0">
                <a:solidFill>
                  <a:schemeClr val="tx1">
                    <a:lumMod val="85000"/>
                    <a:lumOff val="15000"/>
                  </a:schemeClr>
                </a:solidFill>
              </a:rPr>
              <a:t>Worksheet 16 - Assessing Any past Pain Memories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923678"/>
            <a:ext cx="5799429" cy="2232248"/>
          </a:xfrm>
        </p:spPr>
        <p:txBody>
          <a:bodyPr>
            <a:normAutofit/>
          </a:bodyPr>
          <a:lstStyle/>
          <a:p>
            <a:r>
              <a:rPr lang="en-US" dirty="0"/>
              <a:t>Chose the most suitable answer.</a:t>
            </a:r>
            <a:endParaRPr lang="en-ID" dirty="0"/>
          </a:p>
          <a:p>
            <a:r>
              <a:rPr lang="en-US" dirty="0"/>
              <a:t>How do you react when you remember memories from your past that might indicate any prior failure/bad experience/ embarrassment/and or sorrow?</a:t>
            </a:r>
            <a:endParaRPr lang="en-ID" dirty="0"/>
          </a:p>
        </p:txBody>
      </p:sp>
    </p:spTree>
    <p:extLst>
      <p:ext uri="{BB962C8B-B14F-4D97-AF65-F5344CB8AC3E}">
        <p14:creationId xmlns:p14="http://schemas.microsoft.com/office/powerpoint/2010/main" val="324742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915566"/>
            <a:ext cx="5760640" cy="3384376"/>
          </a:xfrm>
        </p:spPr>
        <p:txBody>
          <a:bodyPr>
            <a:normAutofit/>
          </a:bodyPr>
          <a:lstStyle/>
          <a:p>
            <a:pPr marL="342900" lvl="0" indent="-342900">
              <a:buFont typeface="Arial" panose="020B0604020202020204" pitchFamily="34" charset="0"/>
              <a:buChar char="•"/>
            </a:pPr>
            <a:r>
              <a:rPr lang="en-US" dirty="0"/>
              <a:t>The thought doesn’t bother you because you’ve moved on. You focus on the task ahead.</a:t>
            </a:r>
            <a:endParaRPr lang="en-ID" dirty="0"/>
          </a:p>
          <a:p>
            <a:pPr marL="342900" lvl="0" indent="-342900">
              <a:buFont typeface="Arial" panose="020B0604020202020204" pitchFamily="34" charset="0"/>
              <a:buChar char="•"/>
            </a:pPr>
            <a:r>
              <a:rPr lang="en-US" dirty="0"/>
              <a:t>You flinch while thinking about the unpleasant experience. Avoid things that could bring back those memories. It does affect your mood, but you can bounce back after some time. </a:t>
            </a:r>
            <a:endParaRPr lang="en-ID" dirty="0"/>
          </a:p>
        </p:txBody>
      </p:sp>
    </p:spTree>
    <p:extLst>
      <p:ext uri="{BB962C8B-B14F-4D97-AF65-F5344CB8AC3E}">
        <p14:creationId xmlns:p14="http://schemas.microsoft.com/office/powerpoint/2010/main" val="181022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203598"/>
            <a:ext cx="5760640" cy="3384376"/>
          </a:xfrm>
        </p:spPr>
        <p:txBody>
          <a:bodyPr>
            <a:normAutofit/>
          </a:bodyPr>
          <a:lstStyle/>
          <a:p>
            <a:pPr marL="342900" lvl="0" indent="-342900">
              <a:buFont typeface="Arial" panose="020B0604020202020204" pitchFamily="34" charset="0"/>
              <a:buChar char="•"/>
            </a:pPr>
            <a:r>
              <a:rPr lang="en-US" dirty="0"/>
              <a:t>The thought of these experiences can bring back the worst symptoms of anxiety. You are unable to focus on the task ahead and feel miserable for a long time. The thought never leaves and is always lurking around in the corner of your mind.</a:t>
            </a:r>
            <a:endParaRPr lang="en-ID" dirty="0"/>
          </a:p>
        </p:txBody>
      </p:sp>
    </p:spTree>
    <p:extLst>
      <p:ext uri="{BB962C8B-B14F-4D97-AF65-F5344CB8AC3E}">
        <p14:creationId xmlns:p14="http://schemas.microsoft.com/office/powerpoint/2010/main" val="399149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876</TotalTime>
  <Words>1042</Words>
  <Application>Microsoft Office PowerPoint</Application>
  <PresentationFormat>On-screen Show (16:9)</PresentationFormat>
  <Paragraphs>72</Paragraphs>
  <Slides>36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Trebuchet MS</vt:lpstr>
      <vt:lpstr>Wingdings 3</vt:lpstr>
      <vt:lpstr>Theme3</vt:lpstr>
      <vt:lpstr>PowerPoint Presentation</vt:lpstr>
      <vt:lpstr>PowerPoint Presentation</vt:lpstr>
      <vt:lpstr>PowerPoint Presentation</vt:lpstr>
      <vt:lpstr>Moving Ahead of Any past Pain Memories</vt:lpstr>
      <vt:lpstr>PowerPoint Presentation</vt:lpstr>
      <vt:lpstr>PowerPoint Presentation</vt:lpstr>
      <vt:lpstr>Worksheet 16 - Assessing Any past Pain Memories</vt:lpstr>
      <vt:lpstr>PowerPoint Presentation</vt:lpstr>
      <vt:lpstr>PowerPoint Presentation</vt:lpstr>
      <vt:lpstr>PowerPoint Presentation</vt:lpstr>
      <vt:lpstr>Worksheet 17 - Letting Go</vt:lpstr>
      <vt:lpstr>PowerPoint Presentation</vt:lpstr>
      <vt:lpstr>PowerPoint Presentation</vt:lpstr>
      <vt:lpstr>PowerPoint Presentation</vt:lpstr>
      <vt:lpstr>Overcoming Obsessions</vt:lpstr>
      <vt:lpstr>PowerPoint Presentation</vt:lpstr>
      <vt:lpstr>PowerPoint Presentation</vt:lpstr>
      <vt:lpstr>PowerPoint Presentation</vt:lpstr>
      <vt:lpstr>Knowing When You Need Help</vt:lpstr>
      <vt:lpstr>PowerPoint Presentation</vt:lpstr>
      <vt:lpstr>PowerPoint Presentation</vt:lpstr>
      <vt:lpstr>Worksheet 18 - Recognizing Any Obsessions</vt:lpstr>
      <vt:lpstr>PowerPoint Presentation</vt:lpstr>
      <vt:lpstr>PowerPoint Presentation</vt:lpstr>
      <vt:lpstr>PowerPoint Presentation</vt:lpstr>
      <vt:lpstr>Worksheet 19 - Minding Any Obsessions/Compulsions</vt:lpstr>
      <vt:lpstr>PowerPoint Presentation</vt:lpstr>
      <vt:lpstr>PowerPoint Presentation</vt:lpstr>
      <vt:lpstr>New Beginnings</vt:lpstr>
      <vt:lpstr>Focus on the Positives</vt:lpstr>
      <vt:lpstr>PowerPoint Presentation</vt:lpstr>
      <vt:lpstr>Worksheet 20 – Creating Tomorrow</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56</cp:revision>
  <dcterms:created xsi:type="dcterms:W3CDTF">2018-10-15T07:11:14Z</dcterms:created>
  <dcterms:modified xsi:type="dcterms:W3CDTF">2019-10-03T05:30:14Z</dcterms:modified>
</cp:coreProperties>
</file>