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35"/>
  </p:notesMasterIdLst>
  <p:sldIdLst>
    <p:sldId id="257" r:id="rId2"/>
    <p:sldId id="262" r:id="rId3"/>
    <p:sldId id="281" r:id="rId4"/>
    <p:sldId id="261" r:id="rId5"/>
    <p:sldId id="278" r:id="rId6"/>
    <p:sldId id="282" r:id="rId7"/>
    <p:sldId id="283" r:id="rId8"/>
    <p:sldId id="313" r:id="rId9"/>
    <p:sldId id="316" r:id="rId10"/>
    <p:sldId id="317" r:id="rId11"/>
    <p:sldId id="265" r:id="rId12"/>
    <p:sldId id="318" r:id="rId13"/>
    <p:sldId id="326" r:id="rId14"/>
    <p:sldId id="338" r:id="rId15"/>
    <p:sldId id="339" r:id="rId16"/>
    <p:sldId id="340" r:id="rId17"/>
    <p:sldId id="341" r:id="rId18"/>
    <p:sldId id="342" r:id="rId19"/>
    <p:sldId id="280" r:id="rId20"/>
    <p:sldId id="343" r:id="rId21"/>
    <p:sldId id="279" r:id="rId22"/>
    <p:sldId id="344" r:id="rId23"/>
    <p:sldId id="345" r:id="rId24"/>
    <p:sldId id="346" r:id="rId25"/>
    <p:sldId id="347" r:id="rId26"/>
    <p:sldId id="348" r:id="rId27"/>
    <p:sldId id="349" r:id="rId28"/>
    <p:sldId id="351" r:id="rId29"/>
    <p:sldId id="352" r:id="rId30"/>
    <p:sldId id="354" r:id="rId31"/>
    <p:sldId id="353" r:id="rId32"/>
    <p:sldId id="355" r:id="rId33"/>
    <p:sldId id="356" r:id="rId3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79" d="100"/>
          <a:sy n="79" d="100"/>
        </p:scale>
        <p:origin x="24" y="177"/>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10/3/2019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83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02328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71061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24542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273056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229918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209001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80171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36689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55962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4107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10/3/2019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47181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10/3/2019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04000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10/3/2019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45090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43808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49106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10/3/2019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228159105"/>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BF143E2-917A-A048-8C9E-B50DB4B1BB05}"/>
              </a:ext>
            </a:extLst>
          </p:cNvPr>
          <p:cNvPicPr>
            <a:picLocks noChangeAspect="1"/>
          </p:cNvPicPr>
          <p:nvPr/>
        </p:nvPicPr>
        <p:blipFill rotWithShape="1">
          <a:blip r:embed="rId3">
            <a:extLst>
              <a:ext uri="{28A0092B-C50C-407E-A947-70E740481C1C}">
                <a14:useLocalDpi xmlns:a14="http://schemas.microsoft.com/office/drawing/2010/main" val="0"/>
              </a:ext>
            </a:extLst>
          </a:blip>
          <a:srcRect t="9177" r="-798"/>
          <a:stretch/>
        </p:blipFill>
        <p:spPr>
          <a:xfrm>
            <a:off x="-36512" y="-20538"/>
            <a:ext cx="9289032" cy="5164038"/>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2956874"/>
            <a:ext cx="3276600" cy="1323439"/>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Acting Against </a:t>
            </a:r>
            <a:r>
              <a:rPr lang="en-US" sz="4000" b="1" dirty="0" smtClean="0">
                <a:latin typeface="Calibri" panose="020F0502020204030204" pitchFamily="34" charset="0"/>
                <a:cs typeface="Calibri" panose="020F0502020204030204" pitchFamily="34" charset="0"/>
              </a:rPr>
              <a:t>Angst</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043608" y="1347614"/>
            <a:ext cx="5256584" cy="3096344"/>
          </a:xfrm>
        </p:spPr>
        <p:txBody>
          <a:bodyPr>
            <a:normAutofit/>
          </a:bodyPr>
          <a:lstStyle/>
          <a:p>
            <a:pPr marL="342900" lvl="0" indent="-342900">
              <a:buFont typeface="Arial" panose="020B0604020202020204" pitchFamily="34" charset="0"/>
              <a:buChar char="•"/>
            </a:pPr>
            <a:r>
              <a:rPr lang="en-US" dirty="0"/>
              <a:t>What’s the worst that can happen? Imagine them. Describe it in words</a:t>
            </a:r>
            <a:endParaRPr lang="en-ID" dirty="0"/>
          </a:p>
          <a:p>
            <a:pPr marL="342900" lvl="0" indent="-342900">
              <a:buFont typeface="Arial" panose="020B0604020202020204" pitchFamily="34" charset="0"/>
              <a:buChar char="•"/>
            </a:pPr>
            <a:r>
              <a:rPr lang="en-US" dirty="0"/>
              <a:t>Take your time and don’t rush through the experience.</a:t>
            </a:r>
            <a:endParaRPr lang="en-ID" dirty="0"/>
          </a:p>
          <a:p>
            <a:pPr marL="342900" lvl="0" indent="-342900">
              <a:buFont typeface="Arial" panose="020B0604020202020204" pitchFamily="34" charset="0"/>
              <a:buChar char="•"/>
            </a:pPr>
            <a:r>
              <a:rPr lang="en-US" dirty="0"/>
              <a:t>Review your answers when you are ready.</a:t>
            </a:r>
            <a:endParaRPr lang="en-ID" dirty="0"/>
          </a:p>
        </p:txBody>
      </p:sp>
    </p:spTree>
    <p:extLst>
      <p:ext uri="{BB962C8B-B14F-4D97-AF65-F5344CB8AC3E}">
        <p14:creationId xmlns:p14="http://schemas.microsoft.com/office/powerpoint/2010/main" val="555546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500"/>
                                        <p:tgtEl>
                                          <p:spTgt spid="3">
                                            <p:txEl>
                                              <p:pRg st="1" end="1"/>
                                            </p:txEl>
                                          </p:spTgt>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162076"/>
            <a:ext cx="6447501" cy="530374"/>
          </a:xfrm>
        </p:spPr>
        <p:txBody>
          <a:bodyPr>
            <a:normAutofit/>
          </a:bodyPr>
          <a:lstStyle/>
          <a:p>
            <a:r>
              <a:rPr lang="en-US" sz="2800" b="1" dirty="0"/>
              <a:t>Acting against Your Fears</a:t>
            </a:r>
            <a:endParaRPr lang="en-ID" sz="2800"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1980482"/>
            <a:ext cx="5439389" cy="2103436"/>
          </a:xfrm>
        </p:spPr>
        <p:txBody>
          <a:bodyPr>
            <a:normAutofit/>
          </a:bodyPr>
          <a:lstStyle/>
          <a:p>
            <a:r>
              <a:rPr lang="en-US" dirty="0"/>
              <a:t>Congratulations. You’ve completed the first step. You’re doing great.  Now that you’ve zeroed in on your fears and where they come from, you can create a plan to overcome them.</a:t>
            </a:r>
            <a:endParaRPr lang="en-ID" dirty="0"/>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987574"/>
            <a:ext cx="6447501" cy="648072"/>
          </a:xfrm>
        </p:spPr>
        <p:txBody>
          <a:bodyPr>
            <a:normAutofit/>
          </a:bodyPr>
          <a:lstStyle/>
          <a:p>
            <a:r>
              <a:rPr lang="en-US" b="1" dirty="0">
                <a:solidFill>
                  <a:schemeClr val="tx1">
                    <a:lumMod val="85000"/>
                    <a:lumOff val="15000"/>
                  </a:schemeClr>
                </a:solidFill>
              </a:rPr>
              <a:t>Worksheet 15 - Taking the Step-Up Approach</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805980"/>
            <a:ext cx="5799429" cy="2637978"/>
          </a:xfrm>
        </p:spPr>
        <p:txBody>
          <a:bodyPr>
            <a:normAutofit/>
          </a:bodyPr>
          <a:lstStyle/>
          <a:p>
            <a:pPr marL="342900" lvl="0" indent="-342900">
              <a:buFont typeface="Arial" panose="020B0604020202020204" pitchFamily="34" charset="0"/>
              <a:buChar char="•"/>
            </a:pPr>
            <a:r>
              <a:rPr lang="en-US" dirty="0"/>
              <a:t>Pick the least feared item from your checklist. </a:t>
            </a:r>
            <a:endParaRPr lang="en-ID" dirty="0"/>
          </a:p>
          <a:p>
            <a:pPr marL="342900" lvl="0" indent="-342900">
              <a:buFont typeface="Arial" panose="020B0604020202020204" pitchFamily="34" charset="0"/>
              <a:buChar char="•"/>
            </a:pPr>
            <a:r>
              <a:rPr lang="en-US" dirty="0"/>
              <a:t>Create steps that will help you overcome your fear. For instance, Jason fears crowded places (especially malls) and so his steps might include:</a:t>
            </a:r>
            <a:endParaRPr lang="en-ID" dirty="0"/>
          </a:p>
        </p:txBody>
      </p:sp>
    </p:spTree>
    <p:extLst>
      <p:ext uri="{BB962C8B-B14F-4D97-AF65-F5344CB8AC3E}">
        <p14:creationId xmlns:p14="http://schemas.microsoft.com/office/powerpoint/2010/main" val="163953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par>
                                <p:cTn id="12" presetID="18" presetClass="entr" presetSubtype="12" fill="hold" grpId="0" nodeType="withEffect">
                                  <p:stCondLst>
                                    <p:cond delay="50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trips(downLeft)">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742A440C-E89A-7041-BF67-443BBD8AA215}"/>
              </a:ext>
            </a:extLst>
          </p:cNvPr>
          <p:cNvGraphicFramePr>
            <a:graphicFrameLocks noGrp="1"/>
          </p:cNvGraphicFramePr>
          <p:nvPr>
            <p:ph idx="1"/>
            <p:extLst/>
          </p:nvPr>
        </p:nvGraphicFramePr>
        <p:xfrm>
          <a:off x="971600" y="1635646"/>
          <a:ext cx="5472608" cy="1656184"/>
        </p:xfrm>
        <a:graphic>
          <a:graphicData uri="http://schemas.openxmlformats.org/drawingml/2006/table">
            <a:tbl>
              <a:tblPr firstRow="1" bandRow="1">
                <a:tableStyleId>{BDBED569-4797-4DF1-A0F4-6AAB3CD982D8}</a:tableStyleId>
              </a:tblPr>
              <a:tblGrid>
                <a:gridCol w="5472608">
                  <a:extLst>
                    <a:ext uri="{9D8B030D-6E8A-4147-A177-3AD203B41FA5}">
                      <a16:colId xmlns:a16="http://schemas.microsoft.com/office/drawing/2014/main" xmlns="" val="2994645936"/>
                    </a:ext>
                  </a:extLst>
                </a:gridCol>
              </a:tblGrid>
              <a:tr h="1656184">
                <a:tc>
                  <a:txBody>
                    <a:bodyPr/>
                    <a:lstStyle/>
                    <a:p>
                      <a:pPr>
                        <a:lnSpc>
                          <a:spcPct val="100000"/>
                        </a:lnSpc>
                        <a:spcAft>
                          <a:spcPts val="0"/>
                        </a:spcAft>
                      </a:pPr>
                      <a:r>
                        <a:rPr lang="en-US" sz="2400" b="0" dirty="0">
                          <a:latin typeface="Calibri" panose="020F0502020204030204" pitchFamily="34" charset="0"/>
                          <a:cs typeface="Calibri" panose="020F0502020204030204" pitchFamily="34" charset="0"/>
                        </a:rPr>
                        <a:t>Imagining waiting in line at the post office and interacting with people.</a:t>
                      </a:r>
                      <a:endParaRPr lang="en-ID" sz="2400" b="0" dirty="0">
                        <a:latin typeface="Calibri" panose="020F0502020204030204" pitchFamily="34" charset="0"/>
                        <a:cs typeface="Calibri" panose="020F0502020204030204" pitchFamily="34" charset="0"/>
                      </a:endParaRPr>
                    </a:p>
                    <a:p>
                      <a:pPr>
                        <a:lnSpc>
                          <a:spcPct val="100000"/>
                        </a:lnSpc>
                        <a:spcAft>
                          <a:spcPts val="0"/>
                        </a:spcAft>
                        <a:tabLst>
                          <a:tab pos="5731510" algn="r"/>
                        </a:tabLst>
                      </a:pPr>
                      <a:r>
                        <a:rPr lang="en-US" sz="2400" b="0" dirty="0">
                          <a:latin typeface="Calibri" panose="020F0502020204030204" pitchFamily="34" charset="0"/>
                          <a:cs typeface="Calibri" panose="020F0502020204030204" pitchFamily="34" charset="0"/>
                        </a:rPr>
                        <a:t>Going to the post office by himself. Greeting the person at the counter.</a:t>
                      </a:r>
                      <a:endParaRPr lang="en-ID" sz="2400" b="0" dirty="0">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xmlns="" val="943973286"/>
                  </a:ext>
                </a:extLst>
              </a:tr>
            </a:tbl>
          </a:graphicData>
        </a:graphic>
      </p:graphicFrame>
    </p:spTree>
    <p:extLst>
      <p:ext uri="{BB962C8B-B14F-4D97-AF65-F5344CB8AC3E}">
        <p14:creationId xmlns:p14="http://schemas.microsoft.com/office/powerpoint/2010/main" val="46483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742A440C-E89A-7041-BF67-443BBD8AA215}"/>
              </a:ext>
            </a:extLst>
          </p:cNvPr>
          <p:cNvGraphicFramePr>
            <a:graphicFrameLocks noGrp="1"/>
          </p:cNvGraphicFramePr>
          <p:nvPr>
            <p:ph idx="1"/>
            <p:extLst/>
          </p:nvPr>
        </p:nvGraphicFramePr>
        <p:xfrm>
          <a:off x="971600" y="1635646"/>
          <a:ext cx="5472608" cy="1656184"/>
        </p:xfrm>
        <a:graphic>
          <a:graphicData uri="http://schemas.openxmlformats.org/drawingml/2006/table">
            <a:tbl>
              <a:tblPr firstRow="1" bandRow="1">
                <a:tableStyleId>{BDBED569-4797-4DF1-A0F4-6AAB3CD982D8}</a:tableStyleId>
              </a:tblPr>
              <a:tblGrid>
                <a:gridCol w="5472608">
                  <a:extLst>
                    <a:ext uri="{9D8B030D-6E8A-4147-A177-3AD203B41FA5}">
                      <a16:colId xmlns:a16="http://schemas.microsoft.com/office/drawing/2014/main" xmlns="" val="2994645936"/>
                    </a:ext>
                  </a:extLst>
                </a:gridCol>
              </a:tblGrid>
              <a:tr h="1656184">
                <a:tc>
                  <a:txBody>
                    <a:bodyPr/>
                    <a:lstStyle/>
                    <a:p>
                      <a:pPr>
                        <a:lnSpc>
                          <a:spcPct val="100000"/>
                        </a:lnSpc>
                        <a:spcAft>
                          <a:spcPts val="0"/>
                        </a:spcAft>
                        <a:tabLst>
                          <a:tab pos="5731510" algn="r"/>
                        </a:tabLst>
                      </a:pPr>
                      <a:r>
                        <a:rPr lang="en-US" sz="2400" b="0" dirty="0">
                          <a:latin typeface="Calibri" panose="020F0502020204030204" pitchFamily="34" charset="0"/>
                          <a:cs typeface="Calibri" panose="020F0502020204030204" pitchFamily="34" charset="0"/>
                        </a:rPr>
                        <a:t>Imagining watching a movie at the theatre.	</a:t>
                      </a:r>
                      <a:endParaRPr lang="en-ID" sz="2400" b="0" dirty="0">
                        <a:latin typeface="Calibri" panose="020F0502020204030204" pitchFamily="34" charset="0"/>
                        <a:cs typeface="Calibri" panose="020F0502020204030204" pitchFamily="34" charset="0"/>
                      </a:endParaRPr>
                    </a:p>
                    <a:p>
                      <a:pPr>
                        <a:lnSpc>
                          <a:spcPct val="100000"/>
                        </a:lnSpc>
                        <a:spcAft>
                          <a:spcPts val="0"/>
                        </a:spcAft>
                      </a:pPr>
                      <a:r>
                        <a:rPr lang="en-US" sz="2400" b="0" dirty="0">
                          <a:latin typeface="Calibri" panose="020F0502020204030204" pitchFamily="34" charset="0"/>
                          <a:cs typeface="Calibri" panose="020F0502020204030204" pitchFamily="34" charset="0"/>
                        </a:rPr>
                        <a:t>Attending a movie with a friend during the weekday, and in time, during the weekend.</a:t>
                      </a:r>
                      <a:endParaRPr lang="en-ID" sz="2400" b="0" dirty="0">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xmlns="" val="943973286"/>
                  </a:ext>
                </a:extLst>
              </a:tr>
            </a:tbl>
          </a:graphicData>
        </a:graphic>
      </p:graphicFrame>
    </p:spTree>
    <p:extLst>
      <p:ext uri="{BB962C8B-B14F-4D97-AF65-F5344CB8AC3E}">
        <p14:creationId xmlns:p14="http://schemas.microsoft.com/office/powerpoint/2010/main" val="38677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742A440C-E89A-7041-BF67-443BBD8AA215}"/>
              </a:ext>
            </a:extLst>
          </p:cNvPr>
          <p:cNvGraphicFramePr>
            <a:graphicFrameLocks noGrp="1"/>
          </p:cNvGraphicFramePr>
          <p:nvPr>
            <p:ph idx="1"/>
            <p:extLst/>
          </p:nvPr>
        </p:nvGraphicFramePr>
        <p:xfrm>
          <a:off x="971600" y="1635646"/>
          <a:ext cx="5472608" cy="1656184"/>
        </p:xfrm>
        <a:graphic>
          <a:graphicData uri="http://schemas.openxmlformats.org/drawingml/2006/table">
            <a:tbl>
              <a:tblPr firstRow="1" bandRow="1">
                <a:tableStyleId>{BDBED569-4797-4DF1-A0F4-6AAB3CD982D8}</a:tableStyleId>
              </a:tblPr>
              <a:tblGrid>
                <a:gridCol w="5472608">
                  <a:extLst>
                    <a:ext uri="{9D8B030D-6E8A-4147-A177-3AD203B41FA5}">
                      <a16:colId xmlns:a16="http://schemas.microsoft.com/office/drawing/2014/main" xmlns="" val="2994645936"/>
                    </a:ext>
                  </a:extLst>
                </a:gridCol>
              </a:tblGrid>
              <a:tr h="1656184">
                <a:tc>
                  <a:txBody>
                    <a:bodyPr/>
                    <a:lstStyle/>
                    <a:p>
                      <a:pPr>
                        <a:lnSpc>
                          <a:spcPct val="100000"/>
                        </a:lnSpc>
                        <a:spcAft>
                          <a:spcPts val="0"/>
                        </a:spcAft>
                      </a:pPr>
                      <a:r>
                        <a:rPr lang="en-US" sz="2400" b="0" dirty="0">
                          <a:latin typeface="Calibri" panose="020F0502020204030204" pitchFamily="34" charset="0"/>
                          <a:cs typeface="Calibri" panose="020F0502020204030204" pitchFamily="34" charset="0"/>
                        </a:rPr>
                        <a:t>Imagining buying groceries from a store.</a:t>
                      </a:r>
                      <a:endParaRPr lang="en-ID" sz="2400" b="0" dirty="0">
                        <a:latin typeface="Calibri" panose="020F0502020204030204" pitchFamily="34" charset="0"/>
                        <a:cs typeface="Calibri" panose="020F0502020204030204" pitchFamily="34" charset="0"/>
                      </a:endParaRPr>
                    </a:p>
                    <a:p>
                      <a:pPr>
                        <a:lnSpc>
                          <a:spcPct val="100000"/>
                        </a:lnSpc>
                        <a:spcAft>
                          <a:spcPts val="0"/>
                        </a:spcAft>
                      </a:pPr>
                      <a:r>
                        <a:rPr lang="en-US" sz="2400" b="0" dirty="0">
                          <a:latin typeface="Calibri" panose="020F0502020204030204" pitchFamily="34" charset="0"/>
                          <a:cs typeface="Calibri" panose="020F0502020204030204" pitchFamily="34" charset="0"/>
                        </a:rPr>
                        <a:t>Going grocery shopping all by himself on a weekend. Checking for offers. Spending time at the store.</a:t>
                      </a:r>
                      <a:endParaRPr lang="en-ID" sz="2400" b="0" dirty="0">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xmlns="" val="943973286"/>
                  </a:ext>
                </a:extLst>
              </a:tr>
            </a:tbl>
          </a:graphicData>
        </a:graphic>
      </p:graphicFrame>
    </p:spTree>
    <p:extLst>
      <p:ext uri="{BB962C8B-B14F-4D97-AF65-F5344CB8AC3E}">
        <p14:creationId xmlns:p14="http://schemas.microsoft.com/office/powerpoint/2010/main" val="106634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742A440C-E89A-7041-BF67-443BBD8AA215}"/>
              </a:ext>
            </a:extLst>
          </p:cNvPr>
          <p:cNvGraphicFramePr>
            <a:graphicFrameLocks noGrp="1"/>
          </p:cNvGraphicFramePr>
          <p:nvPr>
            <p:ph idx="1"/>
            <p:extLst/>
          </p:nvPr>
        </p:nvGraphicFramePr>
        <p:xfrm>
          <a:off x="899592" y="1091550"/>
          <a:ext cx="5472608" cy="2776344"/>
        </p:xfrm>
        <a:graphic>
          <a:graphicData uri="http://schemas.openxmlformats.org/drawingml/2006/table">
            <a:tbl>
              <a:tblPr firstRow="1" bandRow="1">
                <a:tableStyleId>{BDBED569-4797-4DF1-A0F4-6AAB3CD982D8}</a:tableStyleId>
              </a:tblPr>
              <a:tblGrid>
                <a:gridCol w="5472608">
                  <a:extLst>
                    <a:ext uri="{9D8B030D-6E8A-4147-A177-3AD203B41FA5}">
                      <a16:colId xmlns:a16="http://schemas.microsoft.com/office/drawing/2014/main" xmlns="" val="2994645936"/>
                    </a:ext>
                  </a:extLst>
                </a:gridCol>
              </a:tblGrid>
              <a:tr h="2776344">
                <a:tc>
                  <a:txBody>
                    <a:bodyPr/>
                    <a:lstStyle/>
                    <a:p>
                      <a:r>
                        <a:rPr lang="en-US" sz="2400" b="0" dirty="0">
                          <a:latin typeface="Calibri" panose="020F0502020204030204" pitchFamily="34" charset="0"/>
                          <a:cs typeface="Calibri" panose="020F0502020204030204" pitchFamily="34" charset="0"/>
                        </a:rPr>
                        <a:t>Imagining visiting a mall during a holiday.</a:t>
                      </a:r>
                      <a:endParaRPr lang="en-ID" sz="2400" b="0" dirty="0">
                        <a:latin typeface="Calibri" panose="020F0502020204030204" pitchFamily="34" charset="0"/>
                        <a:cs typeface="Calibri" panose="020F0502020204030204" pitchFamily="34" charset="0"/>
                      </a:endParaRPr>
                    </a:p>
                    <a:p>
                      <a:r>
                        <a:rPr lang="en-US" sz="2400" b="0" dirty="0">
                          <a:latin typeface="Calibri" panose="020F0502020204030204" pitchFamily="34" charset="0"/>
                          <a:cs typeface="Calibri" panose="020F0502020204030204" pitchFamily="34" charset="0"/>
                        </a:rPr>
                        <a:t>Visiting and spending time at the mall before it opens.</a:t>
                      </a:r>
                      <a:endParaRPr lang="en-ID" sz="2400" b="0" dirty="0">
                        <a:latin typeface="Calibri" panose="020F0502020204030204" pitchFamily="34" charset="0"/>
                        <a:cs typeface="Calibri" panose="020F0502020204030204" pitchFamily="34" charset="0"/>
                      </a:endParaRPr>
                    </a:p>
                    <a:p>
                      <a:r>
                        <a:rPr lang="en-US" sz="2400" b="0" dirty="0">
                          <a:latin typeface="Calibri" panose="020F0502020204030204" pitchFamily="34" charset="0"/>
                          <a:cs typeface="Calibri" panose="020F0502020204030204" pitchFamily="34" charset="0"/>
                        </a:rPr>
                        <a:t>Visiting and spending time at the mall with a friend when it is open.</a:t>
                      </a:r>
                      <a:endParaRPr lang="en-ID" sz="2400" b="0" dirty="0">
                        <a:latin typeface="Calibri" panose="020F0502020204030204" pitchFamily="34" charset="0"/>
                        <a:cs typeface="Calibri" panose="020F0502020204030204" pitchFamily="34" charset="0"/>
                      </a:endParaRPr>
                    </a:p>
                    <a:p>
                      <a:r>
                        <a:rPr lang="en-US" sz="2400" b="0" dirty="0">
                          <a:latin typeface="Calibri" panose="020F0502020204030204" pitchFamily="34" charset="0"/>
                          <a:cs typeface="Calibri" panose="020F0502020204030204" pitchFamily="34" charset="0"/>
                        </a:rPr>
                        <a:t>Visiting and spending time at the mall all by himself during a holiday.</a:t>
                      </a:r>
                      <a:r>
                        <a:rPr lang="en-ID" sz="2400" b="0" dirty="0">
                          <a:latin typeface="Calibri" panose="020F0502020204030204" pitchFamily="34" charset="0"/>
                          <a:cs typeface="Calibri" panose="020F0502020204030204" pitchFamily="34" charset="0"/>
                        </a:rPr>
                        <a:t> </a:t>
                      </a:r>
                    </a:p>
                  </a:txBody>
                  <a:tcPr marL="68580" marR="68580" marT="0" marB="0"/>
                </a:tc>
                <a:extLst>
                  <a:ext uri="{0D108BD9-81ED-4DB2-BD59-A6C34878D82A}">
                    <a16:rowId xmlns:a16="http://schemas.microsoft.com/office/drawing/2014/main" xmlns="" val="943973286"/>
                  </a:ext>
                </a:extLst>
              </a:tr>
            </a:tbl>
          </a:graphicData>
        </a:graphic>
      </p:graphicFrame>
    </p:spTree>
    <p:extLst>
      <p:ext uri="{BB962C8B-B14F-4D97-AF65-F5344CB8AC3E}">
        <p14:creationId xmlns:p14="http://schemas.microsoft.com/office/powerpoint/2010/main" val="4046716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860803" y="1013892"/>
            <a:ext cx="5583405" cy="3214042"/>
          </a:xfrm>
        </p:spPr>
        <p:txBody>
          <a:bodyPr>
            <a:normAutofit lnSpcReduction="10000"/>
          </a:bodyPr>
          <a:lstStyle/>
          <a:p>
            <a:pPr marL="342900" lvl="0" indent="-342900">
              <a:buFont typeface="Arial" panose="020B0604020202020204" pitchFamily="34" charset="0"/>
              <a:buChar char="•"/>
            </a:pPr>
            <a:r>
              <a:rPr lang="en-US" dirty="0"/>
              <a:t>Take time to reflect on your plan. Keep it real and in order.</a:t>
            </a:r>
            <a:endParaRPr lang="en-ID" dirty="0"/>
          </a:p>
          <a:p>
            <a:pPr marL="342900" lvl="0" indent="-342900">
              <a:buFont typeface="Arial" panose="020B0604020202020204" pitchFamily="34" charset="0"/>
              <a:buChar char="•"/>
            </a:pPr>
            <a:r>
              <a:rPr lang="en-US" dirty="0"/>
              <a:t>Take time to execute your plan and face your fear, tracking your progress until the fear doesn’t bother you anymore.</a:t>
            </a:r>
            <a:endParaRPr lang="en-ID" dirty="0"/>
          </a:p>
          <a:p>
            <a:pPr marL="342900" lvl="0" indent="-342900">
              <a:buFont typeface="Arial" panose="020B0604020202020204" pitchFamily="34" charset="0"/>
              <a:buChar char="•"/>
            </a:pPr>
            <a:r>
              <a:rPr lang="en-US" dirty="0"/>
              <a:t>Again, don’t rush and take your time to live-in the experience. Embrace the changes that come with it.</a:t>
            </a:r>
            <a:endParaRPr lang="en-ID" dirty="0"/>
          </a:p>
        </p:txBody>
      </p:sp>
    </p:spTree>
    <p:extLst>
      <p:ext uri="{BB962C8B-B14F-4D97-AF65-F5344CB8AC3E}">
        <p14:creationId xmlns:p14="http://schemas.microsoft.com/office/powerpoint/2010/main" val="3757617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788795" y="1753344"/>
            <a:ext cx="6447501" cy="576064"/>
          </a:xfrm>
        </p:spPr>
        <p:txBody>
          <a:bodyPr>
            <a:normAutofit/>
          </a:bodyPr>
          <a:lstStyle/>
          <a:p>
            <a:r>
              <a:rPr lang="en-US" b="1" dirty="0">
                <a:solidFill>
                  <a:schemeClr val="tx1">
                    <a:lumMod val="85000"/>
                    <a:lumOff val="15000"/>
                  </a:schemeClr>
                </a:solidFill>
              </a:rPr>
              <a:t>Create and Execute Your Plan </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788796" y="2545432"/>
            <a:ext cx="5799429" cy="1629866"/>
          </a:xfrm>
        </p:spPr>
        <p:txBody>
          <a:bodyPr>
            <a:normAutofit/>
          </a:bodyPr>
          <a:lstStyle/>
          <a:p>
            <a:r>
              <a:rPr lang="en-US" dirty="0"/>
              <a:t>Great, so you’ve tapped into your strengths, recognize what you want and have laid out goals that will keep you busy.</a:t>
            </a:r>
            <a:endParaRPr lang="en-ID" dirty="0"/>
          </a:p>
        </p:txBody>
      </p:sp>
      <p:sp>
        <p:nvSpPr>
          <p:cNvPr id="4" name="Title 1">
            <a:extLst>
              <a:ext uri="{FF2B5EF4-FFF2-40B4-BE49-F238E27FC236}">
                <a16:creationId xmlns:a16="http://schemas.microsoft.com/office/drawing/2014/main" xmlns="" id="{87C7F271-9B45-6D41-BEE6-7B4F8A180F39}"/>
              </a:ext>
            </a:extLst>
          </p:cNvPr>
          <p:cNvSpPr txBox="1">
            <a:spLocks/>
          </p:cNvSpPr>
          <p:nvPr/>
        </p:nvSpPr>
        <p:spPr>
          <a:xfrm>
            <a:off x="611561" y="987574"/>
            <a:ext cx="6447501" cy="864096"/>
          </a:xfrm>
          <a:prstGeom prst="rect">
            <a:avLst/>
          </a:prstGeom>
        </p:spPr>
        <p:txBody>
          <a:bodyPr vert="horz" lIns="91440" tIns="45720" rIns="91440" bIns="45720" rtlCol="0" anchor="t">
            <a:noAutofit/>
          </a:bodyPr>
          <a:lst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b="1" dirty="0"/>
              <a:t>Begin the Process</a:t>
            </a:r>
            <a:endParaRPr lang="en-ID" sz="2800" b="1" dirty="0"/>
          </a:p>
        </p:txBody>
      </p:sp>
    </p:spTree>
    <p:extLst>
      <p:ext uri="{BB962C8B-B14F-4D97-AF65-F5344CB8AC3E}">
        <p14:creationId xmlns:p14="http://schemas.microsoft.com/office/powerpoint/2010/main" val="310428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par>
                                <p:cTn id="14" presetID="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059582"/>
            <a:ext cx="4320480" cy="1296144"/>
          </a:xfrm>
        </p:spPr>
        <p:txBody>
          <a:bodyPr>
            <a:normAutofit/>
          </a:bodyPr>
          <a:lstStyle/>
          <a:p>
            <a:pPr algn="ctr"/>
            <a:r>
              <a:rPr lang="en-US" dirty="0"/>
              <a:t>Well, you create a formidable plan to materialize those deliverables. </a:t>
            </a:r>
            <a:endParaRPr lang="en-ID" dirty="0"/>
          </a:p>
        </p:txBody>
      </p:sp>
      <p:pic>
        <p:nvPicPr>
          <p:cNvPr id="2" name="Picture 1">
            <a:extLst>
              <a:ext uri="{FF2B5EF4-FFF2-40B4-BE49-F238E27FC236}">
                <a16:creationId xmlns:a16="http://schemas.microsoft.com/office/drawing/2014/main" xmlns="" id="{740BF380-2B69-EE40-B599-479224B848F9}"/>
              </a:ext>
            </a:extLst>
          </p:cNvPr>
          <p:cNvPicPr>
            <a:picLocks noChangeAspect="1"/>
          </p:cNvPicPr>
          <p:nvPr/>
        </p:nvPicPr>
        <p:blipFill>
          <a:blip r:embed="rId2"/>
          <a:stretch>
            <a:fillRect/>
          </a:stretch>
        </p:blipFill>
        <p:spPr>
          <a:xfrm>
            <a:off x="2414972" y="2499742"/>
            <a:ext cx="2585864" cy="1723909"/>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41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07654"/>
            <a:ext cx="4536504" cy="2160240"/>
          </a:xfrm>
        </p:spPr>
        <p:txBody>
          <a:bodyPr>
            <a:normAutofit/>
          </a:bodyPr>
          <a:lstStyle/>
          <a:p>
            <a:pPr algn="ctr"/>
            <a:r>
              <a:rPr lang="en-US" dirty="0"/>
              <a:t>If introspection and mindfulness can help you understand the origins and outcomes of your anxiety, changing your behavior can help you overcome it.</a:t>
            </a:r>
            <a:endParaRPr lang="en-ID" dirty="0"/>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79662"/>
            <a:ext cx="4320480" cy="2160240"/>
          </a:xfrm>
        </p:spPr>
        <p:txBody>
          <a:bodyPr>
            <a:normAutofit/>
          </a:bodyPr>
          <a:lstStyle/>
          <a:p>
            <a:pPr algn="ctr"/>
            <a:r>
              <a:rPr lang="en-US" dirty="0"/>
              <a:t>Your ability to set up a quick, direct and foolproof action plan for your goals is what is going to see you through the finish line.</a:t>
            </a:r>
            <a:endParaRPr lang="en-ID" dirty="0"/>
          </a:p>
        </p:txBody>
      </p:sp>
    </p:spTree>
    <p:extLst>
      <p:ext uri="{BB962C8B-B14F-4D97-AF65-F5344CB8AC3E}">
        <p14:creationId xmlns:p14="http://schemas.microsoft.com/office/powerpoint/2010/main" val="342530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162076"/>
            <a:ext cx="6447501" cy="1034430"/>
          </a:xfrm>
        </p:spPr>
        <p:txBody>
          <a:bodyPr>
            <a:normAutofit/>
          </a:bodyPr>
          <a:lstStyle/>
          <a:p>
            <a:r>
              <a:rPr lang="en-US" b="1" dirty="0">
                <a:solidFill>
                  <a:schemeClr val="tx1">
                    <a:lumMod val="85000"/>
                    <a:lumOff val="15000"/>
                  </a:schemeClr>
                </a:solidFill>
              </a:rPr>
              <a:t>Consider Every Aspect That Might Influence, Conflict or Jeopardize Your Plan</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412530"/>
            <a:ext cx="5799429" cy="1887412"/>
          </a:xfrm>
        </p:spPr>
        <p:txBody>
          <a:bodyPr/>
          <a:lstStyle/>
          <a:p>
            <a:r>
              <a:rPr lang="en-US" dirty="0"/>
              <a:t>Brainstorm on a properly written plan that lists out specific details of your action steps and deadlines.</a:t>
            </a:r>
            <a:endParaRPr lang="en-ID" dirty="0"/>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79662"/>
            <a:ext cx="4320480" cy="2160240"/>
          </a:xfrm>
        </p:spPr>
        <p:txBody>
          <a:bodyPr>
            <a:normAutofit/>
          </a:bodyPr>
          <a:lstStyle/>
          <a:p>
            <a:pPr algn="ctr"/>
            <a:r>
              <a:rPr lang="en-US" dirty="0"/>
              <a:t>The more you learn, the more your plan is likely to change. Treat it as the blueprint of your road to success.</a:t>
            </a:r>
            <a:r>
              <a:rPr lang="en-ID" dirty="0"/>
              <a:t> </a:t>
            </a:r>
          </a:p>
        </p:txBody>
      </p:sp>
    </p:spTree>
    <p:extLst>
      <p:ext uri="{BB962C8B-B14F-4D97-AF65-F5344CB8AC3E}">
        <p14:creationId xmlns:p14="http://schemas.microsoft.com/office/powerpoint/2010/main" val="291686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306092"/>
            <a:ext cx="6447501" cy="1034430"/>
          </a:xfrm>
        </p:spPr>
        <p:txBody>
          <a:bodyPr>
            <a:normAutofit/>
          </a:bodyPr>
          <a:lstStyle/>
          <a:p>
            <a:r>
              <a:rPr lang="en-US" b="1" dirty="0">
                <a:solidFill>
                  <a:schemeClr val="tx1">
                    <a:lumMod val="85000"/>
                    <a:lumOff val="15000"/>
                  </a:schemeClr>
                </a:solidFill>
              </a:rPr>
              <a:t>Be Mindful of Any possible Setbacks, But Don’t Let Them Wear You Down </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556546"/>
            <a:ext cx="5799429" cy="1887412"/>
          </a:xfrm>
        </p:spPr>
        <p:txBody>
          <a:bodyPr/>
          <a:lstStyle/>
          <a:p>
            <a:r>
              <a:rPr lang="en-US" dirty="0"/>
              <a:t>What if an old fear comes back? What if the anxiety comes back? Will they come back?</a:t>
            </a:r>
            <a:endParaRPr lang="en-ID" dirty="0"/>
          </a:p>
        </p:txBody>
      </p:sp>
    </p:spTree>
    <p:extLst>
      <p:ext uri="{BB962C8B-B14F-4D97-AF65-F5344CB8AC3E}">
        <p14:creationId xmlns:p14="http://schemas.microsoft.com/office/powerpoint/2010/main" val="1913205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79662"/>
            <a:ext cx="4320480" cy="2160240"/>
          </a:xfrm>
        </p:spPr>
        <p:txBody>
          <a:bodyPr>
            <a:normAutofit/>
          </a:bodyPr>
          <a:lstStyle/>
          <a:p>
            <a:pPr algn="ctr"/>
            <a:r>
              <a:rPr lang="en-US" dirty="0"/>
              <a:t>Truth is, we don’t know. Each person’s anxiety and experience are different. You have better things to focus on. Stay positive. You’ve got this. </a:t>
            </a:r>
            <a:endParaRPr lang="en-ID" dirty="0"/>
          </a:p>
        </p:txBody>
      </p:sp>
    </p:spTree>
    <p:extLst>
      <p:ext uri="{BB962C8B-B14F-4D97-AF65-F5344CB8AC3E}">
        <p14:creationId xmlns:p14="http://schemas.microsoft.com/office/powerpoint/2010/main" val="386995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932811" y="1563638"/>
            <a:ext cx="6447501" cy="576064"/>
          </a:xfrm>
        </p:spPr>
        <p:txBody>
          <a:bodyPr>
            <a:normAutofit/>
          </a:bodyPr>
          <a:lstStyle/>
          <a:p>
            <a:r>
              <a:rPr lang="en-US" b="1" dirty="0">
                <a:solidFill>
                  <a:schemeClr val="tx1">
                    <a:lumMod val="85000"/>
                    <a:lumOff val="15000"/>
                  </a:schemeClr>
                </a:solidFill>
              </a:rPr>
              <a:t>No Need to Hurry</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932811" y="2283718"/>
            <a:ext cx="5799429" cy="1512168"/>
          </a:xfrm>
        </p:spPr>
        <p:txBody>
          <a:bodyPr>
            <a:normAutofit/>
          </a:bodyPr>
          <a:lstStyle/>
          <a:p>
            <a:r>
              <a:rPr lang="en-US" dirty="0"/>
              <a:t>Remember-while this might be about achieving your goals, it is also about overcoming your anxiety. </a:t>
            </a:r>
            <a:endParaRPr lang="en-ID" dirty="0"/>
          </a:p>
        </p:txBody>
      </p:sp>
    </p:spTree>
    <p:extLst>
      <p:ext uri="{BB962C8B-B14F-4D97-AF65-F5344CB8AC3E}">
        <p14:creationId xmlns:p14="http://schemas.microsoft.com/office/powerpoint/2010/main" val="207126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253099"/>
            <a:ext cx="4824536" cy="1152128"/>
          </a:xfrm>
        </p:spPr>
        <p:txBody>
          <a:bodyPr>
            <a:normAutofit/>
          </a:bodyPr>
          <a:lstStyle/>
          <a:p>
            <a:pPr algn="ctr"/>
            <a:r>
              <a:rPr lang="en-US" dirty="0"/>
              <a:t>You’re in this for a lifetime, it’s always going to be work-in-progress.</a:t>
            </a:r>
            <a:endParaRPr lang="en-ID" dirty="0"/>
          </a:p>
        </p:txBody>
      </p:sp>
      <p:pic>
        <p:nvPicPr>
          <p:cNvPr id="2" name="Picture 1">
            <a:extLst>
              <a:ext uri="{FF2B5EF4-FFF2-40B4-BE49-F238E27FC236}">
                <a16:creationId xmlns:a16="http://schemas.microsoft.com/office/drawing/2014/main" xmlns="" id="{740D13DF-6C7F-9A42-9CDE-174E972642D0}"/>
              </a:ext>
            </a:extLst>
          </p:cNvPr>
          <p:cNvPicPr>
            <a:picLocks noChangeAspect="1"/>
          </p:cNvPicPr>
          <p:nvPr/>
        </p:nvPicPr>
        <p:blipFill>
          <a:blip r:embed="rId2"/>
          <a:stretch>
            <a:fillRect/>
          </a:stretch>
        </p:blipFill>
        <p:spPr>
          <a:xfrm>
            <a:off x="2509664" y="2436738"/>
            <a:ext cx="2468488" cy="128714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326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860803" y="1347614"/>
            <a:ext cx="6447501" cy="576064"/>
          </a:xfrm>
        </p:spPr>
        <p:txBody>
          <a:bodyPr>
            <a:normAutofit/>
          </a:bodyPr>
          <a:lstStyle/>
          <a:p>
            <a:r>
              <a:rPr lang="en-US" b="1" dirty="0">
                <a:solidFill>
                  <a:schemeClr val="tx1">
                    <a:lumMod val="85000"/>
                    <a:lumOff val="15000"/>
                  </a:schemeClr>
                </a:solidFill>
              </a:rPr>
              <a:t>Know When You’ve Tried Too Long</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860803" y="2067694"/>
            <a:ext cx="5799429" cy="1800200"/>
          </a:xfrm>
        </p:spPr>
        <p:txBody>
          <a:bodyPr>
            <a:normAutofit/>
          </a:bodyPr>
          <a:lstStyle/>
          <a:p>
            <a:r>
              <a:rPr lang="en-US" dirty="0"/>
              <a:t>Because anxiety forces your thought process to be rigid, it can sometimes make you persist on tasks even when you know they aren’t working out.</a:t>
            </a:r>
            <a:endParaRPr lang="en-ID" dirty="0"/>
          </a:p>
        </p:txBody>
      </p:sp>
    </p:spTree>
    <p:extLst>
      <p:ext uri="{BB962C8B-B14F-4D97-AF65-F5344CB8AC3E}">
        <p14:creationId xmlns:p14="http://schemas.microsoft.com/office/powerpoint/2010/main" val="391952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860803" y="1419622"/>
            <a:ext cx="6447501" cy="576064"/>
          </a:xfrm>
        </p:spPr>
        <p:txBody>
          <a:bodyPr>
            <a:normAutofit/>
          </a:bodyPr>
          <a:lstStyle/>
          <a:p>
            <a:r>
              <a:rPr lang="en-US" b="1" dirty="0">
                <a:solidFill>
                  <a:schemeClr val="tx1">
                    <a:lumMod val="85000"/>
                    <a:lumOff val="15000"/>
                  </a:schemeClr>
                </a:solidFill>
              </a:rPr>
              <a:t>It’s Okay to Fall. Fail Too </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860803" y="2139702"/>
            <a:ext cx="5799429" cy="1800200"/>
          </a:xfrm>
        </p:spPr>
        <p:txBody>
          <a:bodyPr>
            <a:normAutofit/>
          </a:bodyPr>
          <a:lstStyle/>
          <a:p>
            <a:r>
              <a:rPr lang="en-US" dirty="0"/>
              <a:t>No one is perfect and there is no ideal plan. Keep asking yourself what’s working and what’s not? You’ll be surprised by the wave of new ideas coming your way. </a:t>
            </a:r>
            <a:endParaRPr lang="en-ID" dirty="0"/>
          </a:p>
        </p:txBody>
      </p:sp>
    </p:spTree>
    <p:extLst>
      <p:ext uri="{BB962C8B-B14F-4D97-AF65-F5344CB8AC3E}">
        <p14:creationId xmlns:p14="http://schemas.microsoft.com/office/powerpoint/2010/main" val="372563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788795" y="1491630"/>
            <a:ext cx="6447501" cy="576064"/>
          </a:xfrm>
        </p:spPr>
        <p:txBody>
          <a:bodyPr>
            <a:normAutofit/>
          </a:bodyPr>
          <a:lstStyle/>
          <a:p>
            <a:r>
              <a:rPr lang="en-US" b="1" dirty="0">
                <a:solidFill>
                  <a:schemeClr val="tx1">
                    <a:lumMod val="85000"/>
                    <a:lumOff val="15000"/>
                  </a:schemeClr>
                </a:solidFill>
              </a:rPr>
              <a:t>Realign Your Plan. Improvise Too</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788795" y="2211710"/>
            <a:ext cx="5799429" cy="1800200"/>
          </a:xfrm>
        </p:spPr>
        <p:txBody>
          <a:bodyPr>
            <a:normAutofit/>
          </a:bodyPr>
          <a:lstStyle/>
          <a:p>
            <a:r>
              <a:rPr lang="en-US" dirty="0"/>
              <a:t>Always ask yourself, “Is there a better way around?”  When you stay open to new ideas, you leave room for creativity and growth.  </a:t>
            </a:r>
            <a:endParaRPr lang="en-ID" dirty="0"/>
          </a:p>
        </p:txBody>
      </p:sp>
    </p:spTree>
    <p:extLst>
      <p:ext uri="{BB962C8B-B14F-4D97-AF65-F5344CB8AC3E}">
        <p14:creationId xmlns:p14="http://schemas.microsoft.com/office/powerpoint/2010/main" val="300325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07654"/>
            <a:ext cx="4536504" cy="2160240"/>
          </a:xfrm>
        </p:spPr>
        <p:txBody>
          <a:bodyPr>
            <a:normAutofit/>
          </a:bodyPr>
          <a:lstStyle/>
          <a:p>
            <a:pPr algn="ctr"/>
            <a:r>
              <a:rPr lang="en-US" dirty="0"/>
              <a:t>They showed you a glimpse of what you can be. And by changing what you do, you can change the way you feel. </a:t>
            </a:r>
            <a:endParaRPr lang="en-ID" dirty="0"/>
          </a:p>
        </p:txBody>
      </p:sp>
    </p:spTree>
    <p:extLst>
      <p:ext uri="{BB962C8B-B14F-4D97-AF65-F5344CB8AC3E}">
        <p14:creationId xmlns:p14="http://schemas.microsoft.com/office/powerpoint/2010/main" val="82176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827584" y="1491630"/>
            <a:ext cx="6447501" cy="576064"/>
          </a:xfrm>
        </p:spPr>
        <p:txBody>
          <a:bodyPr>
            <a:normAutofit/>
          </a:bodyPr>
          <a:lstStyle/>
          <a:p>
            <a:r>
              <a:rPr lang="en-US" b="1" dirty="0">
                <a:solidFill>
                  <a:schemeClr val="tx1">
                    <a:lumMod val="85000"/>
                    <a:lumOff val="15000"/>
                  </a:schemeClr>
                </a:solidFill>
              </a:rPr>
              <a:t>Complete What You’ve Taken </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827584" y="2211710"/>
            <a:ext cx="5799429" cy="1800200"/>
          </a:xfrm>
        </p:spPr>
        <p:txBody>
          <a:bodyPr>
            <a:normAutofit/>
          </a:bodyPr>
          <a:lstStyle/>
          <a:p>
            <a:r>
              <a:rPr lang="en-US" dirty="0"/>
              <a:t>Uncertainty can trigger a degree of anxiety in most people. Your anxious mind is probably waiting for a chance to bounce back in and take control. And it will try to do so. </a:t>
            </a:r>
            <a:endParaRPr lang="en-ID" dirty="0"/>
          </a:p>
        </p:txBody>
      </p:sp>
    </p:spTree>
    <p:extLst>
      <p:ext uri="{BB962C8B-B14F-4D97-AF65-F5344CB8AC3E}">
        <p14:creationId xmlns:p14="http://schemas.microsoft.com/office/powerpoint/2010/main" val="323904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1076827" y="1491630"/>
            <a:ext cx="4791317" cy="2232248"/>
          </a:xfrm>
        </p:spPr>
        <p:txBody>
          <a:bodyPr>
            <a:normAutofit/>
          </a:bodyPr>
          <a:lstStyle/>
          <a:p>
            <a:pPr algn="ctr"/>
            <a:r>
              <a:rPr lang="en-US" dirty="0"/>
              <a:t>The key is to be aware of this, but not get perturbed by it. The joy of seeing through a project from start to end will give you the confidence to win over anxiety for good. </a:t>
            </a:r>
          </a:p>
        </p:txBody>
      </p:sp>
    </p:spTree>
    <p:extLst>
      <p:ext uri="{BB962C8B-B14F-4D97-AF65-F5344CB8AC3E}">
        <p14:creationId xmlns:p14="http://schemas.microsoft.com/office/powerpoint/2010/main" val="200504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788795" y="1563638"/>
            <a:ext cx="6447501" cy="576064"/>
          </a:xfrm>
        </p:spPr>
        <p:txBody>
          <a:bodyPr>
            <a:normAutofit/>
          </a:bodyPr>
          <a:lstStyle/>
          <a:p>
            <a:r>
              <a:rPr lang="en-US" b="1" dirty="0">
                <a:solidFill>
                  <a:schemeClr val="tx1">
                    <a:lumMod val="85000"/>
                    <a:lumOff val="15000"/>
                  </a:schemeClr>
                </a:solidFill>
              </a:rPr>
              <a:t>Become a Better Version of You</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788795" y="2283718"/>
            <a:ext cx="5799429" cy="1800200"/>
          </a:xfrm>
        </p:spPr>
        <p:txBody>
          <a:bodyPr>
            <a:normAutofit/>
          </a:bodyPr>
          <a:lstStyle/>
          <a:p>
            <a:r>
              <a:rPr lang="en-US" dirty="0"/>
              <a:t>Once you’ve created your plan and find it executing rather well, it’s time you reach out for brighter and more rewarding pastures.</a:t>
            </a:r>
            <a:endParaRPr lang="en-ID" dirty="0"/>
          </a:p>
        </p:txBody>
      </p:sp>
    </p:spTree>
    <p:extLst>
      <p:ext uri="{BB962C8B-B14F-4D97-AF65-F5344CB8AC3E}">
        <p14:creationId xmlns:p14="http://schemas.microsoft.com/office/powerpoint/2010/main" val="1626718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1508875" y="1491630"/>
            <a:ext cx="4431277" cy="2088232"/>
          </a:xfrm>
        </p:spPr>
        <p:txBody>
          <a:bodyPr>
            <a:normAutofit/>
          </a:bodyPr>
          <a:lstStyle/>
          <a:p>
            <a:pPr algn="ctr"/>
            <a:r>
              <a:rPr lang="en-US" dirty="0"/>
              <a:t>When you’ve channelized your energies in the right place and know you have things going for you, you’ll leave no room for anxiety or fear to enter your life.</a:t>
            </a:r>
          </a:p>
        </p:txBody>
      </p:sp>
    </p:spTree>
    <p:extLst>
      <p:ext uri="{BB962C8B-B14F-4D97-AF65-F5344CB8AC3E}">
        <p14:creationId xmlns:p14="http://schemas.microsoft.com/office/powerpoint/2010/main" val="337874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522116"/>
            <a:ext cx="6447501" cy="602382"/>
          </a:xfrm>
        </p:spPr>
        <p:txBody>
          <a:bodyPr>
            <a:normAutofit/>
          </a:bodyPr>
          <a:lstStyle/>
          <a:p>
            <a:r>
              <a:rPr lang="en-US" sz="2800" b="1" dirty="0"/>
              <a:t>Evading Avoidance</a:t>
            </a:r>
            <a:endParaRPr lang="en-ID" sz="2800"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340522"/>
            <a:ext cx="5799429" cy="1887412"/>
          </a:xfrm>
        </p:spPr>
        <p:txBody>
          <a:bodyPr/>
          <a:lstStyle/>
          <a:p>
            <a:r>
              <a:rPr lang="en-US" dirty="0"/>
              <a:t>If you experience fear and anxiety, you probably avoid the things that make you feel uncomfortable.</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635646"/>
            <a:ext cx="5472608" cy="2160240"/>
          </a:xfrm>
        </p:spPr>
        <p:txBody>
          <a:bodyPr>
            <a:normAutofit/>
          </a:bodyPr>
          <a:lstStyle/>
          <a:p>
            <a:pPr algn="ctr"/>
            <a:r>
              <a:rPr lang="en-US" dirty="0"/>
              <a:t>The problem is that avoidance increases or intensifies anxiety. And it’s addictive too.  So, if this time you feared large crowds, by avoiding the fear, you decreased your threshold to that fear. </a:t>
            </a:r>
            <a:endParaRPr lang="en-ID" dirty="0"/>
          </a:p>
          <a:p>
            <a:pPr algn="ct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203598"/>
            <a:ext cx="5472608" cy="2736304"/>
          </a:xfrm>
        </p:spPr>
        <p:txBody>
          <a:bodyPr>
            <a:normAutofit/>
          </a:bodyPr>
          <a:lstStyle/>
          <a:p>
            <a:pPr algn="ctr"/>
            <a:r>
              <a:rPr lang="en-US" dirty="0"/>
              <a:t>And because it gave you an instant reward, you’re more likely to avoid it again. And with time, your avoidance will push you to a point where the mere sight of people or thought of engaging in the slightest conversation might put you through a panic attack. </a:t>
            </a:r>
            <a:endParaRPr lang="en-ID" dirty="0"/>
          </a:p>
        </p:txBody>
      </p:sp>
    </p:spTree>
    <p:extLst>
      <p:ext uri="{BB962C8B-B14F-4D97-AF65-F5344CB8AC3E}">
        <p14:creationId xmlns:p14="http://schemas.microsoft.com/office/powerpoint/2010/main" val="3100472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203598"/>
            <a:ext cx="4824536" cy="936104"/>
          </a:xfrm>
        </p:spPr>
        <p:txBody>
          <a:bodyPr>
            <a:normAutofit/>
          </a:bodyPr>
          <a:lstStyle/>
          <a:p>
            <a:pPr algn="ctr"/>
            <a:r>
              <a:rPr lang="en-US" dirty="0"/>
              <a:t>With plenty to benefit, it makes sense that you try.</a:t>
            </a:r>
            <a:endParaRPr lang="en-ID" dirty="0"/>
          </a:p>
        </p:txBody>
      </p:sp>
      <p:pic>
        <p:nvPicPr>
          <p:cNvPr id="2" name="Picture 1">
            <a:extLst>
              <a:ext uri="{FF2B5EF4-FFF2-40B4-BE49-F238E27FC236}">
                <a16:creationId xmlns:a16="http://schemas.microsoft.com/office/drawing/2014/main" xmlns="" id="{1D7F9905-2D2B-A444-BFFB-BF43F19F8472}"/>
              </a:ext>
            </a:extLst>
          </p:cNvPr>
          <p:cNvPicPr>
            <a:picLocks noChangeAspect="1"/>
          </p:cNvPicPr>
          <p:nvPr/>
        </p:nvPicPr>
        <p:blipFill>
          <a:blip r:embed="rId2"/>
          <a:stretch>
            <a:fillRect/>
          </a:stretch>
        </p:blipFill>
        <p:spPr>
          <a:xfrm>
            <a:off x="2278968" y="2283718"/>
            <a:ext cx="2641848" cy="160181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30242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609328"/>
            <a:ext cx="6447501" cy="962422"/>
          </a:xfrm>
        </p:spPr>
        <p:txBody>
          <a:bodyPr>
            <a:normAutofit/>
          </a:bodyPr>
          <a:lstStyle/>
          <a:p>
            <a:r>
              <a:rPr lang="en-US" b="1" dirty="0">
                <a:solidFill>
                  <a:schemeClr val="tx1">
                    <a:lumMod val="85000"/>
                    <a:lumOff val="15000"/>
                  </a:schemeClr>
                </a:solidFill>
              </a:rPr>
              <a:t>Worksheet 14 - Identifying Your Fears</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310036"/>
            <a:ext cx="5799429" cy="1773882"/>
          </a:xfrm>
        </p:spPr>
        <p:txBody>
          <a:bodyPr>
            <a:normAutofit/>
          </a:bodyPr>
          <a:lstStyle/>
          <a:p>
            <a:r>
              <a:rPr lang="en-US" dirty="0"/>
              <a:t>To face your fears, you must first know what exactly you fear. What is it that troubles you the most? What accelerates your anxiety?</a:t>
            </a:r>
            <a:endParaRPr lang="en-ID" dirty="0"/>
          </a:p>
        </p:txBody>
      </p:sp>
    </p:spTree>
    <p:extLst>
      <p:ext uri="{BB962C8B-B14F-4D97-AF65-F5344CB8AC3E}">
        <p14:creationId xmlns:p14="http://schemas.microsoft.com/office/powerpoint/2010/main" val="2336486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043608" y="1131590"/>
            <a:ext cx="5256584" cy="2664296"/>
          </a:xfrm>
        </p:spPr>
        <p:txBody>
          <a:bodyPr>
            <a:normAutofit lnSpcReduction="10000"/>
          </a:bodyPr>
          <a:lstStyle/>
          <a:p>
            <a:pPr marL="342900" lvl="0" indent="-342900">
              <a:buFont typeface="Arial" panose="020B0604020202020204" pitchFamily="34" charset="0"/>
              <a:buChar char="•"/>
            </a:pPr>
            <a:r>
              <a:rPr lang="en-US" dirty="0"/>
              <a:t>Reflect on your top five fears - the ones that are coming in the way of your goals and the ones you want to do something about.</a:t>
            </a:r>
            <a:endParaRPr lang="en-ID" dirty="0"/>
          </a:p>
          <a:p>
            <a:pPr marL="342900" lvl="0" indent="-342900">
              <a:buFont typeface="Arial" panose="020B0604020202020204" pitchFamily="34" charset="0"/>
              <a:buChar char="•"/>
            </a:pPr>
            <a:r>
              <a:rPr lang="en-US" dirty="0"/>
              <a:t>Where do they come from? What are the situations and events that bring on these fears?</a:t>
            </a:r>
            <a:endParaRPr lang="en-ID" dirty="0"/>
          </a:p>
        </p:txBody>
      </p:sp>
    </p:spTree>
    <p:extLst>
      <p:ext uri="{BB962C8B-B14F-4D97-AF65-F5344CB8AC3E}">
        <p14:creationId xmlns:p14="http://schemas.microsoft.com/office/powerpoint/2010/main" val="3203345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889</TotalTime>
  <Words>1013</Words>
  <Application>Microsoft Office PowerPoint</Application>
  <PresentationFormat>On-screen Show (16:9)</PresentationFormat>
  <Paragraphs>60</Paragraphs>
  <Slides>33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Trebuchet MS</vt:lpstr>
      <vt:lpstr>Wingdings 3</vt:lpstr>
      <vt:lpstr>Theme3</vt:lpstr>
      <vt:lpstr>PowerPoint Presentation</vt:lpstr>
      <vt:lpstr>PowerPoint Presentation</vt:lpstr>
      <vt:lpstr>PowerPoint Presentation</vt:lpstr>
      <vt:lpstr>Evading Avoidance</vt:lpstr>
      <vt:lpstr>PowerPoint Presentation</vt:lpstr>
      <vt:lpstr>PowerPoint Presentation</vt:lpstr>
      <vt:lpstr>PowerPoint Presentation</vt:lpstr>
      <vt:lpstr>Worksheet 14 - Identifying Your Fears</vt:lpstr>
      <vt:lpstr>PowerPoint Presentation</vt:lpstr>
      <vt:lpstr>PowerPoint Presentation</vt:lpstr>
      <vt:lpstr>Acting against Your Fears</vt:lpstr>
      <vt:lpstr>Worksheet 15 - Taking the Step-Up Approach</vt:lpstr>
      <vt:lpstr>PowerPoint Presentation</vt:lpstr>
      <vt:lpstr>PowerPoint Presentation</vt:lpstr>
      <vt:lpstr>PowerPoint Presentation</vt:lpstr>
      <vt:lpstr>PowerPoint Presentation</vt:lpstr>
      <vt:lpstr>PowerPoint Presentation</vt:lpstr>
      <vt:lpstr>Create and Execute Your Plan </vt:lpstr>
      <vt:lpstr>PowerPoint Presentation</vt:lpstr>
      <vt:lpstr>PowerPoint Presentation</vt:lpstr>
      <vt:lpstr>Consider Every Aspect That Might Influence, Conflict or Jeopardize Your Plan</vt:lpstr>
      <vt:lpstr>PowerPoint Presentation</vt:lpstr>
      <vt:lpstr>Be Mindful of Any possible Setbacks, But Don’t Let Them Wear You Down </vt:lpstr>
      <vt:lpstr>PowerPoint Presentation</vt:lpstr>
      <vt:lpstr>No Need to Hurry</vt:lpstr>
      <vt:lpstr>PowerPoint Presentation</vt:lpstr>
      <vt:lpstr>Know When You’ve Tried Too Long</vt:lpstr>
      <vt:lpstr>It’s Okay to Fall. Fail Too </vt:lpstr>
      <vt:lpstr>Realign Your Plan. Improvise Too</vt:lpstr>
      <vt:lpstr>Complete What You’ve Taken </vt:lpstr>
      <vt:lpstr>PowerPoint Presentation</vt:lpstr>
      <vt:lpstr>Become a Better Version of You</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58</cp:revision>
  <dcterms:created xsi:type="dcterms:W3CDTF">2018-10-15T07:11:14Z</dcterms:created>
  <dcterms:modified xsi:type="dcterms:W3CDTF">2019-10-03T05:27:47Z</dcterms:modified>
</cp:coreProperties>
</file>