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notesMasterIdLst>
    <p:notesMasterId r:id="rId43"/>
  </p:notesMasterIdLst>
  <p:sldIdLst>
    <p:sldId id="257" r:id="rId2"/>
    <p:sldId id="262" r:id="rId3"/>
    <p:sldId id="293" r:id="rId4"/>
    <p:sldId id="294" r:id="rId5"/>
    <p:sldId id="295" r:id="rId6"/>
    <p:sldId id="296" r:id="rId7"/>
    <p:sldId id="297" r:id="rId8"/>
    <p:sldId id="261" r:id="rId9"/>
    <p:sldId id="278" r:id="rId10"/>
    <p:sldId id="313" r:id="rId11"/>
    <p:sldId id="316" r:id="rId12"/>
    <p:sldId id="315" r:id="rId13"/>
    <p:sldId id="317" r:id="rId14"/>
    <p:sldId id="318" r:id="rId15"/>
    <p:sldId id="319" r:id="rId16"/>
    <p:sldId id="265" r:id="rId17"/>
    <p:sldId id="266" r:id="rId18"/>
    <p:sldId id="320" r:id="rId19"/>
    <p:sldId id="321" r:id="rId20"/>
    <p:sldId id="322" r:id="rId21"/>
    <p:sldId id="323" r:id="rId22"/>
    <p:sldId id="324" r:id="rId23"/>
    <p:sldId id="279" r:id="rId24"/>
    <p:sldId id="287" r:id="rId25"/>
    <p:sldId id="289" r:id="rId26"/>
    <p:sldId id="326" r:id="rId27"/>
    <p:sldId id="338" r:id="rId28"/>
    <p:sldId id="327" r:id="rId29"/>
    <p:sldId id="328" r:id="rId30"/>
    <p:sldId id="329" r:id="rId31"/>
    <p:sldId id="330" r:id="rId32"/>
    <p:sldId id="331" r:id="rId33"/>
    <p:sldId id="339" r:id="rId34"/>
    <p:sldId id="340" r:id="rId35"/>
    <p:sldId id="291" r:id="rId36"/>
    <p:sldId id="332" r:id="rId37"/>
    <p:sldId id="333" r:id="rId38"/>
    <p:sldId id="334" r:id="rId39"/>
    <p:sldId id="335" r:id="rId40"/>
    <p:sldId id="336" r:id="rId41"/>
    <p:sldId id="337" r:id="rId42"/>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122"/>
    <p:restoredTop sz="94650"/>
  </p:normalViewPr>
  <p:slideViewPr>
    <p:cSldViewPr>
      <p:cViewPr varScale="1">
        <p:scale>
          <a:sx n="140" d="100"/>
          <a:sy n="140" d="100"/>
        </p:scale>
        <p:origin x="200" y="568"/>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10/2/19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1</a:t>
            </a:fld>
            <a:endParaRPr lang="en-US"/>
          </a:p>
        </p:txBody>
      </p:sp>
    </p:spTree>
    <p:extLst>
      <p:ext uri="{BB962C8B-B14F-4D97-AF65-F5344CB8AC3E}">
        <p14:creationId xmlns:p14="http://schemas.microsoft.com/office/powerpoint/2010/main" val="307873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1803400"/>
            <a:ext cx="5825202" cy="1234727"/>
          </a:xfrm>
        </p:spPr>
        <p:txBody>
          <a:bodyPr anchor="b">
            <a:noAutofit/>
          </a:bodyPr>
          <a:lstStyle>
            <a:lvl1pPr algn="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300" y="3038125"/>
            <a:ext cx="5825202" cy="822674"/>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10/2/19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3499874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2552700"/>
          </a:xfrm>
        </p:spPr>
        <p:txBody>
          <a:bodyPr anchor="ctr">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10/2/19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186005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24604" y="2724150"/>
            <a:ext cx="5418393"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10/2/19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0" name="TextBox 19"/>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latin typeface="Arial"/>
              </a:rPr>
              <a:t>”</a:t>
            </a:r>
            <a:endParaRPr lang="en-US" sz="1350" dirty="0">
              <a:solidFill>
                <a:schemeClr val="accent1">
                  <a:lumMod val="60000"/>
                  <a:lumOff val="40000"/>
                </a:schemeClr>
              </a:solidFill>
              <a:latin typeface="Arial"/>
            </a:endParaRPr>
          </a:p>
        </p:txBody>
      </p:sp>
    </p:spTree>
    <p:extLst>
      <p:ext uri="{BB962C8B-B14F-4D97-AF65-F5344CB8AC3E}">
        <p14:creationId xmlns:p14="http://schemas.microsoft.com/office/powerpoint/2010/main" val="6606671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448991"/>
            <a:ext cx="6447501" cy="1946595"/>
          </a:xfrm>
        </p:spPr>
        <p:txBody>
          <a:bodyPr anchor="b">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10/2/19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8543345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10/2/19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1156967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0" y="457200"/>
            <a:ext cx="6441152"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10/2/19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9562331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10/2/19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0013993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457200"/>
            <a:ext cx="978557" cy="3938588"/>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508001" y="457200"/>
            <a:ext cx="5295113" cy="393858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10/2/19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2795423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600">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marL="0" indent="0">
              <a:buNone/>
              <a:defRPr sz="2400">
                <a:latin typeface="Calibri" panose="020F0502020204030204" pitchFamily="34" charset="0"/>
                <a:cs typeface="Calibri" panose="020F0502020204030204" pitchFamily="34" charset="0"/>
              </a:defRPr>
            </a:lvl1pPr>
            <a:lvl2pPr>
              <a:defRPr>
                <a:latin typeface="Calibri" panose="020F0502020204030204" pitchFamily="34" charset="0"/>
                <a:cs typeface="Calibri" panose="020F0502020204030204" pitchFamily="34" charset="0"/>
              </a:defRPr>
            </a:lvl2pPr>
            <a:lvl3pPr>
              <a:defRPr>
                <a:latin typeface="Calibri" panose="020F0502020204030204" pitchFamily="34" charset="0"/>
                <a:cs typeface="Calibri" panose="020F0502020204030204" pitchFamily="34" charset="0"/>
              </a:defRPr>
            </a:lvl3pPr>
            <a:lvl4pPr>
              <a:defRPr>
                <a:latin typeface="Calibri" panose="020F0502020204030204" pitchFamily="34" charset="0"/>
                <a:cs typeface="Calibri" panose="020F0502020204030204" pitchFamily="34" charset="0"/>
              </a:defRPr>
            </a:lvl4pPr>
            <a:lvl5pPr>
              <a:defRPr>
                <a:latin typeface="Calibri" panose="020F0502020204030204" pitchFamily="34" charset="0"/>
                <a:cs typeface="Calibri" panose="020F050202020403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10/2/19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5934248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025651"/>
            <a:ext cx="6447501" cy="1369936"/>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6453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10/2/19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1428596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8001" y="1620442"/>
            <a:ext cx="3138026" cy="29105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17477" y="1620442"/>
            <a:ext cx="3138026" cy="291058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D8241E9-601D-4A27-BF72-C7763949FF5A}" type="datetimeFigureOut">
              <a:rPr lang="en-US" smtClean="0"/>
              <a:pPr/>
              <a:t>10/2/19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1689697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6809" y="1620737"/>
            <a:ext cx="3139217"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506809" y="2052934"/>
            <a:ext cx="3139217"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16287" y="1620737"/>
            <a:ext cx="3139214"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3816288" y="2052934"/>
            <a:ext cx="3139213"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D8241E9-601D-4A27-BF72-C7763949FF5A}" type="datetimeFigureOut">
              <a:rPr lang="en-US" smtClean="0"/>
              <a:pPr/>
              <a:t>10/2/19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3461354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990600"/>
          </a:xfrm>
        </p:spPr>
        <p:txBody>
          <a:bodyPr>
            <a:normAutofit/>
          </a:bodyPr>
          <a:lstStyle>
            <a:lvl1pPr>
              <a:defRPr sz="2600">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D8241E9-601D-4A27-BF72-C7763949FF5A}" type="datetimeFigureOut">
              <a:rPr lang="en-US" smtClean="0"/>
              <a:pPr/>
              <a:t>10/2/19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0937192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10/2/19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1525550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123953"/>
            <a:ext cx="2890896" cy="958850"/>
          </a:xfrm>
        </p:spPr>
        <p:txBody>
          <a:bodyPr anchor="b">
            <a:normAutofit/>
          </a:bodyPr>
          <a:lstStyle>
            <a:lvl1pPr>
              <a:defRPr sz="1500"/>
            </a:lvl1pPr>
          </a:lstStyle>
          <a:p>
            <a:r>
              <a:rPr lang="en-US"/>
              <a:t>Click to edit Master title style</a:t>
            </a:r>
            <a:endParaRPr lang="en-US" dirty="0"/>
          </a:p>
        </p:txBody>
      </p:sp>
      <p:sp>
        <p:nvSpPr>
          <p:cNvPr id="3" name="Content Placeholder 2"/>
          <p:cNvSpPr>
            <a:spLocks noGrp="1"/>
          </p:cNvSpPr>
          <p:nvPr>
            <p:ph idx="1"/>
          </p:nvPr>
        </p:nvSpPr>
        <p:spPr>
          <a:xfrm>
            <a:off x="3570346" y="386193"/>
            <a:ext cx="3385156" cy="41448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1" y="2082802"/>
            <a:ext cx="2890896" cy="1938337"/>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10/2/19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9348773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3600450"/>
            <a:ext cx="6447500" cy="425054"/>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08001" y="457200"/>
            <a:ext cx="6447501" cy="2884289"/>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508001" y="4025504"/>
            <a:ext cx="6447500" cy="505518"/>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10/2/19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2281868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457200"/>
            <a:ext cx="6447501" cy="9906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508001" y="1620442"/>
            <a:ext cx="6447501" cy="2910580"/>
          </a:xfrm>
          <a:prstGeom prst="rect">
            <a:avLst/>
          </a:prstGeom>
        </p:spPr>
        <p:txBody>
          <a:bodyPr vert="horz" lIns="91440" tIns="45720" rIns="91440" bIns="45720" rtlCol="0">
            <a:normAutofit/>
          </a:bodyPr>
          <a:lstStyle/>
          <a:p>
            <a:pPr lvl="0"/>
            <a:r>
              <a:rPr lang="en-US" dirty="0"/>
              <a:t>Click to edit Master text styles</a:t>
            </a:r>
          </a:p>
        </p:txBody>
      </p:sp>
      <p:sp>
        <p:nvSpPr>
          <p:cNvPr id="4" name="Date Placeholder 3"/>
          <p:cNvSpPr>
            <a:spLocks noGrp="1"/>
          </p:cNvSpPr>
          <p:nvPr>
            <p:ph type="dt" sz="half" idx="2"/>
          </p:nvPr>
        </p:nvSpPr>
        <p:spPr>
          <a:xfrm>
            <a:off x="5403850" y="4531022"/>
            <a:ext cx="683954"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4D8241E9-601D-4A27-BF72-C7763949FF5A}" type="datetimeFigureOut">
              <a:rPr lang="en-US" smtClean="0"/>
              <a:pPr/>
              <a:t>10/2/19</a:t>
            </a:fld>
            <a:endParaRPr lang="en-US"/>
          </a:p>
        </p:txBody>
      </p:sp>
      <p:sp>
        <p:nvSpPr>
          <p:cNvPr id="5" name="Footer Placeholder 4"/>
          <p:cNvSpPr>
            <a:spLocks noGrp="1"/>
          </p:cNvSpPr>
          <p:nvPr>
            <p:ph type="ftr" sz="quarter" idx="3"/>
          </p:nvPr>
        </p:nvSpPr>
        <p:spPr>
          <a:xfrm>
            <a:off x="508001" y="4531022"/>
            <a:ext cx="4723209" cy="273844"/>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2998" y="4531022"/>
            <a:ext cx="512504" cy="273844"/>
          </a:xfrm>
          <a:prstGeom prst="rect">
            <a:avLst/>
          </a:prstGeom>
        </p:spPr>
        <p:txBody>
          <a:bodyPr vert="horz" lIns="91440" tIns="45720" rIns="91440" bIns="45720" rtlCol="0" anchor="ctr"/>
          <a:lstStyle>
            <a:lvl1pPr algn="r">
              <a:defRPr sz="675">
                <a:solidFill>
                  <a:schemeClr val="accent1"/>
                </a:solidFill>
              </a:defRPr>
            </a:lvl1pPr>
          </a:lstStyle>
          <a:p>
            <a:fld id="{4586AFA4-EB3C-4B7D-993E-220BD55D95C0}" type="slidenum">
              <a:rPr lang="en-US" smtClean="0"/>
              <a:pPr/>
              <a:t>‹#›</a:t>
            </a:fld>
            <a:endParaRPr lang="en-US"/>
          </a:p>
        </p:txBody>
      </p:sp>
    </p:spTree>
    <p:extLst>
      <p:ext uri="{BB962C8B-B14F-4D97-AF65-F5344CB8AC3E}">
        <p14:creationId xmlns:p14="http://schemas.microsoft.com/office/powerpoint/2010/main" val="3361542155"/>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 id="2147483840" r:id="rId12"/>
    <p:sldLayoutId id="2147483841" r:id="rId13"/>
    <p:sldLayoutId id="2147483842" r:id="rId14"/>
    <p:sldLayoutId id="2147483843" r:id="rId15"/>
    <p:sldLayoutId id="2147483844" r:id="rId16"/>
  </p:sldLayoutIdLst>
  <p:txStyles>
    <p:titleStyle>
      <a:lvl1pPr algn="l" defTabSz="342900" rtl="0" eaLnBrk="1" latinLnBrk="0" hangingPunct="1">
        <a:spcBef>
          <a:spcPct val="0"/>
        </a:spcBef>
        <a:buNone/>
        <a:defRPr sz="2600" kern="1200">
          <a:solidFill>
            <a:schemeClr val="accent1">
              <a:lumMod val="75000"/>
            </a:schemeClr>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BF143E2-917A-A048-8C9E-B50DB4B1BB05}"/>
              </a:ext>
            </a:extLst>
          </p:cNvPr>
          <p:cNvPicPr>
            <a:picLocks noChangeAspect="1"/>
          </p:cNvPicPr>
          <p:nvPr/>
        </p:nvPicPr>
        <p:blipFill rotWithShape="1">
          <a:blip r:embed="rId3">
            <a:extLst>
              <a:ext uri="{28A0092B-C50C-407E-A947-70E740481C1C}">
                <a14:useLocalDpi xmlns:a14="http://schemas.microsoft.com/office/drawing/2010/main" val="0"/>
              </a:ext>
            </a:extLst>
          </a:blip>
          <a:srcRect t="9177" r="-798"/>
          <a:stretch/>
        </p:blipFill>
        <p:spPr>
          <a:xfrm>
            <a:off x="-36512" y="-20538"/>
            <a:ext cx="9289032" cy="5164038"/>
          </a:xfrm>
          <a:prstGeom prst="rect">
            <a:avLst/>
          </a:prstGeom>
        </p:spPr>
      </p:pic>
      <p:sp>
        <p:nvSpPr>
          <p:cNvPr id="10" name="Rectangle 9">
            <a:extLst>
              <a:ext uri="{FF2B5EF4-FFF2-40B4-BE49-F238E27FC236}">
                <a16:creationId xmlns:a16="http://schemas.microsoft.com/office/drawing/2014/main" id="{E9C44ADE-5969-E345-9A29-D3F18514F321}"/>
              </a:ext>
            </a:extLst>
          </p:cNvPr>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985AB16-A654-B842-91B1-87A656B0390F}"/>
              </a:ext>
            </a:extLst>
          </p:cNvPr>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2" name="TextBox 11">
            <a:extLst>
              <a:ext uri="{FF2B5EF4-FFF2-40B4-BE49-F238E27FC236}">
                <a16:creationId xmlns:a16="http://schemas.microsoft.com/office/drawing/2014/main" id="{3086809A-4301-AD41-933D-AE418453FFDA}"/>
              </a:ext>
            </a:extLst>
          </p:cNvPr>
          <p:cNvSpPr txBox="1"/>
          <p:nvPr/>
        </p:nvSpPr>
        <p:spPr>
          <a:xfrm>
            <a:off x="5486400" y="2692509"/>
            <a:ext cx="3276600" cy="1815882"/>
          </a:xfrm>
          <a:prstGeom prst="rect">
            <a:avLst/>
          </a:prstGeom>
          <a:noFill/>
        </p:spPr>
        <p:txBody>
          <a:bodyPr wrap="square" rtlCol="0">
            <a:spAutoFit/>
          </a:bodyPr>
          <a:lstStyle/>
          <a:p>
            <a:pPr algn="ctr"/>
            <a:r>
              <a:rPr lang="en-US" sz="2800" b="1" dirty="0">
                <a:latin typeface="Calibri" panose="020F0502020204030204" pitchFamily="34" charset="0"/>
                <a:cs typeface="Calibri" panose="020F0502020204030204" pitchFamily="34" charset="0"/>
              </a:rPr>
              <a:t>Reflection: </a:t>
            </a:r>
            <a:r>
              <a:rPr lang="en-US" sz="2800" b="1">
                <a:latin typeface="Calibri" panose="020F0502020204030204" pitchFamily="34" charset="0"/>
                <a:cs typeface="Calibri" panose="020F0502020204030204" pitchFamily="34" charset="0"/>
              </a:rPr>
              <a:t>How To Arrive At Acceptance And Move An </a:t>
            </a:r>
            <a:r>
              <a:rPr lang="en-US" sz="2800" b="1" dirty="0">
                <a:latin typeface="Calibri" panose="020F0502020204030204" pitchFamily="34" charset="0"/>
                <a:cs typeface="Calibri" panose="020F0502020204030204" pitchFamily="34" charset="0"/>
              </a:rPr>
              <a:t>From There</a:t>
            </a:r>
            <a:endParaRPr lang="en-ID" sz="2800"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644779" y="1563638"/>
            <a:ext cx="6447501" cy="962422"/>
          </a:xfrm>
        </p:spPr>
        <p:txBody>
          <a:bodyPr>
            <a:normAutofit/>
          </a:bodyPr>
          <a:lstStyle/>
          <a:p>
            <a:r>
              <a:rPr lang="en-US" sz="2600" b="1" dirty="0">
                <a:solidFill>
                  <a:schemeClr val="tx1">
                    <a:lumMod val="85000"/>
                    <a:lumOff val="15000"/>
                  </a:schemeClr>
                </a:solidFill>
              </a:rPr>
              <a:t>Worksheet 10 - Tracking Your Body’s Signals</a:t>
            </a:r>
            <a:endParaRPr lang="en-ID" sz="2600" b="1" dirty="0">
              <a:solidFill>
                <a:schemeClr val="tx1">
                  <a:lumMod val="85000"/>
                  <a:lumOff val="15000"/>
                </a:schemeClr>
              </a:solidFill>
            </a:endParaRPr>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644779" y="2264346"/>
            <a:ext cx="5799429" cy="1773882"/>
          </a:xfrm>
        </p:spPr>
        <p:txBody>
          <a:bodyPr>
            <a:normAutofit/>
          </a:bodyPr>
          <a:lstStyle/>
          <a:p>
            <a:r>
              <a:rPr lang="en-US" dirty="0"/>
              <a:t>Here is a list of common bodily symptoms and signs of anxiety. Now, some of the symptoms might be like that of an illness.</a:t>
            </a:r>
            <a:r>
              <a:rPr lang="en-ID" dirty="0"/>
              <a:t> </a:t>
            </a:r>
          </a:p>
        </p:txBody>
      </p:sp>
    </p:spTree>
    <p:extLst>
      <p:ext uri="{BB962C8B-B14F-4D97-AF65-F5344CB8AC3E}">
        <p14:creationId xmlns:p14="http://schemas.microsoft.com/office/powerpoint/2010/main" val="4004447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779662"/>
            <a:ext cx="4392488" cy="2664296"/>
          </a:xfrm>
        </p:spPr>
        <p:txBody>
          <a:bodyPr>
            <a:normAutofit/>
          </a:bodyPr>
          <a:lstStyle/>
          <a:p>
            <a:pPr algn="ctr"/>
            <a:r>
              <a:rPr lang="en-US" dirty="0"/>
              <a:t>But if your symptoms are a result of your anxiety, then you’re likely to have an emotional thought that led to it.</a:t>
            </a:r>
            <a:endParaRPr lang="en-ID" dirty="0"/>
          </a:p>
        </p:txBody>
      </p:sp>
    </p:spTree>
    <p:extLst>
      <p:ext uri="{BB962C8B-B14F-4D97-AF65-F5344CB8AC3E}">
        <p14:creationId xmlns:p14="http://schemas.microsoft.com/office/powerpoint/2010/main" val="2609608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B88BAFBF-2B18-2540-A415-D1012DA238B9}"/>
              </a:ext>
            </a:extLst>
          </p:cNvPr>
          <p:cNvSpPr txBox="1">
            <a:spLocks/>
          </p:cNvSpPr>
          <p:nvPr/>
        </p:nvSpPr>
        <p:spPr>
          <a:xfrm>
            <a:off x="716787" y="1555632"/>
            <a:ext cx="5799429" cy="3320374"/>
          </a:xfrm>
          <a:prstGeom prst="rect">
            <a:avLst/>
          </a:prstGeom>
        </p:spPr>
        <p:txBody>
          <a:bodyPr vert="horz" lIns="91440" tIns="45720" rIns="91440" bIns="45720" rtlCol="0">
            <a:normAutofit/>
          </a:bodyPr>
          <a:lstStyle>
            <a:lvl1pPr marL="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1pPr>
            <a:lvl2pPr marL="3429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2pPr>
            <a:lvl3pPr marL="6858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3pPr>
            <a:lvl4pPr marL="10287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4pPr>
            <a:lvl5pPr marL="13716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a:lstStyle>
          <a:p>
            <a:pPr marL="342900" lvl="0" indent="-342900">
              <a:buFont typeface="Arial" panose="020B0604020202020204" pitchFamily="34" charset="0"/>
              <a:buChar char="•"/>
            </a:pPr>
            <a:r>
              <a:rPr lang="en-US" dirty="0"/>
              <a:t>Increased heart rate</a:t>
            </a:r>
            <a:endParaRPr lang="en-ID" dirty="0"/>
          </a:p>
          <a:p>
            <a:pPr marL="342900" lvl="0" indent="-342900">
              <a:buFont typeface="Arial" panose="020B0604020202020204" pitchFamily="34" charset="0"/>
              <a:buChar char="•"/>
            </a:pPr>
            <a:r>
              <a:rPr lang="en-US" dirty="0"/>
              <a:t>Difficulty in breathing</a:t>
            </a:r>
            <a:endParaRPr lang="en-ID" dirty="0"/>
          </a:p>
          <a:p>
            <a:pPr marL="342900" lvl="0" indent="-342900">
              <a:buFont typeface="Arial" panose="020B0604020202020204" pitchFamily="34" charset="0"/>
              <a:buChar char="•"/>
            </a:pPr>
            <a:r>
              <a:rPr lang="en-US" dirty="0"/>
              <a:t>Stomach discomfort</a:t>
            </a:r>
            <a:endParaRPr lang="en-ID" dirty="0"/>
          </a:p>
          <a:p>
            <a:pPr marL="342900" lvl="0" indent="-342900">
              <a:buFont typeface="Arial" panose="020B0604020202020204" pitchFamily="34" charset="0"/>
              <a:buChar char="•"/>
            </a:pPr>
            <a:r>
              <a:rPr lang="en-US" dirty="0"/>
              <a:t>Headache</a:t>
            </a:r>
            <a:endParaRPr lang="en-ID" dirty="0"/>
          </a:p>
        </p:txBody>
      </p:sp>
    </p:spTree>
    <p:extLst>
      <p:ext uri="{BB962C8B-B14F-4D97-AF65-F5344CB8AC3E}">
        <p14:creationId xmlns:p14="http://schemas.microsoft.com/office/powerpoint/2010/main" val="2184197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trips(down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strips(downLeft)">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strips(downLeft)">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strips(downLeft)">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B88BAFBF-2B18-2540-A415-D1012DA238B9}"/>
              </a:ext>
            </a:extLst>
          </p:cNvPr>
          <p:cNvSpPr txBox="1">
            <a:spLocks/>
          </p:cNvSpPr>
          <p:nvPr/>
        </p:nvSpPr>
        <p:spPr>
          <a:xfrm>
            <a:off x="644779" y="1491630"/>
            <a:ext cx="5799429" cy="3320374"/>
          </a:xfrm>
          <a:prstGeom prst="rect">
            <a:avLst/>
          </a:prstGeom>
        </p:spPr>
        <p:txBody>
          <a:bodyPr vert="horz" lIns="91440" tIns="45720" rIns="91440" bIns="45720" rtlCol="0">
            <a:normAutofit/>
          </a:bodyPr>
          <a:lstStyle>
            <a:lvl1pPr marL="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1pPr>
            <a:lvl2pPr marL="3429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2pPr>
            <a:lvl3pPr marL="6858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3pPr>
            <a:lvl4pPr marL="10287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4pPr>
            <a:lvl5pPr marL="13716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a:lstStyle>
          <a:p>
            <a:pPr marL="342900" lvl="0" indent="-342900">
              <a:buFont typeface="Arial" panose="020B0604020202020204" pitchFamily="34" charset="0"/>
              <a:buChar char="•"/>
            </a:pPr>
            <a:r>
              <a:rPr lang="en-US" dirty="0"/>
              <a:t>Dizziness</a:t>
            </a:r>
            <a:endParaRPr lang="en-ID" dirty="0"/>
          </a:p>
          <a:p>
            <a:pPr marL="342900" lvl="0" indent="-342900">
              <a:buFont typeface="Arial" panose="020B0604020202020204" pitchFamily="34" charset="0"/>
              <a:buChar char="•"/>
            </a:pPr>
            <a:r>
              <a:rPr lang="en-US" dirty="0"/>
              <a:t>Sweaty hands, palms, feet, forehead</a:t>
            </a:r>
            <a:endParaRPr lang="en-ID" dirty="0"/>
          </a:p>
          <a:p>
            <a:pPr marL="342900" lvl="0" indent="-342900">
              <a:buFont typeface="Arial" panose="020B0604020202020204" pitchFamily="34" charset="0"/>
              <a:buChar char="•"/>
            </a:pPr>
            <a:r>
              <a:rPr lang="en-US" dirty="0"/>
              <a:t>Light-headedness</a:t>
            </a:r>
            <a:endParaRPr lang="en-ID" dirty="0"/>
          </a:p>
          <a:p>
            <a:pPr marL="342900" lvl="0" indent="-342900">
              <a:buFont typeface="Arial" panose="020B0604020202020204" pitchFamily="34" charset="0"/>
              <a:buChar char="•"/>
            </a:pPr>
            <a:r>
              <a:rPr lang="en-US" dirty="0"/>
              <a:t>Tightening of chest</a:t>
            </a:r>
            <a:endParaRPr lang="en-ID" dirty="0"/>
          </a:p>
        </p:txBody>
      </p:sp>
    </p:spTree>
    <p:extLst>
      <p:ext uri="{BB962C8B-B14F-4D97-AF65-F5344CB8AC3E}">
        <p14:creationId xmlns:p14="http://schemas.microsoft.com/office/powerpoint/2010/main" val="2842438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trips(down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strips(downLeft)">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strips(downLeft)">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strips(downLeft)">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B88BAFBF-2B18-2540-A415-D1012DA238B9}"/>
              </a:ext>
            </a:extLst>
          </p:cNvPr>
          <p:cNvSpPr txBox="1">
            <a:spLocks/>
          </p:cNvSpPr>
          <p:nvPr/>
        </p:nvSpPr>
        <p:spPr>
          <a:xfrm>
            <a:off x="644779" y="771550"/>
            <a:ext cx="5799429" cy="3320374"/>
          </a:xfrm>
          <a:prstGeom prst="rect">
            <a:avLst/>
          </a:prstGeom>
        </p:spPr>
        <p:txBody>
          <a:bodyPr vert="horz" lIns="91440" tIns="45720" rIns="91440" bIns="45720" rtlCol="0">
            <a:normAutofit/>
          </a:bodyPr>
          <a:lstStyle>
            <a:lvl1pPr marL="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1pPr>
            <a:lvl2pPr marL="3429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2pPr>
            <a:lvl3pPr marL="6858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3pPr>
            <a:lvl4pPr marL="10287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4pPr>
            <a:lvl5pPr marL="13716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a:lstStyle>
          <a:p>
            <a:pPr marL="342900" lvl="0" indent="-342900" algn="ctr">
              <a:buFont typeface="Arial" panose="020B0604020202020204" pitchFamily="34" charset="0"/>
              <a:buChar char="•"/>
            </a:pPr>
            <a:r>
              <a:rPr lang="en-US" dirty="0"/>
              <a:t>Feeling disoriented</a:t>
            </a:r>
            <a:endParaRPr lang="en-ID" dirty="0"/>
          </a:p>
          <a:p>
            <a:pPr marL="342900" lvl="0" indent="-342900" algn="ctr">
              <a:buFont typeface="Arial" panose="020B0604020202020204" pitchFamily="34" charset="0"/>
              <a:buChar char="•"/>
            </a:pPr>
            <a:r>
              <a:rPr lang="en-US" dirty="0"/>
              <a:t>Feeling nauseous</a:t>
            </a:r>
            <a:endParaRPr lang="en-ID" dirty="0"/>
          </a:p>
          <a:p>
            <a:pPr marL="342900" lvl="0" indent="-342900" algn="ctr">
              <a:buFont typeface="Arial" panose="020B0604020202020204" pitchFamily="34" charset="0"/>
              <a:buChar char="•"/>
            </a:pPr>
            <a:r>
              <a:rPr lang="en-US" dirty="0"/>
              <a:t>Feeling lonely and sad</a:t>
            </a:r>
            <a:endParaRPr lang="en-ID" dirty="0"/>
          </a:p>
        </p:txBody>
      </p:sp>
      <p:pic>
        <p:nvPicPr>
          <p:cNvPr id="2" name="Picture 1">
            <a:extLst>
              <a:ext uri="{FF2B5EF4-FFF2-40B4-BE49-F238E27FC236}">
                <a16:creationId xmlns:a16="http://schemas.microsoft.com/office/drawing/2014/main" id="{73BF16B7-8052-A946-B1E9-25CCF0C7B016}"/>
              </a:ext>
            </a:extLst>
          </p:cNvPr>
          <p:cNvPicPr>
            <a:picLocks noChangeAspect="1"/>
          </p:cNvPicPr>
          <p:nvPr/>
        </p:nvPicPr>
        <p:blipFill>
          <a:blip r:embed="rId2"/>
          <a:stretch>
            <a:fillRect/>
          </a:stretch>
        </p:blipFill>
        <p:spPr>
          <a:xfrm>
            <a:off x="2267744" y="2451484"/>
            <a:ext cx="2831976" cy="1882084"/>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95691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trips(downLeft)">
                                      <p:cBhvr>
                                        <p:cTn id="7" dur="500"/>
                                        <p:tgtEl>
                                          <p:spTgt spid="4">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Effect transition="in" filter="strips(downLeft)">
                                      <p:cBhvr>
                                        <p:cTn id="16" dur="500"/>
                                        <p:tgtEl>
                                          <p:spTgt spid="4">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8" presetClass="entr" presetSubtype="12" fill="hold" grpId="0"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strips(downLeft)">
                                      <p:cBhvr>
                                        <p:cTn id="21"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19672" y="1635646"/>
            <a:ext cx="3888432" cy="2664296"/>
          </a:xfrm>
        </p:spPr>
        <p:txBody>
          <a:bodyPr>
            <a:normAutofit/>
          </a:bodyPr>
          <a:lstStyle/>
          <a:p>
            <a:pPr algn="ctr"/>
            <a:r>
              <a:rPr lang="en-US" dirty="0"/>
              <a:t>At the end of each day, review your notes. Take time to think about what you feel. Write your feelings. </a:t>
            </a:r>
            <a:endParaRPr lang="en-ID" dirty="0"/>
          </a:p>
        </p:txBody>
      </p:sp>
    </p:spTree>
    <p:extLst>
      <p:ext uri="{BB962C8B-B14F-4D97-AF65-F5344CB8AC3E}">
        <p14:creationId xmlns:p14="http://schemas.microsoft.com/office/powerpoint/2010/main" val="2971773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31EBF-945D-1F40-8506-8161136D8818}"/>
              </a:ext>
            </a:extLst>
          </p:cNvPr>
          <p:cNvSpPr>
            <a:spLocks noGrp="1"/>
          </p:cNvSpPr>
          <p:nvPr>
            <p:ph type="title"/>
          </p:nvPr>
        </p:nvSpPr>
        <p:spPr>
          <a:xfrm>
            <a:off x="716787" y="1450108"/>
            <a:ext cx="6447501" cy="530374"/>
          </a:xfrm>
        </p:spPr>
        <p:txBody>
          <a:bodyPr>
            <a:normAutofit/>
          </a:bodyPr>
          <a:lstStyle/>
          <a:p>
            <a:r>
              <a:rPr lang="en-US" sz="2800" b="1" dirty="0"/>
              <a:t>Minding Your Moods</a:t>
            </a:r>
            <a:endParaRPr lang="en-ID" sz="2800" b="1" dirty="0"/>
          </a:p>
        </p:txBody>
      </p:sp>
      <p:sp>
        <p:nvSpPr>
          <p:cNvPr id="3" name="Content Placeholder 2">
            <a:extLst>
              <a:ext uri="{FF2B5EF4-FFF2-40B4-BE49-F238E27FC236}">
                <a16:creationId xmlns:a16="http://schemas.microsoft.com/office/drawing/2014/main" id="{721E3C4F-65B1-EF48-BD99-994135B63CB1}"/>
              </a:ext>
            </a:extLst>
          </p:cNvPr>
          <p:cNvSpPr>
            <a:spLocks noGrp="1"/>
          </p:cNvSpPr>
          <p:nvPr>
            <p:ph idx="1"/>
          </p:nvPr>
        </p:nvSpPr>
        <p:spPr>
          <a:xfrm>
            <a:off x="716787" y="2268514"/>
            <a:ext cx="5439389" cy="2103436"/>
          </a:xfrm>
        </p:spPr>
        <p:txBody>
          <a:bodyPr>
            <a:normAutofit/>
          </a:bodyPr>
          <a:lstStyle/>
          <a:p>
            <a:r>
              <a:rPr lang="en-US" dirty="0"/>
              <a:t>After you become more aware of your body’s signals, you might be able to connect them with your changing moods. </a:t>
            </a:r>
            <a:endParaRPr lang="en-ID" dirty="0"/>
          </a:p>
        </p:txBody>
      </p:sp>
    </p:spTree>
    <p:extLst>
      <p:ext uri="{BB962C8B-B14F-4D97-AF65-F5344CB8AC3E}">
        <p14:creationId xmlns:p14="http://schemas.microsoft.com/office/powerpoint/2010/main" val="403837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763688" y="1152335"/>
            <a:ext cx="3816424" cy="2088232"/>
          </a:xfrm>
        </p:spPr>
        <p:txBody>
          <a:bodyPr>
            <a:normAutofit/>
          </a:bodyPr>
          <a:lstStyle/>
          <a:p>
            <a:pPr algn="ctr"/>
            <a:r>
              <a:rPr lang="en-US" dirty="0"/>
              <a:t>Track your moods every day for a week. How do you feel when you are happy?</a:t>
            </a:r>
            <a:endParaRPr lang="en-ID" dirty="0"/>
          </a:p>
        </p:txBody>
      </p:sp>
      <p:pic>
        <p:nvPicPr>
          <p:cNvPr id="2" name="Picture 1">
            <a:extLst>
              <a:ext uri="{FF2B5EF4-FFF2-40B4-BE49-F238E27FC236}">
                <a16:creationId xmlns:a16="http://schemas.microsoft.com/office/drawing/2014/main" id="{3C2E0002-797A-7548-8686-2FFE9327EB1F}"/>
              </a:ext>
            </a:extLst>
          </p:cNvPr>
          <p:cNvPicPr>
            <a:picLocks noChangeAspect="1"/>
          </p:cNvPicPr>
          <p:nvPr/>
        </p:nvPicPr>
        <p:blipFill>
          <a:blip r:embed="rId2"/>
          <a:stretch>
            <a:fillRect/>
          </a:stretch>
        </p:blipFill>
        <p:spPr>
          <a:xfrm>
            <a:off x="2248235" y="2664503"/>
            <a:ext cx="2847330" cy="1419415"/>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681104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907704" y="1635646"/>
            <a:ext cx="3168352" cy="2088232"/>
          </a:xfrm>
        </p:spPr>
        <p:txBody>
          <a:bodyPr>
            <a:normAutofit/>
          </a:bodyPr>
          <a:lstStyle/>
          <a:p>
            <a:pPr algn="ctr"/>
            <a:r>
              <a:rPr lang="en-US" dirty="0"/>
              <a:t>Can you identify it as you experience it? What are your thoughts at such a time?</a:t>
            </a:r>
            <a:endParaRPr lang="en-ID" dirty="0"/>
          </a:p>
        </p:txBody>
      </p:sp>
    </p:spTree>
    <p:extLst>
      <p:ext uri="{BB962C8B-B14F-4D97-AF65-F5344CB8AC3E}">
        <p14:creationId xmlns:p14="http://schemas.microsoft.com/office/powerpoint/2010/main" val="3679569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644779" y="619914"/>
            <a:ext cx="6447501" cy="602382"/>
          </a:xfrm>
        </p:spPr>
        <p:txBody>
          <a:bodyPr>
            <a:normAutofit/>
          </a:bodyPr>
          <a:lstStyle/>
          <a:p>
            <a:r>
              <a:rPr lang="en-US" b="1" dirty="0">
                <a:solidFill>
                  <a:schemeClr val="tx1">
                    <a:lumMod val="85000"/>
                    <a:lumOff val="15000"/>
                  </a:schemeClr>
                </a:solidFill>
              </a:rPr>
              <a:t>Worksheet 11 - Mood Tracker</a:t>
            </a:r>
            <a:endParaRPr lang="en-ID" sz="2600" b="1" dirty="0">
              <a:solidFill>
                <a:schemeClr val="tx1">
                  <a:lumMod val="85000"/>
                  <a:lumOff val="15000"/>
                </a:schemeClr>
              </a:solidFill>
            </a:endParaRPr>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644779" y="1320622"/>
            <a:ext cx="5799429" cy="1197818"/>
          </a:xfrm>
        </p:spPr>
        <p:txBody>
          <a:bodyPr>
            <a:normAutofit/>
          </a:bodyPr>
          <a:lstStyle/>
          <a:p>
            <a:pPr marL="342900" lvl="0" indent="-342900">
              <a:buFont typeface="Arial" panose="020B0604020202020204" pitchFamily="34" charset="0"/>
              <a:buChar char="•"/>
            </a:pPr>
            <a:r>
              <a:rPr lang="en-US" dirty="0"/>
              <a:t>Each day, circle all the feeling words mentioned below that describe your emotions. </a:t>
            </a:r>
            <a:endParaRPr lang="en-ID" dirty="0"/>
          </a:p>
        </p:txBody>
      </p:sp>
      <p:graphicFrame>
        <p:nvGraphicFramePr>
          <p:cNvPr id="5" name="Table 4">
            <a:extLst>
              <a:ext uri="{FF2B5EF4-FFF2-40B4-BE49-F238E27FC236}">
                <a16:creationId xmlns:a16="http://schemas.microsoft.com/office/drawing/2014/main" id="{BF1A5E77-29C8-1A4C-B27F-ACDCE1EB123A}"/>
              </a:ext>
            </a:extLst>
          </p:cNvPr>
          <p:cNvGraphicFramePr>
            <a:graphicFrameLocks noGrp="1"/>
          </p:cNvGraphicFramePr>
          <p:nvPr>
            <p:extLst>
              <p:ext uri="{D42A27DB-BD31-4B8C-83A1-F6EECF244321}">
                <p14:modId xmlns:p14="http://schemas.microsoft.com/office/powerpoint/2010/main" val="211837916"/>
              </p:ext>
            </p:extLst>
          </p:nvPr>
        </p:nvGraphicFramePr>
        <p:xfrm>
          <a:off x="827584" y="2783560"/>
          <a:ext cx="5725160" cy="1660398"/>
        </p:xfrm>
        <a:graphic>
          <a:graphicData uri="http://schemas.openxmlformats.org/drawingml/2006/table">
            <a:tbl>
              <a:tblPr firstRow="1" firstCol="1" bandRow="1">
                <a:tableStyleId>{0E3FDE45-AF77-4B5C-9715-49D594BDF05E}</a:tableStyleId>
              </a:tblPr>
              <a:tblGrid>
                <a:gridCol w="1431290">
                  <a:extLst>
                    <a:ext uri="{9D8B030D-6E8A-4147-A177-3AD203B41FA5}">
                      <a16:colId xmlns:a16="http://schemas.microsoft.com/office/drawing/2014/main" val="4161524666"/>
                    </a:ext>
                  </a:extLst>
                </a:gridCol>
                <a:gridCol w="1431290">
                  <a:extLst>
                    <a:ext uri="{9D8B030D-6E8A-4147-A177-3AD203B41FA5}">
                      <a16:colId xmlns:a16="http://schemas.microsoft.com/office/drawing/2014/main" val="4191504020"/>
                    </a:ext>
                  </a:extLst>
                </a:gridCol>
                <a:gridCol w="1431290">
                  <a:extLst>
                    <a:ext uri="{9D8B030D-6E8A-4147-A177-3AD203B41FA5}">
                      <a16:colId xmlns:a16="http://schemas.microsoft.com/office/drawing/2014/main" val="1680756218"/>
                    </a:ext>
                  </a:extLst>
                </a:gridCol>
                <a:gridCol w="1431290">
                  <a:extLst>
                    <a:ext uri="{9D8B030D-6E8A-4147-A177-3AD203B41FA5}">
                      <a16:colId xmlns:a16="http://schemas.microsoft.com/office/drawing/2014/main" val="1127855376"/>
                    </a:ext>
                  </a:extLst>
                </a:gridCol>
              </a:tblGrid>
              <a:tr h="0">
                <a:tc>
                  <a:txBody>
                    <a:bodyPr/>
                    <a:lstStyle/>
                    <a:p>
                      <a:pPr>
                        <a:lnSpc>
                          <a:spcPct val="150000"/>
                        </a:lnSpc>
                        <a:spcAft>
                          <a:spcPts val="0"/>
                        </a:spcAft>
                      </a:pPr>
                      <a:r>
                        <a:rPr lang="en-US" b="0" dirty="0">
                          <a:latin typeface="Calibri" panose="020F0502020204030204" pitchFamily="34" charset="0"/>
                          <a:cs typeface="Calibri" panose="020F0502020204030204" pitchFamily="34" charset="0"/>
                        </a:rPr>
                        <a:t>Sadness</a:t>
                      </a:r>
                      <a:endParaRPr lang="en-ID" b="0" dirty="0">
                        <a:solidFill>
                          <a:schemeClr val="tx1">
                            <a:lumMod val="85000"/>
                            <a:lumOff val="15000"/>
                          </a:schemeClr>
                        </a:solidFill>
                        <a:latin typeface="Calibri" panose="020F0502020204030204" pitchFamily="34" charset="0"/>
                        <a:cs typeface="Calibri" panose="020F0502020204030204" pitchFamily="34" charset="0"/>
                      </a:endParaRPr>
                    </a:p>
                  </a:txBody>
                  <a:tcPr marL="68580" marR="68580" marT="0" marB="0"/>
                </a:tc>
                <a:tc>
                  <a:txBody>
                    <a:bodyPr/>
                    <a:lstStyle/>
                    <a:p>
                      <a:pPr>
                        <a:lnSpc>
                          <a:spcPct val="150000"/>
                        </a:lnSpc>
                        <a:spcAft>
                          <a:spcPts val="0"/>
                        </a:spcAft>
                      </a:pPr>
                      <a:r>
                        <a:rPr lang="en-US" b="0">
                          <a:latin typeface="Calibri" panose="020F0502020204030204" pitchFamily="34" charset="0"/>
                          <a:cs typeface="Calibri" panose="020F0502020204030204" pitchFamily="34" charset="0"/>
                        </a:rPr>
                        <a:t>Fear</a:t>
                      </a:r>
                      <a:endParaRPr lang="en-ID" b="0">
                        <a:solidFill>
                          <a:schemeClr val="tx1">
                            <a:lumMod val="85000"/>
                            <a:lumOff val="15000"/>
                          </a:schemeClr>
                        </a:solidFill>
                        <a:latin typeface="Calibri" panose="020F0502020204030204" pitchFamily="34" charset="0"/>
                        <a:cs typeface="Calibri" panose="020F0502020204030204" pitchFamily="34" charset="0"/>
                      </a:endParaRPr>
                    </a:p>
                  </a:txBody>
                  <a:tcPr marL="68580" marR="68580" marT="0" marB="0"/>
                </a:tc>
                <a:tc>
                  <a:txBody>
                    <a:bodyPr/>
                    <a:lstStyle/>
                    <a:p>
                      <a:pPr>
                        <a:lnSpc>
                          <a:spcPct val="150000"/>
                        </a:lnSpc>
                        <a:spcAft>
                          <a:spcPts val="0"/>
                        </a:spcAft>
                      </a:pPr>
                      <a:r>
                        <a:rPr lang="en-US" b="0" dirty="0">
                          <a:latin typeface="Calibri" panose="020F0502020204030204" pitchFamily="34" charset="0"/>
                          <a:cs typeface="Calibri" panose="020F0502020204030204" pitchFamily="34" charset="0"/>
                        </a:rPr>
                        <a:t>Shame</a:t>
                      </a:r>
                      <a:endParaRPr lang="en-ID" b="0" dirty="0">
                        <a:solidFill>
                          <a:schemeClr val="tx1">
                            <a:lumMod val="85000"/>
                            <a:lumOff val="15000"/>
                          </a:schemeClr>
                        </a:solidFill>
                        <a:latin typeface="Calibri" panose="020F0502020204030204" pitchFamily="34" charset="0"/>
                        <a:cs typeface="Calibri" panose="020F0502020204030204" pitchFamily="34" charset="0"/>
                      </a:endParaRPr>
                    </a:p>
                  </a:txBody>
                  <a:tcPr marL="68580" marR="68580" marT="0" marB="0"/>
                </a:tc>
                <a:tc>
                  <a:txBody>
                    <a:bodyPr/>
                    <a:lstStyle/>
                    <a:p>
                      <a:pPr>
                        <a:lnSpc>
                          <a:spcPct val="150000"/>
                        </a:lnSpc>
                        <a:spcAft>
                          <a:spcPts val="0"/>
                        </a:spcAft>
                      </a:pPr>
                      <a:r>
                        <a:rPr lang="en-US" b="0">
                          <a:latin typeface="Calibri" panose="020F0502020204030204" pitchFamily="34" charset="0"/>
                          <a:cs typeface="Calibri" panose="020F0502020204030204" pitchFamily="34" charset="0"/>
                        </a:rPr>
                        <a:t>Anger</a:t>
                      </a:r>
                      <a:endParaRPr lang="en-ID" b="0">
                        <a:solidFill>
                          <a:schemeClr val="tx1">
                            <a:lumMod val="85000"/>
                            <a:lumOff val="15000"/>
                          </a:schemeClr>
                        </a:solidFill>
                        <a:latin typeface="Calibri" panose="020F0502020204030204" pitchFamily="34" charset="0"/>
                        <a:cs typeface="Calibri" panose="020F0502020204030204" pitchFamily="34" charset="0"/>
                      </a:endParaRPr>
                    </a:p>
                  </a:txBody>
                  <a:tcPr marL="68580" marR="68580" marT="0" marB="0"/>
                </a:tc>
                <a:extLst>
                  <a:ext uri="{0D108BD9-81ED-4DB2-BD59-A6C34878D82A}">
                    <a16:rowId xmlns:a16="http://schemas.microsoft.com/office/drawing/2014/main" val="1127363605"/>
                  </a:ext>
                </a:extLst>
              </a:tr>
              <a:tr h="0">
                <a:tc>
                  <a:txBody>
                    <a:bodyPr/>
                    <a:lstStyle/>
                    <a:p>
                      <a:pPr>
                        <a:lnSpc>
                          <a:spcPct val="150000"/>
                        </a:lnSpc>
                        <a:spcAft>
                          <a:spcPts val="0"/>
                        </a:spcAft>
                      </a:pPr>
                      <a:r>
                        <a:rPr lang="en-US" b="0">
                          <a:latin typeface="Calibri" panose="020F0502020204030204" pitchFamily="34" charset="0"/>
                          <a:cs typeface="Calibri" panose="020F0502020204030204" pitchFamily="34" charset="0"/>
                        </a:rPr>
                        <a:t>Downhearted</a:t>
                      </a:r>
                      <a:endParaRPr lang="en-ID" b="0">
                        <a:solidFill>
                          <a:schemeClr val="tx1">
                            <a:lumMod val="85000"/>
                            <a:lumOff val="15000"/>
                          </a:schemeClr>
                        </a:solidFill>
                        <a:latin typeface="Calibri" panose="020F0502020204030204" pitchFamily="34" charset="0"/>
                        <a:cs typeface="Calibri" panose="020F0502020204030204" pitchFamily="34" charset="0"/>
                      </a:endParaRPr>
                    </a:p>
                  </a:txBody>
                  <a:tcPr marL="68580" marR="68580" marT="0" marB="0"/>
                </a:tc>
                <a:tc>
                  <a:txBody>
                    <a:bodyPr/>
                    <a:lstStyle/>
                    <a:p>
                      <a:pPr>
                        <a:lnSpc>
                          <a:spcPct val="150000"/>
                        </a:lnSpc>
                        <a:spcAft>
                          <a:spcPts val="0"/>
                        </a:spcAft>
                      </a:pPr>
                      <a:r>
                        <a:rPr lang="en-US" b="0">
                          <a:latin typeface="Calibri" panose="020F0502020204030204" pitchFamily="34" charset="0"/>
                          <a:cs typeface="Calibri" panose="020F0502020204030204" pitchFamily="34" charset="0"/>
                        </a:rPr>
                        <a:t>Frightened</a:t>
                      </a:r>
                      <a:endParaRPr lang="en-ID" b="0">
                        <a:solidFill>
                          <a:schemeClr val="tx1">
                            <a:lumMod val="85000"/>
                            <a:lumOff val="15000"/>
                          </a:schemeClr>
                        </a:solidFill>
                        <a:latin typeface="Calibri" panose="020F0502020204030204" pitchFamily="34" charset="0"/>
                        <a:cs typeface="Calibri" panose="020F0502020204030204" pitchFamily="34" charset="0"/>
                      </a:endParaRPr>
                    </a:p>
                  </a:txBody>
                  <a:tcPr marL="68580" marR="68580" marT="0" marB="0"/>
                </a:tc>
                <a:tc>
                  <a:txBody>
                    <a:bodyPr/>
                    <a:lstStyle/>
                    <a:p>
                      <a:pPr>
                        <a:lnSpc>
                          <a:spcPct val="150000"/>
                        </a:lnSpc>
                        <a:spcAft>
                          <a:spcPts val="0"/>
                        </a:spcAft>
                      </a:pPr>
                      <a:r>
                        <a:rPr lang="en-US" b="0">
                          <a:latin typeface="Calibri" panose="020F0502020204030204" pitchFamily="34" charset="0"/>
                          <a:cs typeface="Calibri" panose="020F0502020204030204" pitchFamily="34" charset="0"/>
                        </a:rPr>
                        <a:t>Guilty</a:t>
                      </a:r>
                      <a:endParaRPr lang="en-ID" b="0">
                        <a:solidFill>
                          <a:schemeClr val="tx1">
                            <a:lumMod val="85000"/>
                            <a:lumOff val="15000"/>
                          </a:schemeClr>
                        </a:solidFill>
                        <a:latin typeface="Calibri" panose="020F0502020204030204" pitchFamily="34" charset="0"/>
                        <a:cs typeface="Calibri" panose="020F0502020204030204" pitchFamily="34" charset="0"/>
                      </a:endParaRPr>
                    </a:p>
                  </a:txBody>
                  <a:tcPr marL="68580" marR="68580" marT="0" marB="0"/>
                </a:tc>
                <a:tc>
                  <a:txBody>
                    <a:bodyPr/>
                    <a:lstStyle/>
                    <a:p>
                      <a:pPr>
                        <a:lnSpc>
                          <a:spcPct val="150000"/>
                        </a:lnSpc>
                        <a:spcAft>
                          <a:spcPts val="0"/>
                        </a:spcAft>
                      </a:pPr>
                      <a:r>
                        <a:rPr lang="en-US" b="0">
                          <a:latin typeface="Calibri" panose="020F0502020204030204" pitchFamily="34" charset="0"/>
                          <a:cs typeface="Calibri" panose="020F0502020204030204" pitchFamily="34" charset="0"/>
                        </a:rPr>
                        <a:t>Hostile</a:t>
                      </a:r>
                      <a:endParaRPr lang="en-ID" b="0">
                        <a:solidFill>
                          <a:schemeClr val="tx1">
                            <a:lumMod val="85000"/>
                            <a:lumOff val="15000"/>
                          </a:schemeClr>
                        </a:solidFill>
                        <a:latin typeface="Calibri" panose="020F0502020204030204" pitchFamily="34" charset="0"/>
                        <a:cs typeface="Calibri" panose="020F0502020204030204" pitchFamily="34" charset="0"/>
                      </a:endParaRPr>
                    </a:p>
                  </a:txBody>
                  <a:tcPr marL="68580" marR="68580" marT="0" marB="0"/>
                </a:tc>
                <a:extLst>
                  <a:ext uri="{0D108BD9-81ED-4DB2-BD59-A6C34878D82A}">
                    <a16:rowId xmlns:a16="http://schemas.microsoft.com/office/drawing/2014/main" val="2937829414"/>
                  </a:ext>
                </a:extLst>
              </a:tr>
              <a:tr h="0">
                <a:tc>
                  <a:txBody>
                    <a:bodyPr/>
                    <a:lstStyle/>
                    <a:p>
                      <a:pPr>
                        <a:lnSpc>
                          <a:spcPct val="150000"/>
                        </a:lnSpc>
                        <a:spcAft>
                          <a:spcPts val="0"/>
                        </a:spcAft>
                      </a:pPr>
                      <a:r>
                        <a:rPr lang="en-US" b="0">
                          <a:latin typeface="Calibri" panose="020F0502020204030204" pitchFamily="34" charset="0"/>
                          <a:cs typeface="Calibri" panose="020F0502020204030204" pitchFamily="34" charset="0"/>
                        </a:rPr>
                        <a:t>Defeated </a:t>
                      </a:r>
                      <a:endParaRPr lang="en-ID" b="0">
                        <a:solidFill>
                          <a:schemeClr val="tx1">
                            <a:lumMod val="85000"/>
                            <a:lumOff val="15000"/>
                          </a:schemeClr>
                        </a:solidFill>
                        <a:latin typeface="Calibri" panose="020F0502020204030204" pitchFamily="34" charset="0"/>
                        <a:cs typeface="Calibri" panose="020F0502020204030204" pitchFamily="34" charset="0"/>
                      </a:endParaRPr>
                    </a:p>
                  </a:txBody>
                  <a:tcPr marL="68580" marR="68580" marT="0" marB="0"/>
                </a:tc>
                <a:tc>
                  <a:txBody>
                    <a:bodyPr/>
                    <a:lstStyle/>
                    <a:p>
                      <a:pPr>
                        <a:lnSpc>
                          <a:spcPct val="150000"/>
                        </a:lnSpc>
                        <a:spcAft>
                          <a:spcPts val="0"/>
                        </a:spcAft>
                      </a:pPr>
                      <a:r>
                        <a:rPr lang="en-US" b="0">
                          <a:latin typeface="Calibri" panose="020F0502020204030204" pitchFamily="34" charset="0"/>
                          <a:cs typeface="Calibri" panose="020F0502020204030204" pitchFamily="34" charset="0"/>
                        </a:rPr>
                        <a:t>Edgy</a:t>
                      </a:r>
                      <a:endParaRPr lang="en-ID" b="0">
                        <a:solidFill>
                          <a:schemeClr val="tx1">
                            <a:lumMod val="85000"/>
                            <a:lumOff val="15000"/>
                          </a:schemeClr>
                        </a:solidFill>
                        <a:latin typeface="Calibri" panose="020F0502020204030204" pitchFamily="34" charset="0"/>
                        <a:cs typeface="Calibri" panose="020F0502020204030204" pitchFamily="34" charset="0"/>
                      </a:endParaRPr>
                    </a:p>
                  </a:txBody>
                  <a:tcPr marL="68580" marR="68580" marT="0" marB="0"/>
                </a:tc>
                <a:tc>
                  <a:txBody>
                    <a:bodyPr/>
                    <a:lstStyle/>
                    <a:p>
                      <a:pPr>
                        <a:lnSpc>
                          <a:spcPct val="150000"/>
                        </a:lnSpc>
                        <a:spcAft>
                          <a:spcPts val="0"/>
                        </a:spcAft>
                      </a:pPr>
                      <a:r>
                        <a:rPr lang="en-US" b="0">
                          <a:latin typeface="Calibri" panose="020F0502020204030204" pitchFamily="34" charset="0"/>
                          <a:cs typeface="Calibri" panose="020F0502020204030204" pitchFamily="34" charset="0"/>
                        </a:rPr>
                        <a:t>Apologetic</a:t>
                      </a:r>
                      <a:endParaRPr lang="en-ID" b="0">
                        <a:solidFill>
                          <a:schemeClr val="tx1">
                            <a:lumMod val="85000"/>
                            <a:lumOff val="15000"/>
                          </a:schemeClr>
                        </a:solidFill>
                        <a:latin typeface="Calibri" panose="020F0502020204030204" pitchFamily="34" charset="0"/>
                        <a:cs typeface="Calibri" panose="020F0502020204030204" pitchFamily="34" charset="0"/>
                      </a:endParaRPr>
                    </a:p>
                  </a:txBody>
                  <a:tcPr marL="68580" marR="68580" marT="0" marB="0"/>
                </a:tc>
                <a:tc>
                  <a:txBody>
                    <a:bodyPr/>
                    <a:lstStyle/>
                    <a:p>
                      <a:pPr>
                        <a:lnSpc>
                          <a:spcPct val="150000"/>
                        </a:lnSpc>
                        <a:spcAft>
                          <a:spcPts val="0"/>
                        </a:spcAft>
                      </a:pPr>
                      <a:r>
                        <a:rPr lang="en-US" b="0">
                          <a:latin typeface="Calibri" panose="020F0502020204030204" pitchFamily="34" charset="0"/>
                          <a:cs typeface="Calibri" panose="020F0502020204030204" pitchFamily="34" charset="0"/>
                        </a:rPr>
                        <a:t>Violent</a:t>
                      </a:r>
                      <a:endParaRPr lang="en-ID" b="0">
                        <a:solidFill>
                          <a:schemeClr val="tx1">
                            <a:lumMod val="85000"/>
                            <a:lumOff val="15000"/>
                          </a:schemeClr>
                        </a:solidFill>
                        <a:latin typeface="Calibri" panose="020F0502020204030204" pitchFamily="34" charset="0"/>
                        <a:cs typeface="Calibri" panose="020F0502020204030204" pitchFamily="34" charset="0"/>
                      </a:endParaRPr>
                    </a:p>
                  </a:txBody>
                  <a:tcPr marL="68580" marR="68580" marT="0" marB="0"/>
                </a:tc>
                <a:extLst>
                  <a:ext uri="{0D108BD9-81ED-4DB2-BD59-A6C34878D82A}">
                    <a16:rowId xmlns:a16="http://schemas.microsoft.com/office/drawing/2014/main" val="785432308"/>
                  </a:ext>
                </a:extLst>
              </a:tr>
              <a:tr h="0">
                <a:tc>
                  <a:txBody>
                    <a:bodyPr/>
                    <a:lstStyle/>
                    <a:p>
                      <a:pPr>
                        <a:lnSpc>
                          <a:spcPct val="150000"/>
                        </a:lnSpc>
                        <a:spcAft>
                          <a:spcPts val="0"/>
                        </a:spcAft>
                      </a:pPr>
                      <a:r>
                        <a:rPr lang="en-US" b="0" dirty="0">
                          <a:latin typeface="Calibri" panose="020F0502020204030204" pitchFamily="34" charset="0"/>
                          <a:cs typeface="Calibri" panose="020F0502020204030204" pitchFamily="34" charset="0"/>
                        </a:rPr>
                        <a:t>Forlorn</a:t>
                      </a:r>
                      <a:endParaRPr lang="en-ID" b="0" dirty="0">
                        <a:solidFill>
                          <a:schemeClr val="tx1">
                            <a:lumMod val="85000"/>
                            <a:lumOff val="15000"/>
                          </a:schemeClr>
                        </a:solidFill>
                        <a:latin typeface="Calibri" panose="020F0502020204030204" pitchFamily="34" charset="0"/>
                        <a:cs typeface="Calibri" panose="020F0502020204030204" pitchFamily="34" charset="0"/>
                      </a:endParaRPr>
                    </a:p>
                  </a:txBody>
                  <a:tcPr marL="68580" marR="68580" marT="0" marB="0"/>
                </a:tc>
                <a:tc>
                  <a:txBody>
                    <a:bodyPr/>
                    <a:lstStyle/>
                    <a:p>
                      <a:pPr>
                        <a:lnSpc>
                          <a:spcPct val="150000"/>
                        </a:lnSpc>
                        <a:spcAft>
                          <a:spcPts val="0"/>
                        </a:spcAft>
                      </a:pPr>
                      <a:r>
                        <a:rPr lang="en-US" b="0">
                          <a:latin typeface="Calibri" panose="020F0502020204030204" pitchFamily="34" charset="0"/>
                          <a:cs typeface="Calibri" panose="020F0502020204030204" pitchFamily="34" charset="0"/>
                        </a:rPr>
                        <a:t>Troubled</a:t>
                      </a:r>
                      <a:endParaRPr lang="en-ID" b="0">
                        <a:solidFill>
                          <a:schemeClr val="tx1">
                            <a:lumMod val="85000"/>
                            <a:lumOff val="15000"/>
                          </a:schemeClr>
                        </a:solidFill>
                        <a:latin typeface="Calibri" panose="020F0502020204030204" pitchFamily="34" charset="0"/>
                        <a:cs typeface="Calibri" panose="020F0502020204030204" pitchFamily="34" charset="0"/>
                      </a:endParaRPr>
                    </a:p>
                  </a:txBody>
                  <a:tcPr marL="68580" marR="68580" marT="0" marB="0"/>
                </a:tc>
                <a:tc>
                  <a:txBody>
                    <a:bodyPr/>
                    <a:lstStyle/>
                    <a:p>
                      <a:pPr>
                        <a:lnSpc>
                          <a:spcPct val="150000"/>
                        </a:lnSpc>
                        <a:spcAft>
                          <a:spcPts val="0"/>
                        </a:spcAft>
                      </a:pPr>
                      <a:r>
                        <a:rPr lang="en-US" b="0">
                          <a:latin typeface="Calibri" panose="020F0502020204030204" pitchFamily="34" charset="0"/>
                          <a:cs typeface="Calibri" panose="020F0502020204030204" pitchFamily="34" charset="0"/>
                        </a:rPr>
                        <a:t>Self-Conscious</a:t>
                      </a:r>
                      <a:endParaRPr lang="en-ID" b="0">
                        <a:solidFill>
                          <a:schemeClr val="tx1">
                            <a:lumMod val="85000"/>
                            <a:lumOff val="15000"/>
                          </a:schemeClr>
                        </a:solidFill>
                        <a:latin typeface="Calibri" panose="020F0502020204030204" pitchFamily="34" charset="0"/>
                        <a:cs typeface="Calibri" panose="020F0502020204030204" pitchFamily="34" charset="0"/>
                      </a:endParaRPr>
                    </a:p>
                  </a:txBody>
                  <a:tcPr marL="68580" marR="68580" marT="0" marB="0"/>
                </a:tc>
                <a:tc>
                  <a:txBody>
                    <a:bodyPr/>
                    <a:lstStyle/>
                    <a:p>
                      <a:pPr>
                        <a:lnSpc>
                          <a:spcPct val="150000"/>
                        </a:lnSpc>
                        <a:spcAft>
                          <a:spcPts val="0"/>
                        </a:spcAft>
                      </a:pPr>
                      <a:r>
                        <a:rPr lang="en-US" b="0">
                          <a:latin typeface="Calibri" panose="020F0502020204030204" pitchFamily="34" charset="0"/>
                          <a:cs typeface="Calibri" panose="020F0502020204030204" pitchFamily="34" charset="0"/>
                        </a:rPr>
                        <a:t>Resentful</a:t>
                      </a:r>
                      <a:endParaRPr lang="en-ID" b="0">
                        <a:solidFill>
                          <a:schemeClr val="tx1">
                            <a:lumMod val="85000"/>
                            <a:lumOff val="15000"/>
                          </a:schemeClr>
                        </a:solidFill>
                        <a:latin typeface="Calibri" panose="020F0502020204030204" pitchFamily="34" charset="0"/>
                        <a:cs typeface="Calibri" panose="020F0502020204030204" pitchFamily="34" charset="0"/>
                      </a:endParaRPr>
                    </a:p>
                  </a:txBody>
                  <a:tcPr marL="68580" marR="68580" marT="0" marB="0"/>
                </a:tc>
                <a:extLst>
                  <a:ext uri="{0D108BD9-81ED-4DB2-BD59-A6C34878D82A}">
                    <a16:rowId xmlns:a16="http://schemas.microsoft.com/office/drawing/2014/main" val="2916087614"/>
                  </a:ext>
                </a:extLst>
              </a:tr>
              <a:tr h="0">
                <a:tc>
                  <a:txBody>
                    <a:bodyPr/>
                    <a:lstStyle/>
                    <a:p>
                      <a:pPr>
                        <a:lnSpc>
                          <a:spcPct val="150000"/>
                        </a:lnSpc>
                        <a:spcAft>
                          <a:spcPts val="0"/>
                        </a:spcAft>
                      </a:pPr>
                      <a:r>
                        <a:rPr lang="en-US" b="0">
                          <a:latin typeface="Calibri" panose="020F0502020204030204" pitchFamily="34" charset="0"/>
                          <a:cs typeface="Calibri" panose="020F0502020204030204" pitchFamily="34" charset="0"/>
                        </a:rPr>
                        <a:t>Discouraged</a:t>
                      </a:r>
                      <a:endParaRPr lang="en-ID" b="0">
                        <a:solidFill>
                          <a:schemeClr val="tx1">
                            <a:lumMod val="85000"/>
                            <a:lumOff val="15000"/>
                          </a:schemeClr>
                        </a:solidFill>
                        <a:latin typeface="Calibri" panose="020F0502020204030204" pitchFamily="34" charset="0"/>
                        <a:cs typeface="Calibri" panose="020F0502020204030204" pitchFamily="34" charset="0"/>
                      </a:endParaRPr>
                    </a:p>
                  </a:txBody>
                  <a:tcPr marL="68580" marR="68580" marT="0" marB="0"/>
                </a:tc>
                <a:tc>
                  <a:txBody>
                    <a:bodyPr/>
                    <a:lstStyle/>
                    <a:p>
                      <a:pPr>
                        <a:lnSpc>
                          <a:spcPct val="150000"/>
                        </a:lnSpc>
                        <a:spcAft>
                          <a:spcPts val="0"/>
                        </a:spcAft>
                      </a:pPr>
                      <a:r>
                        <a:rPr lang="en-US" b="0" dirty="0">
                          <a:latin typeface="Calibri" panose="020F0502020204030204" pitchFamily="34" charset="0"/>
                          <a:cs typeface="Calibri" panose="020F0502020204030204" pitchFamily="34" charset="0"/>
                        </a:rPr>
                        <a:t>Reserved</a:t>
                      </a:r>
                      <a:endParaRPr lang="en-ID" b="0" dirty="0">
                        <a:solidFill>
                          <a:schemeClr val="tx1">
                            <a:lumMod val="85000"/>
                            <a:lumOff val="15000"/>
                          </a:schemeClr>
                        </a:solidFill>
                        <a:latin typeface="Calibri" panose="020F0502020204030204" pitchFamily="34" charset="0"/>
                        <a:cs typeface="Calibri" panose="020F0502020204030204" pitchFamily="34" charset="0"/>
                      </a:endParaRPr>
                    </a:p>
                  </a:txBody>
                  <a:tcPr marL="68580" marR="68580" marT="0" marB="0"/>
                </a:tc>
                <a:tc>
                  <a:txBody>
                    <a:bodyPr/>
                    <a:lstStyle/>
                    <a:p>
                      <a:pPr>
                        <a:lnSpc>
                          <a:spcPct val="150000"/>
                        </a:lnSpc>
                        <a:spcAft>
                          <a:spcPts val="0"/>
                        </a:spcAft>
                      </a:pPr>
                      <a:r>
                        <a:rPr lang="en-US" b="0">
                          <a:latin typeface="Calibri" panose="020F0502020204030204" pitchFamily="34" charset="0"/>
                          <a:cs typeface="Calibri" panose="020F0502020204030204" pitchFamily="34" charset="0"/>
                        </a:rPr>
                        <a:t>Shunned</a:t>
                      </a:r>
                      <a:endParaRPr lang="en-ID" b="0">
                        <a:solidFill>
                          <a:schemeClr val="tx1">
                            <a:lumMod val="85000"/>
                            <a:lumOff val="15000"/>
                          </a:schemeClr>
                        </a:solidFill>
                        <a:latin typeface="Calibri" panose="020F0502020204030204" pitchFamily="34" charset="0"/>
                        <a:cs typeface="Calibri" panose="020F0502020204030204" pitchFamily="34" charset="0"/>
                      </a:endParaRPr>
                    </a:p>
                  </a:txBody>
                  <a:tcPr marL="68580" marR="68580" marT="0" marB="0"/>
                </a:tc>
                <a:tc>
                  <a:txBody>
                    <a:bodyPr/>
                    <a:lstStyle/>
                    <a:p>
                      <a:pPr>
                        <a:lnSpc>
                          <a:spcPct val="150000"/>
                        </a:lnSpc>
                        <a:spcAft>
                          <a:spcPts val="0"/>
                        </a:spcAft>
                      </a:pPr>
                      <a:r>
                        <a:rPr lang="en-US" b="0" dirty="0">
                          <a:latin typeface="Calibri" panose="020F0502020204030204" pitchFamily="34" charset="0"/>
                          <a:cs typeface="Calibri" panose="020F0502020204030204" pitchFamily="34" charset="0"/>
                        </a:rPr>
                        <a:t>Annoyed</a:t>
                      </a:r>
                      <a:endParaRPr lang="en-ID" b="0" dirty="0">
                        <a:solidFill>
                          <a:schemeClr val="tx1">
                            <a:lumMod val="85000"/>
                            <a:lumOff val="15000"/>
                          </a:schemeClr>
                        </a:solidFill>
                        <a:latin typeface="Calibri" panose="020F0502020204030204" pitchFamily="34" charset="0"/>
                        <a:cs typeface="Calibri" panose="020F0502020204030204" pitchFamily="34" charset="0"/>
                      </a:endParaRPr>
                    </a:p>
                  </a:txBody>
                  <a:tcPr marL="68580" marR="68580" marT="0" marB="0"/>
                </a:tc>
                <a:extLst>
                  <a:ext uri="{0D108BD9-81ED-4DB2-BD59-A6C34878D82A}">
                    <a16:rowId xmlns:a16="http://schemas.microsoft.com/office/drawing/2014/main" val="3704804491"/>
                  </a:ext>
                </a:extLst>
              </a:tr>
              <a:tr h="0">
                <a:tc>
                  <a:txBody>
                    <a:bodyPr/>
                    <a:lstStyle/>
                    <a:p>
                      <a:pPr>
                        <a:lnSpc>
                          <a:spcPct val="150000"/>
                        </a:lnSpc>
                        <a:spcAft>
                          <a:spcPts val="0"/>
                        </a:spcAft>
                      </a:pPr>
                      <a:r>
                        <a:rPr lang="en-US" b="0" dirty="0">
                          <a:latin typeface="Calibri" panose="020F0502020204030204" pitchFamily="34" charset="0"/>
                          <a:cs typeface="Calibri" panose="020F0502020204030204" pitchFamily="34" charset="0"/>
                        </a:rPr>
                        <a:t>Dejected</a:t>
                      </a:r>
                      <a:endParaRPr lang="en-ID" b="0" dirty="0">
                        <a:solidFill>
                          <a:schemeClr val="tx1">
                            <a:lumMod val="85000"/>
                            <a:lumOff val="15000"/>
                          </a:schemeClr>
                        </a:solidFill>
                        <a:latin typeface="Calibri" panose="020F0502020204030204" pitchFamily="34" charset="0"/>
                        <a:cs typeface="Calibri" panose="020F0502020204030204" pitchFamily="34" charset="0"/>
                      </a:endParaRPr>
                    </a:p>
                  </a:txBody>
                  <a:tcPr marL="68580" marR="68580" marT="0" marB="0"/>
                </a:tc>
                <a:tc>
                  <a:txBody>
                    <a:bodyPr/>
                    <a:lstStyle/>
                    <a:p>
                      <a:pPr>
                        <a:lnSpc>
                          <a:spcPct val="150000"/>
                        </a:lnSpc>
                        <a:spcAft>
                          <a:spcPts val="0"/>
                        </a:spcAft>
                      </a:pPr>
                      <a:r>
                        <a:rPr lang="en-US" b="0">
                          <a:latin typeface="Calibri" panose="020F0502020204030204" pitchFamily="34" charset="0"/>
                          <a:cs typeface="Calibri" panose="020F0502020204030204" pitchFamily="34" charset="0"/>
                        </a:rPr>
                        <a:t>Alarmed</a:t>
                      </a:r>
                      <a:endParaRPr lang="en-ID" b="0">
                        <a:solidFill>
                          <a:schemeClr val="tx1">
                            <a:lumMod val="85000"/>
                            <a:lumOff val="15000"/>
                          </a:schemeClr>
                        </a:solidFill>
                        <a:latin typeface="Calibri" panose="020F0502020204030204" pitchFamily="34" charset="0"/>
                        <a:cs typeface="Calibri" panose="020F0502020204030204" pitchFamily="34" charset="0"/>
                      </a:endParaRPr>
                    </a:p>
                  </a:txBody>
                  <a:tcPr marL="68580" marR="68580" marT="0" marB="0"/>
                </a:tc>
                <a:tc>
                  <a:txBody>
                    <a:bodyPr/>
                    <a:lstStyle/>
                    <a:p>
                      <a:pPr>
                        <a:lnSpc>
                          <a:spcPct val="150000"/>
                        </a:lnSpc>
                        <a:spcAft>
                          <a:spcPts val="0"/>
                        </a:spcAft>
                      </a:pPr>
                      <a:r>
                        <a:rPr lang="en-US" b="0">
                          <a:latin typeface="Calibri" panose="020F0502020204030204" pitchFamily="34" charset="0"/>
                          <a:cs typeface="Calibri" panose="020F0502020204030204" pitchFamily="34" charset="0"/>
                        </a:rPr>
                        <a:t>Dishonored</a:t>
                      </a:r>
                      <a:endParaRPr lang="en-ID" b="0">
                        <a:solidFill>
                          <a:schemeClr val="tx1">
                            <a:lumMod val="85000"/>
                            <a:lumOff val="15000"/>
                          </a:schemeClr>
                        </a:solidFill>
                        <a:latin typeface="Calibri" panose="020F0502020204030204" pitchFamily="34" charset="0"/>
                        <a:cs typeface="Calibri" panose="020F0502020204030204" pitchFamily="34" charset="0"/>
                      </a:endParaRPr>
                    </a:p>
                  </a:txBody>
                  <a:tcPr marL="68580" marR="68580" marT="0" marB="0"/>
                </a:tc>
                <a:tc>
                  <a:txBody>
                    <a:bodyPr/>
                    <a:lstStyle/>
                    <a:p>
                      <a:pPr>
                        <a:lnSpc>
                          <a:spcPct val="150000"/>
                        </a:lnSpc>
                        <a:spcAft>
                          <a:spcPts val="0"/>
                        </a:spcAft>
                      </a:pPr>
                      <a:r>
                        <a:rPr lang="en-US" b="0" dirty="0">
                          <a:latin typeface="Calibri" panose="020F0502020204030204" pitchFamily="34" charset="0"/>
                          <a:cs typeface="Calibri" panose="020F0502020204030204" pitchFamily="34" charset="0"/>
                        </a:rPr>
                        <a:t>Irritable </a:t>
                      </a:r>
                      <a:endParaRPr lang="en-ID" b="0" dirty="0">
                        <a:solidFill>
                          <a:schemeClr val="tx1">
                            <a:lumMod val="85000"/>
                            <a:lumOff val="15000"/>
                          </a:schemeClr>
                        </a:solidFill>
                        <a:latin typeface="Calibri" panose="020F0502020204030204" pitchFamily="34" charset="0"/>
                        <a:cs typeface="Calibri" panose="020F0502020204030204" pitchFamily="34" charset="0"/>
                      </a:endParaRPr>
                    </a:p>
                  </a:txBody>
                  <a:tcPr marL="68580" marR="68580" marT="0" marB="0"/>
                </a:tc>
                <a:extLst>
                  <a:ext uri="{0D108BD9-81ED-4DB2-BD59-A6C34878D82A}">
                    <a16:rowId xmlns:a16="http://schemas.microsoft.com/office/drawing/2014/main" val="766788706"/>
                  </a:ext>
                </a:extLst>
              </a:tr>
            </a:tbl>
          </a:graphicData>
        </a:graphic>
      </p:graphicFrame>
    </p:spTree>
    <p:extLst>
      <p:ext uri="{BB962C8B-B14F-4D97-AF65-F5344CB8AC3E}">
        <p14:creationId xmlns:p14="http://schemas.microsoft.com/office/powerpoint/2010/main" val="939543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par>
                                <p:cTn id="12" presetID="2" presetClass="entr" presetSubtype="4" fill="hold" nodeType="withEffect">
                                  <p:stCondLst>
                                    <p:cond delay="100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259632" y="1059582"/>
            <a:ext cx="4824536" cy="2664296"/>
          </a:xfrm>
        </p:spPr>
        <p:txBody>
          <a:bodyPr>
            <a:normAutofit/>
          </a:bodyPr>
          <a:lstStyle/>
          <a:p>
            <a:pPr algn="ctr"/>
            <a:r>
              <a:rPr lang="en-US" dirty="0"/>
              <a:t>Managing and overcoming anxiety takes work, a lot of work through self-observation and introspection, which is why this video is filled with worksheets that help you ask the right questions and as a result find the right answers. </a:t>
            </a:r>
            <a:endParaRPr lang="en-ID" dirty="0"/>
          </a:p>
        </p:txBody>
      </p:sp>
    </p:spTree>
    <p:extLst>
      <p:ext uri="{BB962C8B-B14F-4D97-AF65-F5344CB8AC3E}">
        <p14:creationId xmlns:p14="http://schemas.microsoft.com/office/powerpoint/2010/main" val="1728532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B88BAFBF-2B18-2540-A415-D1012DA238B9}"/>
              </a:ext>
            </a:extLst>
          </p:cNvPr>
          <p:cNvSpPr txBox="1">
            <a:spLocks/>
          </p:cNvSpPr>
          <p:nvPr/>
        </p:nvSpPr>
        <p:spPr>
          <a:xfrm>
            <a:off x="644779" y="699542"/>
            <a:ext cx="5799429" cy="1872208"/>
          </a:xfrm>
          <a:prstGeom prst="rect">
            <a:avLst/>
          </a:prstGeom>
        </p:spPr>
        <p:txBody>
          <a:bodyPr vert="horz" lIns="91440" tIns="45720" rIns="91440" bIns="45720" rtlCol="0">
            <a:normAutofit/>
          </a:bodyPr>
          <a:lstStyle>
            <a:lvl1pPr marL="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1pPr>
            <a:lvl2pPr marL="3429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2pPr>
            <a:lvl3pPr marL="6858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3pPr>
            <a:lvl4pPr marL="10287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4pPr>
            <a:lvl5pPr marL="13716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a:lstStyle>
          <a:p>
            <a:pPr marL="342900" lvl="0" indent="-342900">
              <a:buFont typeface="Arial" panose="020B0604020202020204" pitchFamily="34" charset="0"/>
              <a:buChar char="•"/>
            </a:pPr>
            <a:r>
              <a:rPr lang="en-US" dirty="0"/>
              <a:t>Think and describe your mood and behavioral patterns at such times.</a:t>
            </a:r>
            <a:endParaRPr lang="en-ID" dirty="0"/>
          </a:p>
          <a:p>
            <a:pPr marL="342900" lvl="0" indent="-342900">
              <a:buFont typeface="Arial" panose="020B0604020202020204" pitchFamily="34" charset="0"/>
              <a:buChar char="•"/>
            </a:pPr>
            <a:r>
              <a:rPr lang="en-US" dirty="0"/>
              <a:t>Describe the situations that led to it. Your thoughts when you were experiencing it. </a:t>
            </a:r>
            <a:endParaRPr lang="en-ID" dirty="0"/>
          </a:p>
        </p:txBody>
      </p:sp>
      <p:pic>
        <p:nvPicPr>
          <p:cNvPr id="2" name="Picture 1">
            <a:extLst>
              <a:ext uri="{FF2B5EF4-FFF2-40B4-BE49-F238E27FC236}">
                <a16:creationId xmlns:a16="http://schemas.microsoft.com/office/drawing/2014/main" id="{7744B902-C29A-6341-B5AD-EFD396424155}"/>
              </a:ext>
            </a:extLst>
          </p:cNvPr>
          <p:cNvPicPr>
            <a:picLocks noChangeAspect="1"/>
          </p:cNvPicPr>
          <p:nvPr/>
        </p:nvPicPr>
        <p:blipFill>
          <a:blip r:embed="rId2"/>
          <a:stretch>
            <a:fillRect/>
          </a:stretch>
        </p:blipFill>
        <p:spPr>
          <a:xfrm>
            <a:off x="2267957" y="2787774"/>
            <a:ext cx="2553072" cy="1702048"/>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294243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strips(downLeft)">
                                      <p:cBhvr>
                                        <p:cTn id="11" dur="500"/>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Effect transition="in" filter="strips(downLeft)">
                                      <p:cBhvr>
                                        <p:cTn id="16"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B88BAFBF-2B18-2540-A415-D1012DA238B9}"/>
              </a:ext>
            </a:extLst>
          </p:cNvPr>
          <p:cNvSpPr txBox="1">
            <a:spLocks/>
          </p:cNvSpPr>
          <p:nvPr/>
        </p:nvSpPr>
        <p:spPr>
          <a:xfrm>
            <a:off x="644779" y="1131590"/>
            <a:ext cx="5799429" cy="3320374"/>
          </a:xfrm>
          <a:prstGeom prst="rect">
            <a:avLst/>
          </a:prstGeom>
        </p:spPr>
        <p:txBody>
          <a:bodyPr vert="horz" lIns="91440" tIns="45720" rIns="91440" bIns="45720" rtlCol="0">
            <a:normAutofit/>
          </a:bodyPr>
          <a:lstStyle>
            <a:lvl1pPr marL="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1pPr>
            <a:lvl2pPr marL="3429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2pPr>
            <a:lvl3pPr marL="6858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3pPr>
            <a:lvl4pPr marL="10287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4pPr>
            <a:lvl5pPr marL="13716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a:lstStyle>
          <a:p>
            <a:pPr marL="342900" lvl="0" indent="-342900">
              <a:buFont typeface="Arial" panose="020B0604020202020204" pitchFamily="34" charset="0"/>
              <a:buChar char="•"/>
            </a:pPr>
            <a:r>
              <a:rPr lang="en-US" dirty="0"/>
              <a:t>Simply observe and describe your thoughts and reactions during the first week. Try and yield a level of control over any negative and unpleasant thoughts and moods during the second week. </a:t>
            </a:r>
            <a:endParaRPr lang="en-ID" dirty="0"/>
          </a:p>
          <a:p>
            <a:pPr marL="342900" lvl="0" indent="-342900">
              <a:buFont typeface="Arial" panose="020B0604020202020204" pitchFamily="34" charset="0"/>
              <a:buChar char="•"/>
            </a:pPr>
            <a:r>
              <a:rPr lang="en-US" dirty="0"/>
              <a:t>How are you feeling? Where are you now? Where do you want to be?</a:t>
            </a:r>
            <a:endParaRPr lang="en-ID" dirty="0"/>
          </a:p>
        </p:txBody>
      </p:sp>
    </p:spTree>
    <p:extLst>
      <p:ext uri="{BB962C8B-B14F-4D97-AF65-F5344CB8AC3E}">
        <p14:creationId xmlns:p14="http://schemas.microsoft.com/office/powerpoint/2010/main" val="1770222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trips(down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strips(downLeft)">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B88BAFBF-2B18-2540-A415-D1012DA238B9}"/>
              </a:ext>
            </a:extLst>
          </p:cNvPr>
          <p:cNvSpPr txBox="1">
            <a:spLocks/>
          </p:cNvSpPr>
          <p:nvPr/>
        </p:nvSpPr>
        <p:spPr>
          <a:xfrm>
            <a:off x="644779" y="843558"/>
            <a:ext cx="5799429" cy="1800200"/>
          </a:xfrm>
          <a:prstGeom prst="rect">
            <a:avLst/>
          </a:prstGeom>
        </p:spPr>
        <p:txBody>
          <a:bodyPr vert="horz" lIns="91440" tIns="45720" rIns="91440" bIns="45720" rtlCol="0">
            <a:normAutofit/>
          </a:bodyPr>
          <a:lstStyle>
            <a:lvl1pPr marL="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1pPr>
            <a:lvl2pPr marL="3429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2pPr>
            <a:lvl3pPr marL="6858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3pPr>
            <a:lvl4pPr marL="10287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4pPr>
            <a:lvl5pPr marL="13716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a:lstStyle>
          <a:p>
            <a:pPr marL="342900" lvl="0" indent="-342900">
              <a:buFont typeface="Arial" panose="020B0604020202020204" pitchFamily="34" charset="0"/>
              <a:buChar char="•"/>
            </a:pPr>
            <a:r>
              <a:rPr lang="en-US" dirty="0"/>
              <a:t>Continue to balance your thoughts and mood swings. Do you see any progress?</a:t>
            </a:r>
            <a:endParaRPr lang="en-ID" dirty="0"/>
          </a:p>
          <a:p>
            <a:pPr marL="342900" lvl="0" indent="-342900">
              <a:buFont typeface="Arial" panose="020B0604020202020204" pitchFamily="34" charset="0"/>
              <a:buChar char="•"/>
            </a:pPr>
            <a:r>
              <a:rPr lang="en-US" dirty="0"/>
              <a:t>Where are you now? Where do you want to be?</a:t>
            </a:r>
            <a:endParaRPr lang="en-ID" dirty="0"/>
          </a:p>
        </p:txBody>
      </p:sp>
      <p:pic>
        <p:nvPicPr>
          <p:cNvPr id="2" name="Picture 1">
            <a:extLst>
              <a:ext uri="{FF2B5EF4-FFF2-40B4-BE49-F238E27FC236}">
                <a16:creationId xmlns:a16="http://schemas.microsoft.com/office/drawing/2014/main" id="{37F67BAA-F28A-7F44-B087-EC9AF4D75B83}"/>
              </a:ext>
            </a:extLst>
          </p:cNvPr>
          <p:cNvPicPr>
            <a:picLocks noChangeAspect="1"/>
          </p:cNvPicPr>
          <p:nvPr/>
        </p:nvPicPr>
        <p:blipFill>
          <a:blip r:embed="rId2"/>
          <a:stretch>
            <a:fillRect/>
          </a:stretch>
        </p:blipFill>
        <p:spPr>
          <a:xfrm>
            <a:off x="2339752" y="2643758"/>
            <a:ext cx="2559923" cy="1599952"/>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337062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strips(downLeft)">
                                      <p:cBhvr>
                                        <p:cTn id="11" dur="500"/>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Effect transition="in" filter="strips(downLeft)">
                                      <p:cBhvr>
                                        <p:cTn id="16"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644779" y="1378100"/>
            <a:ext cx="6447501" cy="602382"/>
          </a:xfrm>
        </p:spPr>
        <p:txBody>
          <a:bodyPr>
            <a:normAutofit/>
          </a:bodyPr>
          <a:lstStyle/>
          <a:p>
            <a:r>
              <a:rPr lang="en-US" sz="2800" b="1" dirty="0"/>
              <a:t>Rehabilitating Your Thoughts</a:t>
            </a:r>
            <a:endParaRPr lang="en-ID" sz="2800" b="1" dirty="0"/>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644779" y="2196506"/>
            <a:ext cx="5799429" cy="1887412"/>
          </a:xfrm>
        </p:spPr>
        <p:txBody>
          <a:bodyPr/>
          <a:lstStyle/>
          <a:p>
            <a:r>
              <a:rPr lang="en-US" dirty="0"/>
              <a:t>Now that you’ve spent a little time with your mind and body, you might have a fair idea of what they’re trying to tell you.</a:t>
            </a:r>
            <a:endParaRPr lang="en-ID" dirty="0"/>
          </a:p>
        </p:txBody>
      </p:sp>
    </p:spTree>
    <p:extLst>
      <p:ext uri="{BB962C8B-B14F-4D97-AF65-F5344CB8AC3E}">
        <p14:creationId xmlns:p14="http://schemas.microsoft.com/office/powerpoint/2010/main" val="1514605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788795" y="1162076"/>
            <a:ext cx="6447501" cy="602382"/>
          </a:xfrm>
        </p:spPr>
        <p:txBody>
          <a:bodyPr>
            <a:normAutofit/>
          </a:bodyPr>
          <a:lstStyle/>
          <a:p>
            <a:r>
              <a:rPr lang="en-US" sz="2800" b="1" dirty="0"/>
              <a:t>Finding Acceptance</a:t>
            </a:r>
            <a:endParaRPr lang="en-ID" sz="2800" b="1" dirty="0"/>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788795" y="1980482"/>
            <a:ext cx="5367381" cy="2391468"/>
          </a:xfrm>
        </p:spPr>
        <p:txBody>
          <a:bodyPr>
            <a:normAutofit/>
          </a:bodyPr>
          <a:lstStyle/>
          <a:p>
            <a:r>
              <a:rPr lang="en-US" dirty="0"/>
              <a:t>Now, it’s time to move on to the phase of acceptance. And to get there, you must first unearth and remove any distorted thought patterns that might be stopping you from moving on. </a:t>
            </a:r>
            <a:endParaRPr lang="en-ID" dirty="0"/>
          </a:p>
        </p:txBody>
      </p:sp>
    </p:spTree>
    <p:extLst>
      <p:ext uri="{BB962C8B-B14F-4D97-AF65-F5344CB8AC3E}">
        <p14:creationId xmlns:p14="http://schemas.microsoft.com/office/powerpoint/2010/main" val="2566370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31EBF-945D-1F40-8506-8161136D8818}"/>
              </a:ext>
            </a:extLst>
          </p:cNvPr>
          <p:cNvSpPr>
            <a:spLocks noGrp="1"/>
          </p:cNvSpPr>
          <p:nvPr>
            <p:ph type="title"/>
          </p:nvPr>
        </p:nvSpPr>
        <p:spPr>
          <a:xfrm>
            <a:off x="716787" y="1563638"/>
            <a:ext cx="6447501" cy="530374"/>
          </a:xfrm>
        </p:spPr>
        <p:txBody>
          <a:bodyPr>
            <a:normAutofit/>
          </a:bodyPr>
          <a:lstStyle/>
          <a:p>
            <a:r>
              <a:rPr lang="en-US" sz="2800" b="1" dirty="0"/>
              <a:t>What Are Distorted Thought Patterns?</a:t>
            </a:r>
            <a:endParaRPr lang="en-ID" sz="2800" b="1" dirty="0"/>
          </a:p>
        </p:txBody>
      </p:sp>
      <p:sp>
        <p:nvSpPr>
          <p:cNvPr id="3" name="Content Placeholder 2">
            <a:extLst>
              <a:ext uri="{FF2B5EF4-FFF2-40B4-BE49-F238E27FC236}">
                <a16:creationId xmlns:a16="http://schemas.microsoft.com/office/drawing/2014/main" id="{721E3C4F-65B1-EF48-BD99-994135B63CB1}"/>
              </a:ext>
            </a:extLst>
          </p:cNvPr>
          <p:cNvSpPr>
            <a:spLocks noGrp="1"/>
          </p:cNvSpPr>
          <p:nvPr>
            <p:ph idx="1"/>
          </p:nvPr>
        </p:nvSpPr>
        <p:spPr>
          <a:xfrm>
            <a:off x="716787" y="2382044"/>
            <a:ext cx="5439389" cy="1701874"/>
          </a:xfrm>
        </p:spPr>
        <p:txBody>
          <a:bodyPr>
            <a:normAutofit/>
          </a:bodyPr>
          <a:lstStyle/>
          <a:p>
            <a:r>
              <a:rPr lang="en-US" dirty="0"/>
              <a:t>Distorted thoughts are thoughts that are disconnected and different from reality. Here are some examples of distorted thought patterns. </a:t>
            </a:r>
            <a:endParaRPr lang="en-ID" dirty="0"/>
          </a:p>
        </p:txBody>
      </p:sp>
    </p:spTree>
    <p:extLst>
      <p:ext uri="{BB962C8B-B14F-4D97-AF65-F5344CB8AC3E}">
        <p14:creationId xmlns:p14="http://schemas.microsoft.com/office/powerpoint/2010/main" val="3927464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742A440C-E89A-7041-BF67-443BBD8AA215}"/>
              </a:ext>
            </a:extLst>
          </p:cNvPr>
          <p:cNvGraphicFramePr>
            <a:graphicFrameLocks noGrp="1"/>
          </p:cNvGraphicFramePr>
          <p:nvPr>
            <p:ph idx="1"/>
            <p:extLst>
              <p:ext uri="{D42A27DB-BD31-4B8C-83A1-F6EECF244321}">
                <p14:modId xmlns:p14="http://schemas.microsoft.com/office/powerpoint/2010/main" val="3025547286"/>
              </p:ext>
            </p:extLst>
          </p:nvPr>
        </p:nvGraphicFramePr>
        <p:xfrm>
          <a:off x="467544" y="843558"/>
          <a:ext cx="6446838" cy="3456384"/>
        </p:xfrm>
        <a:graphic>
          <a:graphicData uri="http://schemas.openxmlformats.org/drawingml/2006/table">
            <a:tbl>
              <a:tblPr firstRow="1" bandRow="1">
                <a:tableStyleId>{BDBED569-4797-4DF1-A0F4-6AAB3CD982D8}</a:tableStyleId>
              </a:tblPr>
              <a:tblGrid>
                <a:gridCol w="6446838">
                  <a:extLst>
                    <a:ext uri="{9D8B030D-6E8A-4147-A177-3AD203B41FA5}">
                      <a16:colId xmlns:a16="http://schemas.microsoft.com/office/drawing/2014/main" val="2994645936"/>
                    </a:ext>
                  </a:extLst>
                </a:gridCol>
              </a:tblGrid>
              <a:tr h="3456384">
                <a:tc>
                  <a:txBody>
                    <a:bodyPr/>
                    <a:lstStyle/>
                    <a:p>
                      <a:r>
                        <a:rPr lang="en-US" sz="2400" b="1" kern="1200" dirty="0">
                          <a:solidFill>
                            <a:schemeClr val="tx1"/>
                          </a:solidFill>
                          <a:effectLst/>
                          <a:latin typeface="Calibri" panose="020F0502020204030204" pitchFamily="34" charset="0"/>
                          <a:ea typeface="+mn-ea"/>
                          <a:cs typeface="Calibri" panose="020F0502020204030204" pitchFamily="34" charset="0"/>
                        </a:rPr>
                        <a:t>Expanding and shrinking: </a:t>
                      </a:r>
                      <a:r>
                        <a:rPr lang="en-US" sz="2400" b="0" kern="1200" dirty="0">
                          <a:solidFill>
                            <a:schemeClr val="tx1"/>
                          </a:solidFill>
                          <a:effectLst/>
                          <a:latin typeface="Calibri" panose="020F0502020204030204" pitchFamily="34" charset="0"/>
                          <a:ea typeface="+mn-ea"/>
                          <a:cs typeface="Calibri" panose="020F0502020204030204" pitchFamily="34" charset="0"/>
                        </a:rPr>
                        <a:t>Your mind exaggerates the unpleasantness of the task on hand and underestimates your reluctance and/or incapability of doing it. </a:t>
                      </a:r>
                      <a:endParaRPr lang="en-ID" sz="2400" b="0" kern="1200" dirty="0">
                        <a:solidFill>
                          <a:schemeClr val="tx1"/>
                        </a:solidFill>
                        <a:effectLst/>
                        <a:latin typeface="Calibri" panose="020F0502020204030204" pitchFamily="34" charset="0"/>
                        <a:ea typeface="+mn-ea"/>
                        <a:cs typeface="Calibri" panose="020F0502020204030204" pitchFamily="34" charset="0"/>
                      </a:endParaRPr>
                    </a:p>
                    <a:p>
                      <a:r>
                        <a:rPr lang="en-US" sz="2400" b="0" kern="1200" dirty="0">
                          <a:solidFill>
                            <a:schemeClr val="tx1"/>
                          </a:solidFill>
                          <a:effectLst/>
                          <a:latin typeface="Calibri" panose="020F0502020204030204" pitchFamily="34" charset="0"/>
                          <a:ea typeface="+mn-ea"/>
                          <a:cs typeface="Calibri" panose="020F0502020204030204" pitchFamily="34" charset="0"/>
                        </a:rPr>
                        <a:t>For instance, you may think, “It’s impossible to solve this problem. Nobody can do it. Truth is, a few people in your team might have been able to do it. You dismiss it as impossible and therefore don’t try and seek assistance. </a:t>
                      </a:r>
                      <a:endParaRPr lang="en-ID" sz="2400" b="0" kern="1200" dirty="0">
                        <a:solidFill>
                          <a:schemeClr val="tx1"/>
                        </a:solidFill>
                        <a:effectLst/>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943973286"/>
                  </a:ext>
                </a:extLst>
              </a:tr>
            </a:tbl>
          </a:graphicData>
        </a:graphic>
      </p:graphicFrame>
    </p:spTree>
    <p:extLst>
      <p:ext uri="{BB962C8B-B14F-4D97-AF65-F5344CB8AC3E}">
        <p14:creationId xmlns:p14="http://schemas.microsoft.com/office/powerpoint/2010/main" val="1201903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742A440C-E89A-7041-BF67-443BBD8AA215}"/>
              </a:ext>
            </a:extLst>
          </p:cNvPr>
          <p:cNvGraphicFramePr>
            <a:graphicFrameLocks noGrp="1"/>
          </p:cNvGraphicFramePr>
          <p:nvPr>
            <p:ph idx="1"/>
            <p:extLst/>
          </p:nvPr>
        </p:nvGraphicFramePr>
        <p:xfrm>
          <a:off x="467544" y="843558"/>
          <a:ext cx="6446838" cy="3456384"/>
        </p:xfrm>
        <a:graphic>
          <a:graphicData uri="http://schemas.openxmlformats.org/drawingml/2006/table">
            <a:tbl>
              <a:tblPr firstRow="1" bandRow="1">
                <a:tableStyleId>{BDBED569-4797-4DF1-A0F4-6AAB3CD982D8}</a:tableStyleId>
              </a:tblPr>
              <a:tblGrid>
                <a:gridCol w="6446838">
                  <a:extLst>
                    <a:ext uri="{9D8B030D-6E8A-4147-A177-3AD203B41FA5}">
                      <a16:colId xmlns:a16="http://schemas.microsoft.com/office/drawing/2014/main" val="2994645936"/>
                    </a:ext>
                  </a:extLst>
                </a:gridCol>
              </a:tblGrid>
              <a:tr h="3456384">
                <a:tc>
                  <a:txBody>
                    <a:bodyPr/>
                    <a:lstStyle/>
                    <a:p>
                      <a:r>
                        <a:rPr lang="en-US" sz="2400" b="1" kern="1200" dirty="0">
                          <a:solidFill>
                            <a:schemeClr val="tx1"/>
                          </a:solidFill>
                          <a:effectLst/>
                          <a:latin typeface="Calibri" panose="020F0502020204030204" pitchFamily="34" charset="0"/>
                          <a:ea typeface="+mn-ea"/>
                          <a:cs typeface="Calibri" panose="020F0502020204030204" pitchFamily="34" charset="0"/>
                        </a:rPr>
                        <a:t>Filtering:</a:t>
                      </a:r>
                      <a:r>
                        <a:rPr lang="en-US" sz="2400" b="0" kern="1200" dirty="0">
                          <a:solidFill>
                            <a:schemeClr val="tx1"/>
                          </a:solidFill>
                          <a:effectLst/>
                          <a:latin typeface="Calibri" panose="020F0502020204030204" pitchFamily="34" charset="0"/>
                          <a:ea typeface="+mn-ea"/>
                          <a:cs typeface="Calibri" panose="020F0502020204030204" pitchFamily="34" charset="0"/>
                        </a:rPr>
                        <a:t> Your mind filters out information and feedback to its inconvenience. For instance, you receive feedback on your performance. You have three good scores and two poor ones. Your mind can filter this either way. It can make you believe that you were good in three and so the other two don’t matter or it can make you ignore the three and focus on how miserable you are. </a:t>
                      </a:r>
                      <a:endParaRPr lang="en-ID" sz="2400" b="0" kern="1200" dirty="0">
                        <a:solidFill>
                          <a:schemeClr val="tx1"/>
                        </a:solidFill>
                        <a:effectLst/>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943973286"/>
                  </a:ext>
                </a:extLst>
              </a:tr>
            </a:tbl>
          </a:graphicData>
        </a:graphic>
      </p:graphicFrame>
    </p:spTree>
    <p:extLst>
      <p:ext uri="{BB962C8B-B14F-4D97-AF65-F5344CB8AC3E}">
        <p14:creationId xmlns:p14="http://schemas.microsoft.com/office/powerpoint/2010/main" val="3739953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742A440C-E89A-7041-BF67-443BBD8AA215}"/>
              </a:ext>
            </a:extLst>
          </p:cNvPr>
          <p:cNvGraphicFramePr>
            <a:graphicFrameLocks noGrp="1"/>
          </p:cNvGraphicFramePr>
          <p:nvPr>
            <p:ph idx="1"/>
            <p:extLst>
              <p:ext uri="{D42A27DB-BD31-4B8C-83A1-F6EECF244321}">
                <p14:modId xmlns:p14="http://schemas.microsoft.com/office/powerpoint/2010/main" val="2114340058"/>
              </p:ext>
            </p:extLst>
          </p:nvPr>
        </p:nvGraphicFramePr>
        <p:xfrm>
          <a:off x="467544" y="843558"/>
          <a:ext cx="6446838" cy="3456384"/>
        </p:xfrm>
        <a:graphic>
          <a:graphicData uri="http://schemas.openxmlformats.org/drawingml/2006/table">
            <a:tbl>
              <a:tblPr firstRow="1" bandRow="1">
                <a:tableStyleId>{BDBED569-4797-4DF1-A0F4-6AAB3CD982D8}</a:tableStyleId>
              </a:tblPr>
              <a:tblGrid>
                <a:gridCol w="6446838">
                  <a:extLst>
                    <a:ext uri="{9D8B030D-6E8A-4147-A177-3AD203B41FA5}">
                      <a16:colId xmlns:a16="http://schemas.microsoft.com/office/drawing/2014/main" val="2994645936"/>
                    </a:ext>
                  </a:extLst>
                </a:gridCol>
              </a:tblGrid>
              <a:tr h="3456384">
                <a:tc>
                  <a:txBody>
                    <a:bodyPr/>
                    <a:lstStyle/>
                    <a:p>
                      <a:r>
                        <a:rPr lang="en-US" sz="2400" b="1" kern="1200" dirty="0">
                          <a:solidFill>
                            <a:schemeClr val="tx1"/>
                          </a:solidFill>
                          <a:effectLst/>
                          <a:latin typeface="Calibri" panose="020F0502020204030204" pitchFamily="34" charset="0"/>
                          <a:ea typeface="+mn-ea"/>
                          <a:cs typeface="Calibri" panose="020F0502020204030204" pitchFamily="34" charset="0"/>
                        </a:rPr>
                        <a:t>Dismissing evidence:</a:t>
                      </a:r>
                      <a:r>
                        <a:rPr lang="en-US" sz="2400" b="0" kern="1200" dirty="0">
                          <a:solidFill>
                            <a:schemeClr val="tx1"/>
                          </a:solidFill>
                          <a:effectLst/>
                          <a:latin typeface="Calibri" panose="020F0502020204030204" pitchFamily="34" charset="0"/>
                          <a:ea typeface="+mn-ea"/>
                          <a:cs typeface="Calibri" panose="020F0502020204030204" pitchFamily="34" charset="0"/>
                        </a:rPr>
                        <a:t> Your mind discards evidence that may challenge its negative narrative. For instance, you are preparing for an exam and are worried that the lessons you skipped might end up in the paper. And so, your mind dismisses it by believing it already knows that those lessons will be ignored. </a:t>
                      </a:r>
                      <a:endParaRPr lang="en-ID" sz="2400" b="0" kern="1200" dirty="0">
                        <a:solidFill>
                          <a:schemeClr val="tx1"/>
                        </a:solidFill>
                        <a:effectLst/>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943973286"/>
                  </a:ext>
                </a:extLst>
              </a:tr>
            </a:tbl>
          </a:graphicData>
        </a:graphic>
      </p:graphicFrame>
    </p:spTree>
    <p:extLst>
      <p:ext uri="{BB962C8B-B14F-4D97-AF65-F5344CB8AC3E}">
        <p14:creationId xmlns:p14="http://schemas.microsoft.com/office/powerpoint/2010/main" val="4102584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742A440C-E89A-7041-BF67-443BBD8AA215}"/>
              </a:ext>
            </a:extLst>
          </p:cNvPr>
          <p:cNvGraphicFramePr>
            <a:graphicFrameLocks noGrp="1"/>
          </p:cNvGraphicFramePr>
          <p:nvPr>
            <p:ph idx="1"/>
            <p:extLst>
              <p:ext uri="{D42A27DB-BD31-4B8C-83A1-F6EECF244321}">
                <p14:modId xmlns:p14="http://schemas.microsoft.com/office/powerpoint/2010/main" val="3253804145"/>
              </p:ext>
            </p:extLst>
          </p:nvPr>
        </p:nvGraphicFramePr>
        <p:xfrm>
          <a:off x="467544" y="843558"/>
          <a:ext cx="6446838" cy="3456384"/>
        </p:xfrm>
        <a:graphic>
          <a:graphicData uri="http://schemas.openxmlformats.org/drawingml/2006/table">
            <a:tbl>
              <a:tblPr firstRow="1" bandRow="1">
                <a:tableStyleId>{BDBED569-4797-4DF1-A0F4-6AAB3CD982D8}</a:tableStyleId>
              </a:tblPr>
              <a:tblGrid>
                <a:gridCol w="6446838">
                  <a:extLst>
                    <a:ext uri="{9D8B030D-6E8A-4147-A177-3AD203B41FA5}">
                      <a16:colId xmlns:a16="http://schemas.microsoft.com/office/drawing/2014/main" val="2994645936"/>
                    </a:ext>
                  </a:extLst>
                </a:gridCol>
              </a:tblGrid>
              <a:tr h="3456384">
                <a:tc>
                  <a:txBody>
                    <a:bodyPr/>
                    <a:lstStyle/>
                    <a:p>
                      <a:r>
                        <a:rPr lang="en-US" sz="2400" b="1" kern="1200" dirty="0">
                          <a:solidFill>
                            <a:schemeClr val="tx1"/>
                          </a:solidFill>
                          <a:effectLst/>
                          <a:latin typeface="Calibri" panose="020F0502020204030204" pitchFamily="34" charset="0"/>
                          <a:ea typeface="+mn-ea"/>
                          <a:cs typeface="Calibri" panose="020F0502020204030204" pitchFamily="34" charset="0"/>
                        </a:rPr>
                        <a:t>Generalizing:</a:t>
                      </a:r>
                      <a:r>
                        <a:rPr lang="en-US" sz="2400" b="0" kern="1200" dirty="0">
                          <a:solidFill>
                            <a:schemeClr val="tx1"/>
                          </a:solidFill>
                          <a:effectLst/>
                          <a:latin typeface="Calibri" panose="020F0502020204030204" pitchFamily="34" charset="0"/>
                          <a:ea typeface="+mn-ea"/>
                          <a:cs typeface="Calibri" panose="020F0502020204030204" pitchFamily="34" charset="0"/>
                        </a:rPr>
                        <a:t> You look at a single, unpleasant incidence and decide that that event represents a general, unrelenting trend. For instance, you tell your friends that they are never there for you and are always late when they might have missed a few events and are caring and punctual people.</a:t>
                      </a:r>
                      <a:endParaRPr lang="en-ID" sz="2400" b="0" kern="1200" dirty="0">
                        <a:solidFill>
                          <a:schemeClr val="tx1"/>
                        </a:solidFill>
                        <a:effectLst/>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943973286"/>
                  </a:ext>
                </a:extLst>
              </a:tr>
            </a:tbl>
          </a:graphicData>
        </a:graphic>
      </p:graphicFrame>
    </p:spTree>
    <p:extLst>
      <p:ext uri="{BB962C8B-B14F-4D97-AF65-F5344CB8AC3E}">
        <p14:creationId xmlns:p14="http://schemas.microsoft.com/office/powerpoint/2010/main" val="3670375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835696" y="1635646"/>
            <a:ext cx="3672408" cy="1656184"/>
          </a:xfrm>
        </p:spPr>
        <p:txBody>
          <a:bodyPr>
            <a:normAutofit/>
          </a:bodyPr>
          <a:lstStyle/>
          <a:p>
            <a:pPr algn="ctr"/>
            <a:r>
              <a:rPr lang="en-US" dirty="0"/>
              <a:t>This process isn’t easy. But we guarantee that the rewards are long-lasting and worthy. </a:t>
            </a:r>
            <a:endParaRPr lang="en-ID" dirty="0"/>
          </a:p>
        </p:txBody>
      </p:sp>
    </p:spTree>
    <p:extLst>
      <p:ext uri="{BB962C8B-B14F-4D97-AF65-F5344CB8AC3E}">
        <p14:creationId xmlns:p14="http://schemas.microsoft.com/office/powerpoint/2010/main" val="3854522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742A440C-E89A-7041-BF67-443BBD8AA215}"/>
              </a:ext>
            </a:extLst>
          </p:cNvPr>
          <p:cNvGraphicFramePr>
            <a:graphicFrameLocks noGrp="1"/>
          </p:cNvGraphicFramePr>
          <p:nvPr>
            <p:ph idx="1"/>
            <p:extLst>
              <p:ext uri="{D42A27DB-BD31-4B8C-83A1-F6EECF244321}">
                <p14:modId xmlns:p14="http://schemas.microsoft.com/office/powerpoint/2010/main" val="1544828689"/>
              </p:ext>
            </p:extLst>
          </p:nvPr>
        </p:nvGraphicFramePr>
        <p:xfrm>
          <a:off x="467544" y="843558"/>
          <a:ext cx="6446838" cy="3456384"/>
        </p:xfrm>
        <a:graphic>
          <a:graphicData uri="http://schemas.openxmlformats.org/drawingml/2006/table">
            <a:tbl>
              <a:tblPr firstRow="1" bandRow="1">
                <a:tableStyleId>{BDBED569-4797-4DF1-A0F4-6AAB3CD982D8}</a:tableStyleId>
              </a:tblPr>
              <a:tblGrid>
                <a:gridCol w="6446838">
                  <a:extLst>
                    <a:ext uri="{9D8B030D-6E8A-4147-A177-3AD203B41FA5}">
                      <a16:colId xmlns:a16="http://schemas.microsoft.com/office/drawing/2014/main" val="2994645936"/>
                    </a:ext>
                  </a:extLst>
                </a:gridCol>
              </a:tblGrid>
              <a:tr h="3456384">
                <a:tc>
                  <a:txBody>
                    <a:bodyPr/>
                    <a:lstStyle/>
                    <a:p>
                      <a:r>
                        <a:rPr lang="en-US" sz="2400" b="1" kern="1200" dirty="0">
                          <a:solidFill>
                            <a:schemeClr val="tx1"/>
                          </a:solidFill>
                          <a:effectLst/>
                          <a:latin typeface="Calibri" panose="020F0502020204030204" pitchFamily="34" charset="0"/>
                          <a:ea typeface="+mn-ea"/>
                          <a:cs typeface="Calibri" panose="020F0502020204030204" pitchFamily="34" charset="0"/>
                        </a:rPr>
                        <a:t>Presumptuous: </a:t>
                      </a:r>
                      <a:r>
                        <a:rPr lang="en-US" sz="2400" b="0" kern="1200" dirty="0">
                          <a:solidFill>
                            <a:schemeClr val="tx1"/>
                          </a:solidFill>
                          <a:effectLst/>
                          <a:latin typeface="Calibri" panose="020F0502020204030204" pitchFamily="34" charset="0"/>
                          <a:ea typeface="+mn-ea"/>
                          <a:cs typeface="Calibri" panose="020F0502020204030204" pitchFamily="34" charset="0"/>
                        </a:rPr>
                        <a:t>You assume that you know what others are thinking without confirming it with them. For instance, you take it for granted that the other person might be ok with your choice of decisions for them.</a:t>
                      </a:r>
                      <a:endParaRPr lang="en-ID" sz="2400" b="0" kern="1200" dirty="0">
                        <a:solidFill>
                          <a:schemeClr val="tx1"/>
                        </a:solidFill>
                        <a:effectLst/>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943973286"/>
                  </a:ext>
                </a:extLst>
              </a:tr>
            </a:tbl>
          </a:graphicData>
        </a:graphic>
      </p:graphicFrame>
    </p:spTree>
    <p:extLst>
      <p:ext uri="{BB962C8B-B14F-4D97-AF65-F5344CB8AC3E}">
        <p14:creationId xmlns:p14="http://schemas.microsoft.com/office/powerpoint/2010/main" val="4241029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742A440C-E89A-7041-BF67-443BBD8AA215}"/>
              </a:ext>
            </a:extLst>
          </p:cNvPr>
          <p:cNvGraphicFramePr>
            <a:graphicFrameLocks noGrp="1"/>
          </p:cNvGraphicFramePr>
          <p:nvPr>
            <p:ph idx="1"/>
            <p:extLst>
              <p:ext uri="{D42A27DB-BD31-4B8C-83A1-F6EECF244321}">
                <p14:modId xmlns:p14="http://schemas.microsoft.com/office/powerpoint/2010/main" val="1550439617"/>
              </p:ext>
            </p:extLst>
          </p:nvPr>
        </p:nvGraphicFramePr>
        <p:xfrm>
          <a:off x="467544" y="843558"/>
          <a:ext cx="6446838" cy="3456384"/>
        </p:xfrm>
        <a:graphic>
          <a:graphicData uri="http://schemas.openxmlformats.org/drawingml/2006/table">
            <a:tbl>
              <a:tblPr firstRow="1" bandRow="1">
                <a:tableStyleId>{BDBED569-4797-4DF1-A0F4-6AAB3CD982D8}</a:tableStyleId>
              </a:tblPr>
              <a:tblGrid>
                <a:gridCol w="6446838">
                  <a:extLst>
                    <a:ext uri="{9D8B030D-6E8A-4147-A177-3AD203B41FA5}">
                      <a16:colId xmlns:a16="http://schemas.microsoft.com/office/drawing/2014/main" val="2994645936"/>
                    </a:ext>
                  </a:extLst>
                </a:gridCol>
              </a:tblGrid>
              <a:tr h="3456384">
                <a:tc>
                  <a:txBody>
                    <a:bodyPr/>
                    <a:lstStyle/>
                    <a:p>
                      <a:r>
                        <a:rPr lang="en-US" sz="2400" b="1" kern="1200" dirty="0">
                          <a:solidFill>
                            <a:schemeClr val="tx1"/>
                          </a:solidFill>
                          <a:effectLst/>
                          <a:latin typeface="Calibri" panose="020F0502020204030204" pitchFamily="34" charset="0"/>
                          <a:ea typeface="+mn-ea"/>
                          <a:cs typeface="Calibri" panose="020F0502020204030204" pitchFamily="34" charset="0"/>
                        </a:rPr>
                        <a:t>Emotional Reasoning:</a:t>
                      </a:r>
                      <a:r>
                        <a:rPr lang="en-US" sz="2400" b="0" kern="1200" dirty="0">
                          <a:solidFill>
                            <a:schemeClr val="tx1"/>
                          </a:solidFill>
                          <a:effectLst/>
                          <a:latin typeface="Calibri" panose="020F0502020204030204" pitchFamily="34" charset="0"/>
                          <a:ea typeface="+mn-ea"/>
                          <a:cs typeface="Calibri" panose="020F0502020204030204" pitchFamily="34" charset="0"/>
                        </a:rPr>
                        <a:t> If you’re feeling something, then that is the truth, the reality. For instance, if you’re afraid of something, then it must be dangerous for you. If you don’t like working on your anxiety, then you believe that you cannot overcome it and therefore must settle with it. </a:t>
                      </a:r>
                      <a:endParaRPr lang="en-ID" sz="2400" b="0" kern="1200" dirty="0">
                        <a:solidFill>
                          <a:schemeClr val="tx1"/>
                        </a:solidFill>
                        <a:effectLst/>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943973286"/>
                  </a:ext>
                </a:extLst>
              </a:tr>
            </a:tbl>
          </a:graphicData>
        </a:graphic>
      </p:graphicFrame>
    </p:spTree>
    <p:extLst>
      <p:ext uri="{BB962C8B-B14F-4D97-AF65-F5344CB8AC3E}">
        <p14:creationId xmlns:p14="http://schemas.microsoft.com/office/powerpoint/2010/main" val="2050183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742A440C-E89A-7041-BF67-443BBD8AA215}"/>
              </a:ext>
            </a:extLst>
          </p:cNvPr>
          <p:cNvGraphicFramePr>
            <a:graphicFrameLocks noGrp="1"/>
          </p:cNvGraphicFramePr>
          <p:nvPr>
            <p:ph idx="1"/>
            <p:extLst>
              <p:ext uri="{D42A27DB-BD31-4B8C-83A1-F6EECF244321}">
                <p14:modId xmlns:p14="http://schemas.microsoft.com/office/powerpoint/2010/main" val="3358909651"/>
              </p:ext>
            </p:extLst>
          </p:nvPr>
        </p:nvGraphicFramePr>
        <p:xfrm>
          <a:off x="467544" y="843558"/>
          <a:ext cx="6446838" cy="3456384"/>
        </p:xfrm>
        <a:graphic>
          <a:graphicData uri="http://schemas.openxmlformats.org/drawingml/2006/table">
            <a:tbl>
              <a:tblPr firstRow="1" bandRow="1">
                <a:tableStyleId>{BDBED569-4797-4DF1-A0F4-6AAB3CD982D8}</a:tableStyleId>
              </a:tblPr>
              <a:tblGrid>
                <a:gridCol w="6446838">
                  <a:extLst>
                    <a:ext uri="{9D8B030D-6E8A-4147-A177-3AD203B41FA5}">
                      <a16:colId xmlns:a16="http://schemas.microsoft.com/office/drawing/2014/main" val="2994645936"/>
                    </a:ext>
                  </a:extLst>
                </a:gridCol>
              </a:tblGrid>
              <a:tr h="3456384">
                <a:tc>
                  <a:txBody>
                    <a:bodyPr/>
                    <a:lstStyle/>
                    <a:p>
                      <a:r>
                        <a:rPr lang="en-US" sz="2400" b="1" kern="1200" dirty="0">
                          <a:solidFill>
                            <a:schemeClr val="tx1"/>
                          </a:solidFill>
                          <a:effectLst/>
                          <a:latin typeface="Calibri" panose="020F0502020204030204" pitchFamily="34" charset="0"/>
                          <a:ea typeface="+mn-ea"/>
                          <a:cs typeface="Calibri" panose="020F0502020204030204" pitchFamily="34" charset="0"/>
                        </a:rPr>
                        <a:t>Unreliable forecasting:</a:t>
                      </a:r>
                      <a:r>
                        <a:rPr lang="en-US" sz="2400" b="0" kern="1200" dirty="0">
                          <a:solidFill>
                            <a:schemeClr val="tx1"/>
                          </a:solidFill>
                          <a:effectLst/>
                          <a:latin typeface="Calibri" panose="020F0502020204030204" pitchFamily="34" charset="0"/>
                          <a:ea typeface="+mn-ea"/>
                          <a:cs typeface="Calibri" panose="020F0502020204030204" pitchFamily="34" charset="0"/>
                        </a:rPr>
                        <a:t> You assume a negative thought will manifest into reality. You fear driving and so you convince yourself that you’re likely to meet with an accident if you drive.</a:t>
                      </a:r>
                      <a:endParaRPr lang="en-ID" sz="2400" b="0" kern="1200" dirty="0">
                        <a:solidFill>
                          <a:schemeClr val="tx1"/>
                        </a:solidFill>
                        <a:effectLst/>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943973286"/>
                  </a:ext>
                </a:extLst>
              </a:tr>
            </a:tbl>
          </a:graphicData>
        </a:graphic>
      </p:graphicFrame>
    </p:spTree>
    <p:extLst>
      <p:ext uri="{BB962C8B-B14F-4D97-AF65-F5344CB8AC3E}">
        <p14:creationId xmlns:p14="http://schemas.microsoft.com/office/powerpoint/2010/main" val="452430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644778" y="2022004"/>
            <a:ext cx="6447501" cy="576064"/>
          </a:xfrm>
        </p:spPr>
        <p:txBody>
          <a:bodyPr>
            <a:normAutofit/>
          </a:bodyPr>
          <a:lstStyle/>
          <a:p>
            <a:r>
              <a:rPr lang="en-US" b="1" dirty="0">
                <a:solidFill>
                  <a:schemeClr val="tx1">
                    <a:lumMod val="85000"/>
                    <a:lumOff val="15000"/>
                  </a:schemeClr>
                </a:solidFill>
              </a:rPr>
              <a:t>Worksheet 12 - Distorted Thoughts Tracker</a:t>
            </a:r>
            <a:endParaRPr lang="en-ID" b="1" dirty="0">
              <a:solidFill>
                <a:schemeClr val="tx1">
                  <a:lumMod val="85000"/>
                  <a:lumOff val="15000"/>
                </a:schemeClr>
              </a:solidFill>
            </a:endParaRPr>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644779" y="2814092"/>
            <a:ext cx="5799429" cy="1629866"/>
          </a:xfrm>
        </p:spPr>
        <p:txBody>
          <a:bodyPr>
            <a:normAutofit/>
          </a:bodyPr>
          <a:lstStyle/>
          <a:p>
            <a:pPr marL="342900" indent="-342900">
              <a:buFont typeface="Arial" panose="020B0604020202020204" pitchFamily="34" charset="0"/>
              <a:buChar char="•"/>
            </a:pPr>
            <a:r>
              <a:rPr lang="en-US" dirty="0"/>
              <a:t>Reflect on the above table.</a:t>
            </a:r>
            <a:r>
              <a:rPr lang="en-ID" dirty="0"/>
              <a:t> </a:t>
            </a:r>
            <a:r>
              <a:rPr lang="en-US" dirty="0"/>
              <a:t>And when you are open and ready, spend time to check if you display any of them. </a:t>
            </a:r>
            <a:endParaRPr lang="en-ID" dirty="0"/>
          </a:p>
        </p:txBody>
      </p:sp>
      <p:sp>
        <p:nvSpPr>
          <p:cNvPr id="4" name="Title 1">
            <a:extLst>
              <a:ext uri="{FF2B5EF4-FFF2-40B4-BE49-F238E27FC236}">
                <a16:creationId xmlns:a16="http://schemas.microsoft.com/office/drawing/2014/main" id="{87C7F271-9B45-6D41-BEE6-7B4F8A180F39}"/>
              </a:ext>
            </a:extLst>
          </p:cNvPr>
          <p:cNvSpPr txBox="1">
            <a:spLocks/>
          </p:cNvSpPr>
          <p:nvPr/>
        </p:nvSpPr>
        <p:spPr>
          <a:xfrm>
            <a:off x="467544" y="869876"/>
            <a:ext cx="6447501" cy="864096"/>
          </a:xfrm>
          <a:prstGeom prst="rect">
            <a:avLst/>
          </a:prstGeom>
        </p:spPr>
        <p:txBody>
          <a:bodyPr vert="horz" lIns="91440" tIns="45720" rIns="91440" bIns="45720" rtlCol="0" anchor="t">
            <a:noAutofit/>
          </a:bodyPr>
          <a:lstStyle>
            <a:lvl1pPr algn="l" defTabSz="342900" rtl="0" eaLnBrk="1" latinLnBrk="0" hangingPunct="1">
              <a:spcBef>
                <a:spcPct val="0"/>
              </a:spcBef>
              <a:buNone/>
              <a:defRPr sz="2600" kern="1200">
                <a:solidFill>
                  <a:schemeClr val="accent1">
                    <a:lumMod val="75000"/>
                  </a:schemeClr>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800" b="1" dirty="0"/>
              <a:t>Overcoming Any Distorted Thought Patterns</a:t>
            </a:r>
            <a:endParaRPr lang="en-ID" sz="2800" dirty="0"/>
          </a:p>
        </p:txBody>
      </p:sp>
    </p:spTree>
    <p:extLst>
      <p:ext uri="{BB962C8B-B14F-4D97-AF65-F5344CB8AC3E}">
        <p14:creationId xmlns:p14="http://schemas.microsoft.com/office/powerpoint/2010/main" val="789245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strips(downLeft)">
                                      <p:cBhvr>
                                        <p:cTn id="1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043608" y="1059582"/>
            <a:ext cx="5256584" cy="3312368"/>
          </a:xfrm>
        </p:spPr>
        <p:txBody>
          <a:bodyPr>
            <a:normAutofit/>
          </a:bodyPr>
          <a:lstStyle/>
          <a:p>
            <a:pPr marL="342900" indent="-342900">
              <a:buFont typeface="Arial" panose="020B0604020202020204" pitchFamily="34" charset="0"/>
              <a:buChar char="•"/>
            </a:pPr>
            <a:r>
              <a:rPr lang="en-US" dirty="0"/>
              <a:t>Once you identify a pattern, mindfully try and avoid this every time you catch yourself falling into the trend. </a:t>
            </a:r>
          </a:p>
          <a:p>
            <a:pPr marL="342900" indent="-342900">
              <a:buFont typeface="Arial" panose="020B0604020202020204" pitchFamily="34" charset="0"/>
              <a:buChar char="•"/>
            </a:pPr>
            <a:r>
              <a:rPr lang="en-US" dirty="0"/>
              <a:t>Tracking your thoughts and looking for distortions in them helps put things in better perspective, which in turn starts improving your mood and reduces anxiety.</a:t>
            </a:r>
            <a:r>
              <a:rPr lang="en-ID" dirty="0"/>
              <a:t> </a:t>
            </a:r>
          </a:p>
        </p:txBody>
      </p:sp>
    </p:spTree>
    <p:extLst>
      <p:ext uri="{BB962C8B-B14F-4D97-AF65-F5344CB8AC3E}">
        <p14:creationId xmlns:p14="http://schemas.microsoft.com/office/powerpoint/2010/main" val="499859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31EBF-945D-1F40-8506-8161136D8818}"/>
              </a:ext>
            </a:extLst>
          </p:cNvPr>
          <p:cNvSpPr>
            <a:spLocks noGrp="1"/>
          </p:cNvSpPr>
          <p:nvPr>
            <p:ph type="title"/>
          </p:nvPr>
        </p:nvSpPr>
        <p:spPr>
          <a:xfrm>
            <a:off x="611560" y="961256"/>
            <a:ext cx="6447501" cy="962422"/>
          </a:xfrm>
        </p:spPr>
        <p:txBody>
          <a:bodyPr>
            <a:noAutofit/>
          </a:bodyPr>
          <a:lstStyle/>
          <a:p>
            <a:r>
              <a:rPr lang="en-US" sz="2800" b="1" dirty="0"/>
              <a:t>Assessing Your Present and Preparing a Plan for the Future</a:t>
            </a:r>
            <a:endParaRPr lang="en-ID" sz="2800" b="1" dirty="0"/>
          </a:p>
        </p:txBody>
      </p:sp>
      <p:sp>
        <p:nvSpPr>
          <p:cNvPr id="4" name="Content Placeholder 2">
            <a:extLst>
              <a:ext uri="{FF2B5EF4-FFF2-40B4-BE49-F238E27FC236}">
                <a16:creationId xmlns:a16="http://schemas.microsoft.com/office/drawing/2014/main" id="{CA0CEDFC-B962-EA4F-BE54-4F87E47303EA}"/>
              </a:ext>
            </a:extLst>
          </p:cNvPr>
          <p:cNvSpPr txBox="1">
            <a:spLocks/>
          </p:cNvSpPr>
          <p:nvPr/>
        </p:nvSpPr>
        <p:spPr>
          <a:xfrm>
            <a:off x="683568" y="2139702"/>
            <a:ext cx="5439389" cy="2088232"/>
          </a:xfrm>
          <a:prstGeom prst="rect">
            <a:avLst/>
          </a:prstGeom>
        </p:spPr>
        <p:txBody>
          <a:bodyPr vert="horz" lIns="91440" tIns="45720" rIns="91440" bIns="45720" rtlCol="0">
            <a:noAutofit/>
          </a:bodyPr>
          <a:lstStyle>
            <a:lvl1pPr marL="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a:lstStyle>
          <a:p>
            <a:r>
              <a:rPr lang="en-US" dirty="0"/>
              <a:t>Now that you know your pitfalls and the stuck points that are stopping you from moving ahead, accept them, without guilt or resentment (it makes the process of letting go of them easier).</a:t>
            </a:r>
            <a:endParaRPr lang="en-ID" b="1" dirty="0"/>
          </a:p>
        </p:txBody>
      </p:sp>
    </p:spTree>
    <p:extLst>
      <p:ext uri="{BB962C8B-B14F-4D97-AF65-F5344CB8AC3E}">
        <p14:creationId xmlns:p14="http://schemas.microsoft.com/office/powerpoint/2010/main" val="984685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50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randombar(horizontal)">
                                      <p:cBhvr>
                                        <p:cTn id="1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B88BAFBF-2B18-2540-A415-D1012DA238B9}"/>
              </a:ext>
            </a:extLst>
          </p:cNvPr>
          <p:cNvSpPr txBox="1">
            <a:spLocks/>
          </p:cNvSpPr>
          <p:nvPr/>
        </p:nvSpPr>
        <p:spPr>
          <a:xfrm>
            <a:off x="644779" y="2059688"/>
            <a:ext cx="5799429" cy="3320374"/>
          </a:xfrm>
          <a:prstGeom prst="rect">
            <a:avLst/>
          </a:prstGeom>
        </p:spPr>
        <p:txBody>
          <a:bodyPr vert="horz" lIns="91440" tIns="45720" rIns="91440" bIns="45720" rtlCol="0">
            <a:normAutofit/>
          </a:bodyPr>
          <a:lstStyle>
            <a:lvl1pPr marL="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1pPr>
            <a:lvl2pPr marL="3429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2pPr>
            <a:lvl3pPr marL="6858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3pPr>
            <a:lvl4pPr marL="10287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4pPr>
            <a:lvl5pPr marL="13716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a:lstStyle>
          <a:p>
            <a:pPr marL="342900" lvl="0" indent="-342900">
              <a:buFont typeface="Arial" panose="020B0604020202020204" pitchFamily="34" charset="0"/>
              <a:buChar char="•"/>
            </a:pPr>
            <a:r>
              <a:rPr lang="en-US" dirty="0"/>
              <a:t>Replacing any negative thoughts with positive and constructive thoughts</a:t>
            </a:r>
            <a:endParaRPr lang="en-ID" dirty="0"/>
          </a:p>
          <a:p>
            <a:pPr marL="342900" lvl="0" indent="-342900">
              <a:buFont typeface="Arial" panose="020B0604020202020204" pitchFamily="34" charset="0"/>
              <a:buChar char="•"/>
            </a:pPr>
            <a:r>
              <a:rPr lang="en-US" dirty="0"/>
              <a:t>Change your perspective. Become more aware- of yourself and your surroundings, of the reality too.</a:t>
            </a:r>
            <a:endParaRPr lang="en-ID" dirty="0"/>
          </a:p>
        </p:txBody>
      </p:sp>
      <p:sp>
        <p:nvSpPr>
          <p:cNvPr id="3" name="Content Placeholder 2">
            <a:extLst>
              <a:ext uri="{FF2B5EF4-FFF2-40B4-BE49-F238E27FC236}">
                <a16:creationId xmlns:a16="http://schemas.microsoft.com/office/drawing/2014/main" id="{46228B81-0D6F-B346-A338-EF2495806633}"/>
              </a:ext>
            </a:extLst>
          </p:cNvPr>
          <p:cNvSpPr txBox="1">
            <a:spLocks/>
          </p:cNvSpPr>
          <p:nvPr/>
        </p:nvSpPr>
        <p:spPr>
          <a:xfrm>
            <a:off x="797179" y="987574"/>
            <a:ext cx="5799429" cy="936104"/>
          </a:xfrm>
          <a:prstGeom prst="rect">
            <a:avLst/>
          </a:prstGeom>
        </p:spPr>
        <p:txBody>
          <a:bodyPr vert="horz" lIns="91440" tIns="45720" rIns="91440" bIns="45720" rtlCol="0">
            <a:normAutofit/>
          </a:bodyPr>
          <a:lstStyle>
            <a:lvl1pPr marL="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1pPr>
            <a:lvl2pPr marL="3429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2pPr>
            <a:lvl3pPr marL="6858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3pPr>
            <a:lvl4pPr marL="10287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4pPr>
            <a:lvl5pPr marL="13716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a:lstStyle>
          <a:p>
            <a:r>
              <a:rPr lang="en-US" dirty="0"/>
              <a:t>Assess your responsibility and determine your next steps. Start by:</a:t>
            </a:r>
            <a:endParaRPr lang="en-ID" dirty="0"/>
          </a:p>
        </p:txBody>
      </p:sp>
    </p:spTree>
    <p:extLst>
      <p:ext uri="{BB962C8B-B14F-4D97-AF65-F5344CB8AC3E}">
        <p14:creationId xmlns:p14="http://schemas.microsoft.com/office/powerpoint/2010/main" val="502650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strips(downLeft)">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strips(downLeft)">
                                      <p:cBhvr>
                                        <p:cTn id="1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B88BAFBF-2B18-2540-A415-D1012DA238B9}"/>
              </a:ext>
            </a:extLst>
          </p:cNvPr>
          <p:cNvSpPr txBox="1">
            <a:spLocks/>
          </p:cNvSpPr>
          <p:nvPr/>
        </p:nvSpPr>
        <p:spPr>
          <a:xfrm>
            <a:off x="644779" y="1555632"/>
            <a:ext cx="5799429" cy="2168246"/>
          </a:xfrm>
          <a:prstGeom prst="rect">
            <a:avLst/>
          </a:prstGeom>
        </p:spPr>
        <p:txBody>
          <a:bodyPr vert="horz" lIns="91440" tIns="45720" rIns="91440" bIns="45720" rtlCol="0">
            <a:normAutofit/>
          </a:bodyPr>
          <a:lstStyle>
            <a:lvl1pPr marL="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1pPr>
            <a:lvl2pPr marL="3429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2pPr>
            <a:lvl3pPr marL="6858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3pPr>
            <a:lvl4pPr marL="10287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4pPr>
            <a:lvl5pPr marL="13716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a:lstStyle>
          <a:p>
            <a:pPr marL="342900" lvl="0" indent="-342900">
              <a:buFont typeface="Arial" panose="020B0604020202020204" pitchFamily="34" charset="0"/>
              <a:buChar char="•"/>
            </a:pPr>
            <a:r>
              <a:rPr lang="en-US" dirty="0"/>
              <a:t>Stay honest and open to feedback and change</a:t>
            </a:r>
            <a:endParaRPr lang="en-ID" dirty="0"/>
          </a:p>
          <a:p>
            <a:pPr marL="342900" lvl="0" indent="-342900">
              <a:buFont typeface="Arial" panose="020B0604020202020204" pitchFamily="34" charset="0"/>
              <a:buChar char="•"/>
            </a:pPr>
            <a:r>
              <a:rPr lang="en-US" dirty="0"/>
              <a:t>Distinguish the past from the present </a:t>
            </a:r>
            <a:endParaRPr lang="en-ID" dirty="0"/>
          </a:p>
          <a:p>
            <a:pPr marL="342900" lvl="0" indent="-342900">
              <a:buFont typeface="Arial" panose="020B0604020202020204" pitchFamily="34" charset="0"/>
              <a:buChar char="•"/>
            </a:pPr>
            <a:r>
              <a:rPr lang="en-US" dirty="0"/>
              <a:t>Take direct action against problematic thoughts</a:t>
            </a:r>
            <a:endParaRPr lang="en-ID" dirty="0"/>
          </a:p>
        </p:txBody>
      </p:sp>
    </p:spTree>
    <p:extLst>
      <p:ext uri="{BB962C8B-B14F-4D97-AF65-F5344CB8AC3E}">
        <p14:creationId xmlns:p14="http://schemas.microsoft.com/office/powerpoint/2010/main" val="2308527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trips(down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strips(downLeft)">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strips(downLeft)">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31EBF-945D-1F40-8506-8161136D8818}"/>
              </a:ext>
            </a:extLst>
          </p:cNvPr>
          <p:cNvSpPr>
            <a:spLocks noGrp="1"/>
          </p:cNvSpPr>
          <p:nvPr>
            <p:ph type="title"/>
          </p:nvPr>
        </p:nvSpPr>
        <p:spPr>
          <a:xfrm>
            <a:off x="683568" y="1491630"/>
            <a:ext cx="6447501" cy="545578"/>
          </a:xfrm>
        </p:spPr>
        <p:txBody>
          <a:bodyPr>
            <a:noAutofit/>
          </a:bodyPr>
          <a:lstStyle/>
          <a:p>
            <a:r>
              <a:rPr lang="en-US" sz="2800" b="1" dirty="0"/>
              <a:t>Connect with Now</a:t>
            </a:r>
            <a:endParaRPr lang="en-ID" sz="2800" b="1" dirty="0"/>
          </a:p>
        </p:txBody>
      </p:sp>
      <p:sp>
        <p:nvSpPr>
          <p:cNvPr id="4" name="Content Placeholder 2">
            <a:extLst>
              <a:ext uri="{FF2B5EF4-FFF2-40B4-BE49-F238E27FC236}">
                <a16:creationId xmlns:a16="http://schemas.microsoft.com/office/drawing/2014/main" id="{CA0CEDFC-B962-EA4F-BE54-4F87E47303EA}"/>
              </a:ext>
            </a:extLst>
          </p:cNvPr>
          <p:cNvSpPr txBox="1">
            <a:spLocks/>
          </p:cNvSpPr>
          <p:nvPr/>
        </p:nvSpPr>
        <p:spPr>
          <a:xfrm>
            <a:off x="683568" y="2211710"/>
            <a:ext cx="5439389" cy="1512168"/>
          </a:xfrm>
          <a:prstGeom prst="rect">
            <a:avLst/>
          </a:prstGeom>
        </p:spPr>
        <p:txBody>
          <a:bodyPr vert="horz" lIns="91440" tIns="45720" rIns="91440" bIns="45720" rtlCol="0">
            <a:noAutofit/>
          </a:bodyPr>
          <a:lstStyle>
            <a:lvl1pPr marL="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a:lstStyle>
          <a:p>
            <a:r>
              <a:rPr lang="en-US" dirty="0"/>
              <a:t>Ask yourself:</a:t>
            </a:r>
            <a:endParaRPr lang="en-ID" dirty="0"/>
          </a:p>
          <a:p>
            <a:pPr marL="342900" lvl="0" indent="-342900">
              <a:buFont typeface="Arial" panose="020B0604020202020204" pitchFamily="34" charset="0"/>
              <a:buChar char="•"/>
            </a:pPr>
            <a:r>
              <a:rPr lang="en-US" dirty="0"/>
              <a:t>Where are you now?</a:t>
            </a:r>
            <a:endParaRPr lang="en-ID" dirty="0"/>
          </a:p>
          <a:p>
            <a:pPr marL="342900" indent="-342900">
              <a:buFont typeface="Arial" panose="020B0604020202020204" pitchFamily="34" charset="0"/>
              <a:buChar char="•"/>
            </a:pPr>
            <a:r>
              <a:rPr lang="en-US" dirty="0"/>
              <a:t>Where do you want to be?</a:t>
            </a:r>
            <a:endParaRPr lang="en-ID" b="1" dirty="0"/>
          </a:p>
        </p:txBody>
      </p:sp>
    </p:spTree>
    <p:extLst>
      <p:ext uri="{BB962C8B-B14F-4D97-AF65-F5344CB8AC3E}">
        <p14:creationId xmlns:p14="http://schemas.microsoft.com/office/powerpoint/2010/main" val="2224077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50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randombar(horizontal)">
                                      <p:cBhvr>
                                        <p:cTn id="11" dur="500"/>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Effect transition="in" filter="randombar(horizontal)">
                                      <p:cBhvr>
                                        <p:cTn id="16" dur="500"/>
                                        <p:tgtEl>
                                          <p:spTgt spid="4">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randombar(horizontal)">
                                      <p:cBhvr>
                                        <p:cTn id="21"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644779" y="1033264"/>
            <a:ext cx="6447501" cy="962422"/>
          </a:xfrm>
        </p:spPr>
        <p:txBody>
          <a:bodyPr>
            <a:normAutofit/>
          </a:bodyPr>
          <a:lstStyle/>
          <a:p>
            <a:r>
              <a:rPr lang="en-US" b="1" dirty="0">
                <a:solidFill>
                  <a:schemeClr val="tx1">
                    <a:lumMod val="85000"/>
                    <a:lumOff val="15000"/>
                  </a:schemeClr>
                </a:solidFill>
              </a:rPr>
              <a:t>Worksheet 13 - Setting Goals</a:t>
            </a:r>
            <a:endParaRPr lang="en-ID" sz="2600" b="1" dirty="0">
              <a:solidFill>
                <a:schemeClr val="tx1">
                  <a:lumMod val="85000"/>
                  <a:lumOff val="15000"/>
                </a:schemeClr>
              </a:solidFill>
            </a:endParaRPr>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644779" y="1733972"/>
            <a:ext cx="5799429" cy="2565970"/>
          </a:xfrm>
        </p:spPr>
        <p:txBody>
          <a:bodyPr>
            <a:normAutofit/>
          </a:bodyPr>
          <a:lstStyle/>
          <a:p>
            <a:pPr marL="342900" indent="-342900">
              <a:buFont typeface="Arial" panose="020B0604020202020204" pitchFamily="34" charset="0"/>
              <a:buChar char="•"/>
            </a:pPr>
            <a:r>
              <a:rPr lang="en-US" dirty="0"/>
              <a:t>Can you think of anything that you want more than you fear? Or it can be facing your fear itself. </a:t>
            </a:r>
          </a:p>
          <a:p>
            <a:pPr marL="342900" indent="-342900">
              <a:buFont typeface="Arial" panose="020B0604020202020204" pitchFamily="34" charset="0"/>
              <a:buChar char="•"/>
            </a:pPr>
            <a:r>
              <a:rPr lang="en-US" dirty="0"/>
              <a:t>If you can’t think of anything right now, don’t rush through.</a:t>
            </a:r>
            <a:endParaRPr lang="en-ID" dirty="0"/>
          </a:p>
        </p:txBody>
      </p:sp>
    </p:spTree>
    <p:extLst>
      <p:ext uri="{BB962C8B-B14F-4D97-AF65-F5344CB8AC3E}">
        <p14:creationId xmlns:p14="http://schemas.microsoft.com/office/powerpoint/2010/main" val="1791791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strips(downLeft)">
                                      <p:cBhvr>
                                        <p:cTn id="16"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331640" y="1707654"/>
            <a:ext cx="4536504" cy="2664296"/>
          </a:xfrm>
        </p:spPr>
        <p:txBody>
          <a:bodyPr>
            <a:normAutofit/>
          </a:bodyPr>
          <a:lstStyle/>
          <a:p>
            <a:pPr algn="ctr"/>
            <a:r>
              <a:rPr lang="en-US" dirty="0"/>
              <a:t>We provide guidelines that help you reflect and reassess your situation, the reasons for it, and ways to manage it too. </a:t>
            </a:r>
            <a:endParaRPr lang="en-ID" dirty="0"/>
          </a:p>
        </p:txBody>
      </p:sp>
    </p:spTree>
    <p:extLst>
      <p:ext uri="{BB962C8B-B14F-4D97-AF65-F5344CB8AC3E}">
        <p14:creationId xmlns:p14="http://schemas.microsoft.com/office/powerpoint/2010/main" val="216997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755576" y="1491630"/>
            <a:ext cx="5400600" cy="2664296"/>
          </a:xfrm>
        </p:spPr>
        <p:txBody>
          <a:bodyPr>
            <a:normAutofit/>
          </a:bodyPr>
          <a:lstStyle/>
          <a:p>
            <a:pPr marL="342900" lvl="0" indent="-342900">
              <a:buFont typeface="Arial" panose="020B0604020202020204" pitchFamily="34" charset="0"/>
              <a:buChar char="•"/>
            </a:pPr>
            <a:r>
              <a:rPr lang="en-US" dirty="0"/>
              <a:t>Keep going back to it to see if you have something that aligns with your purpose in life. </a:t>
            </a:r>
          </a:p>
          <a:p>
            <a:pPr marL="342900" indent="-342900">
              <a:buFont typeface="Arial" panose="020B0604020202020204" pitchFamily="34" charset="0"/>
              <a:buChar char="•"/>
            </a:pPr>
            <a:r>
              <a:rPr lang="en-US" dirty="0"/>
              <a:t>Write them down when they hit you (and they will). </a:t>
            </a:r>
            <a:endParaRPr lang="en-ID" dirty="0"/>
          </a:p>
        </p:txBody>
      </p:sp>
    </p:spTree>
    <p:extLst>
      <p:ext uri="{BB962C8B-B14F-4D97-AF65-F5344CB8AC3E}">
        <p14:creationId xmlns:p14="http://schemas.microsoft.com/office/powerpoint/2010/main" val="4022435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275606"/>
            <a:ext cx="4536504" cy="2664296"/>
          </a:xfrm>
        </p:spPr>
        <p:txBody>
          <a:bodyPr>
            <a:normAutofit/>
          </a:bodyPr>
          <a:lstStyle/>
          <a:p>
            <a:pPr algn="ctr"/>
            <a:r>
              <a:rPr lang="en-US" dirty="0"/>
              <a:t>Great! Now you have your goals in front of you. What can stop you from achieving them?</a:t>
            </a:r>
            <a:endParaRPr lang="en-ID" dirty="0"/>
          </a:p>
          <a:p>
            <a:pPr algn="ctr"/>
            <a:endParaRPr lang="en-ID" dirty="0"/>
          </a:p>
          <a:p>
            <a:pPr algn="ctr"/>
            <a:r>
              <a:rPr lang="en-US" dirty="0"/>
              <a:t>Nothing! The next few chapters will show you how.</a:t>
            </a:r>
            <a:endParaRPr lang="en-ID" dirty="0"/>
          </a:p>
        </p:txBody>
      </p:sp>
    </p:spTree>
    <p:extLst>
      <p:ext uri="{BB962C8B-B14F-4D97-AF65-F5344CB8AC3E}">
        <p14:creationId xmlns:p14="http://schemas.microsoft.com/office/powerpoint/2010/main" val="1085908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strips(downLeft)">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331640" y="1923678"/>
            <a:ext cx="4536504" cy="2664296"/>
          </a:xfrm>
        </p:spPr>
        <p:txBody>
          <a:bodyPr>
            <a:normAutofit/>
          </a:bodyPr>
          <a:lstStyle/>
          <a:p>
            <a:pPr algn="ctr"/>
            <a:r>
              <a:rPr lang="en-US" dirty="0"/>
              <a:t>The first step to this process is to monitor your body’s responses to events that bring on your anxiety.</a:t>
            </a:r>
            <a:r>
              <a:rPr lang="en-ID" dirty="0"/>
              <a:t> </a:t>
            </a:r>
          </a:p>
        </p:txBody>
      </p:sp>
    </p:spTree>
    <p:extLst>
      <p:ext uri="{BB962C8B-B14F-4D97-AF65-F5344CB8AC3E}">
        <p14:creationId xmlns:p14="http://schemas.microsoft.com/office/powerpoint/2010/main" val="163460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635646"/>
            <a:ext cx="4536504" cy="2664296"/>
          </a:xfrm>
        </p:spPr>
        <p:txBody>
          <a:bodyPr>
            <a:normAutofit/>
          </a:bodyPr>
          <a:lstStyle/>
          <a:p>
            <a:pPr algn="ctr"/>
            <a:r>
              <a:rPr lang="en-US" dirty="0"/>
              <a:t>Once you are physically aware of what your body is going through, you can track your feelings and observe their relationship with each other.</a:t>
            </a:r>
            <a:r>
              <a:rPr lang="en-ID" dirty="0"/>
              <a:t> </a:t>
            </a:r>
          </a:p>
        </p:txBody>
      </p:sp>
    </p:spTree>
    <p:extLst>
      <p:ext uri="{BB962C8B-B14F-4D97-AF65-F5344CB8AC3E}">
        <p14:creationId xmlns:p14="http://schemas.microsoft.com/office/powerpoint/2010/main" val="3290634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563638"/>
            <a:ext cx="4536504" cy="2664296"/>
          </a:xfrm>
        </p:spPr>
        <p:txBody>
          <a:bodyPr>
            <a:normAutofit/>
          </a:bodyPr>
          <a:lstStyle/>
          <a:p>
            <a:pPr algn="ctr"/>
            <a:r>
              <a:rPr lang="en-US" dirty="0"/>
              <a:t>Finally, we show you how to become more aware of your present state of mind. We show you how to accept it and move on from there. </a:t>
            </a:r>
            <a:endParaRPr lang="en-ID" dirty="0"/>
          </a:p>
        </p:txBody>
      </p:sp>
    </p:spTree>
    <p:extLst>
      <p:ext uri="{BB962C8B-B14F-4D97-AF65-F5344CB8AC3E}">
        <p14:creationId xmlns:p14="http://schemas.microsoft.com/office/powerpoint/2010/main" val="102267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644779" y="1563638"/>
            <a:ext cx="6447501" cy="602382"/>
          </a:xfrm>
        </p:spPr>
        <p:txBody>
          <a:bodyPr>
            <a:normAutofit/>
          </a:bodyPr>
          <a:lstStyle/>
          <a:p>
            <a:r>
              <a:rPr lang="en-US" sz="2800" b="1" dirty="0"/>
              <a:t>Understanding Your Body Signals</a:t>
            </a:r>
            <a:endParaRPr lang="en-ID" sz="2800" b="1" dirty="0"/>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644779" y="2264346"/>
            <a:ext cx="4359269" cy="1887412"/>
          </a:xfrm>
        </p:spPr>
        <p:txBody>
          <a:bodyPr/>
          <a:lstStyle/>
          <a:p>
            <a:r>
              <a:rPr lang="en-US" dirty="0"/>
              <a:t>Daisy is a bit taken aback when her doctor diagnoses her with anxiety.</a:t>
            </a:r>
            <a:r>
              <a:rPr lang="en-ID" dirty="0"/>
              <a:t> </a:t>
            </a:r>
          </a:p>
        </p:txBody>
      </p:sp>
    </p:spTree>
    <p:extLst>
      <p:ext uri="{BB962C8B-B14F-4D97-AF65-F5344CB8AC3E}">
        <p14:creationId xmlns:p14="http://schemas.microsoft.com/office/powerpoint/2010/main" val="4198028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259632" y="1491630"/>
            <a:ext cx="4608512" cy="2664296"/>
          </a:xfrm>
        </p:spPr>
        <p:txBody>
          <a:bodyPr>
            <a:normAutofit/>
          </a:bodyPr>
          <a:lstStyle/>
          <a:p>
            <a:pPr algn="ctr"/>
            <a:r>
              <a:rPr lang="en-US" dirty="0"/>
              <a:t>What she discovers over a week surprises her. She decides to take control of it and with the guidance of her doctor starts tuning in to find a way out of her dilemma.</a:t>
            </a:r>
            <a:r>
              <a:rPr lang="en-ID" dirty="0"/>
              <a:t> </a:t>
            </a:r>
          </a:p>
        </p:txBody>
      </p:sp>
    </p:spTree>
    <p:extLst>
      <p:ext uri="{BB962C8B-B14F-4D97-AF65-F5344CB8AC3E}">
        <p14:creationId xmlns:p14="http://schemas.microsoft.com/office/powerpoint/2010/main" val="1839473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Theme3">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Theme3" id="{D2229388-DC35-1749-9B0E-920FE8E0B7E8}" vid="{1B293976-47DF-0744-9476-6332CEBA38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Theme3</Template>
  <TotalTime>1003</TotalTime>
  <Words>1345</Words>
  <Application>Microsoft Macintosh PowerPoint</Application>
  <PresentationFormat>On-screen Show (16:9)</PresentationFormat>
  <Paragraphs>101</Paragraphs>
  <Slides>41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41</vt:i4>
      </vt:variant>
    </vt:vector>
  </HeadingPairs>
  <TitlesOfParts>
    <vt:vector size="46" baseType="lpstr">
      <vt:lpstr>Arial</vt:lpstr>
      <vt:lpstr>Calibri</vt:lpstr>
      <vt:lpstr>Trebuchet MS</vt:lpstr>
      <vt:lpstr>Wingdings 3</vt:lpstr>
      <vt:lpstr>Theme3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Understanding Your Body Signals</vt:lpstr>
      <vt:lpstr>PowerPoint Presentation</vt:lpstr>
      <vt:lpstr>Worksheet 10 - Tracking Your Body’s Signals</vt:lpstr>
      <vt:lpstr>PowerPoint Presentation</vt:lpstr>
      <vt:lpstr>PowerPoint Presentation</vt:lpstr>
      <vt:lpstr>PowerPoint Presentation</vt:lpstr>
      <vt:lpstr>PowerPoint Presentation</vt:lpstr>
      <vt:lpstr>PowerPoint Presentation</vt:lpstr>
      <vt:lpstr>Minding Your Moods</vt:lpstr>
      <vt:lpstr>PowerPoint Presentation</vt:lpstr>
      <vt:lpstr>PowerPoint Presentation</vt:lpstr>
      <vt:lpstr>Worksheet 11 - Mood Tracker</vt:lpstr>
      <vt:lpstr>PowerPoint Presentation</vt:lpstr>
      <vt:lpstr>PowerPoint Presentation</vt:lpstr>
      <vt:lpstr>PowerPoint Presentation</vt:lpstr>
      <vt:lpstr>Rehabilitating Your Thoughts</vt:lpstr>
      <vt:lpstr>Finding Acceptance</vt:lpstr>
      <vt:lpstr>What Are Distorted Thought Patterns?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Worksheet 12 - Distorted Thoughts Tracker</vt:lpstr>
      <vt:lpstr>PowerPoint Presentation</vt:lpstr>
      <vt:lpstr>Assessing Your Present and Preparing a Plan for the Future</vt:lpstr>
      <vt:lpstr>PowerPoint Presentation</vt:lpstr>
      <vt:lpstr>PowerPoint Presentation</vt:lpstr>
      <vt:lpstr>Connect with Now</vt:lpstr>
      <vt:lpstr>Worksheet 13 - Setting Goals</vt:lpstr>
      <vt:lpstr>PowerPoint Presentation</vt:lpstr>
      <vt:lpstr>PowerPoint Presentation</vt:lpstr>
    </vt:vector>
  </TitlesOfParts>
  <Company/>
  <LinksUpToDate>false</LinksUpToDate>
  <SharedDoc>false</SharedDoc>
  <HyperlinksChanged>false</HyperlinksChanged>
  <AppVersion>16.0015</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62</cp:revision>
  <dcterms:created xsi:type="dcterms:W3CDTF">2018-10-15T07:11:14Z</dcterms:created>
  <dcterms:modified xsi:type="dcterms:W3CDTF">2019-10-02T12:23:15Z</dcterms:modified>
</cp:coreProperties>
</file>