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6"/>
  </p:notesMasterIdLst>
  <p:sldIdLst>
    <p:sldId id="257" r:id="rId2"/>
    <p:sldId id="262" r:id="rId3"/>
    <p:sldId id="291" r:id="rId4"/>
    <p:sldId id="261" r:id="rId5"/>
    <p:sldId id="278" r:id="rId6"/>
    <p:sldId id="292" r:id="rId7"/>
    <p:sldId id="313" r:id="rId8"/>
    <p:sldId id="315" r:id="rId9"/>
    <p:sldId id="265" r:id="rId10"/>
    <p:sldId id="316" r:id="rId11"/>
    <p:sldId id="317" r:id="rId12"/>
    <p:sldId id="318" r:id="rId13"/>
    <p:sldId id="319" r:id="rId14"/>
    <p:sldId id="279" r:id="rId15"/>
    <p:sldId id="280" r:id="rId16"/>
    <p:sldId id="320" r:id="rId17"/>
    <p:sldId id="321" r:id="rId18"/>
    <p:sldId id="322" r:id="rId19"/>
    <p:sldId id="323" r:id="rId20"/>
    <p:sldId id="324" r:id="rId21"/>
    <p:sldId id="287" r:id="rId22"/>
    <p:sldId id="288" r:id="rId23"/>
    <p:sldId id="325" r:id="rId24"/>
    <p:sldId id="326" r:id="rId25"/>
    <p:sldId id="327" r:id="rId26"/>
    <p:sldId id="328" r:id="rId27"/>
    <p:sldId id="329" r:id="rId28"/>
    <p:sldId id="330" r:id="rId29"/>
    <p:sldId id="331" r:id="rId30"/>
    <p:sldId id="332" r:id="rId31"/>
    <p:sldId id="333" r:id="rId32"/>
    <p:sldId id="334" r:id="rId33"/>
    <p:sldId id="335" r:id="rId34"/>
    <p:sldId id="336" r:id="rId3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2"/>
    <p:restoredTop sz="94650"/>
  </p:normalViewPr>
  <p:slideViewPr>
    <p:cSldViewPr>
      <p:cViewPr varScale="1">
        <p:scale>
          <a:sx n="79" d="100"/>
          <a:sy n="79" d="100"/>
        </p:scale>
        <p:origin x="24" y="177"/>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10/3/2019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49103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09019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9338034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1870632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40706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331581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5408733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542487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marL="0" indent="0">
              <a:buNone/>
              <a:defRPr sz="2400">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14098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5707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52346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10/3/2019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020652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10/3/2019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837165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38133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557271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5274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10/3/2019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2302765565"/>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2BF143E2-917A-A048-8C9E-B50DB4B1BB05}"/>
              </a:ext>
            </a:extLst>
          </p:cNvPr>
          <p:cNvPicPr>
            <a:picLocks noChangeAspect="1"/>
          </p:cNvPicPr>
          <p:nvPr/>
        </p:nvPicPr>
        <p:blipFill rotWithShape="1">
          <a:blip r:embed="rId3">
            <a:extLst>
              <a:ext uri="{28A0092B-C50C-407E-A947-70E740481C1C}">
                <a14:useLocalDpi xmlns:a14="http://schemas.microsoft.com/office/drawing/2010/main" val="0"/>
              </a:ext>
            </a:extLst>
          </a:blip>
          <a:srcRect t="9177" r="-798"/>
          <a:stretch/>
        </p:blipFill>
        <p:spPr>
          <a:xfrm>
            <a:off x="-36512" y="-20538"/>
            <a:ext cx="9289032" cy="5164038"/>
          </a:xfrm>
          <a:prstGeom prst="rect">
            <a:avLst/>
          </a:prstGeom>
        </p:spPr>
      </p:pic>
      <p:sp>
        <p:nvSpPr>
          <p:cNvPr id="10" name="Rectangle 9">
            <a:extLst>
              <a:ext uri="{FF2B5EF4-FFF2-40B4-BE49-F238E27FC236}">
                <a16:creationId xmlns=""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 xmlns:a16="http://schemas.microsoft.com/office/drawing/2014/main" id="{3086809A-4301-AD41-933D-AE418453FFDA}"/>
              </a:ext>
            </a:extLst>
          </p:cNvPr>
          <p:cNvSpPr txBox="1"/>
          <p:nvPr/>
        </p:nvSpPr>
        <p:spPr>
          <a:xfrm>
            <a:off x="5486400" y="2630954"/>
            <a:ext cx="3276600" cy="1938992"/>
          </a:xfrm>
          <a:prstGeom prst="rect">
            <a:avLst/>
          </a:prstGeom>
          <a:noFill/>
        </p:spPr>
        <p:txBody>
          <a:bodyPr wrap="square" rtlCol="0">
            <a:spAutoFit/>
          </a:bodyPr>
          <a:lstStyle/>
          <a:p>
            <a:pPr algn="ctr"/>
            <a:r>
              <a:rPr lang="en-US" sz="4000" b="1" dirty="0">
                <a:latin typeface="Calibri" panose="020F0502020204030204" pitchFamily="34" charset="0"/>
                <a:cs typeface="Calibri" panose="020F0502020204030204" pitchFamily="34" charset="0"/>
              </a:rPr>
              <a:t>Overcoming Resistance To Change</a:t>
            </a:r>
            <a:endParaRPr lang="en-ID" sz="40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 xmlns:a16="http://schemas.microsoft.com/office/drawing/2014/main" id="{B88BAFBF-2B18-2540-A415-D1012DA238B9}"/>
              </a:ext>
            </a:extLst>
          </p:cNvPr>
          <p:cNvSpPr txBox="1">
            <a:spLocks/>
          </p:cNvSpPr>
          <p:nvPr/>
        </p:nvSpPr>
        <p:spPr>
          <a:xfrm>
            <a:off x="644779" y="979568"/>
            <a:ext cx="5799429" cy="332037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I don’t want to ask for help. It will make my weaknesses obvious and then everyone will know.</a:t>
            </a:r>
            <a:endParaRPr lang="en-ID" dirty="0"/>
          </a:p>
          <a:p>
            <a:pPr marL="342900" lvl="0" indent="-342900">
              <a:buFont typeface="Arial" panose="020B0604020202020204" pitchFamily="34" charset="0"/>
              <a:buChar char="•"/>
            </a:pPr>
            <a:r>
              <a:rPr lang="en-US" dirty="0"/>
              <a:t>I don’t think anyone cares. No one will help me. </a:t>
            </a:r>
            <a:endParaRPr lang="en-ID" dirty="0"/>
          </a:p>
          <a:p>
            <a:pPr marL="342900" indent="-342900">
              <a:buFont typeface="Arial" panose="020B0604020202020204" pitchFamily="34" charset="0"/>
              <a:buChar char="•"/>
            </a:pPr>
            <a:r>
              <a:rPr lang="en-US" dirty="0"/>
              <a:t>I messed up when I could have made things better. I can’t do anything now and must settle for what comes my way. </a:t>
            </a:r>
            <a:endParaRPr lang="en-ID" dirty="0"/>
          </a:p>
        </p:txBody>
      </p:sp>
    </p:spTree>
    <p:extLst>
      <p:ext uri="{BB962C8B-B14F-4D97-AF65-F5344CB8AC3E}">
        <p14:creationId xmlns:p14="http://schemas.microsoft.com/office/powerpoint/2010/main" val="432850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trips(down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50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strips(downLeft)">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4931EBF-945D-1F40-8506-8161136D8818}"/>
              </a:ext>
            </a:extLst>
          </p:cNvPr>
          <p:cNvSpPr>
            <a:spLocks noGrp="1"/>
          </p:cNvSpPr>
          <p:nvPr>
            <p:ph type="title"/>
          </p:nvPr>
        </p:nvSpPr>
        <p:spPr>
          <a:xfrm>
            <a:off x="716787" y="987574"/>
            <a:ext cx="6447501" cy="890414"/>
          </a:xfrm>
        </p:spPr>
        <p:txBody>
          <a:bodyPr>
            <a:noAutofit/>
          </a:bodyPr>
          <a:lstStyle/>
          <a:p>
            <a:r>
              <a:rPr lang="en-US" sz="2800" b="1" dirty="0"/>
              <a:t>Self-Sympathy. Self-Loathe. Anxiety. Depression.</a:t>
            </a:r>
            <a:endParaRPr lang="en-ID" sz="2800" b="1" dirty="0"/>
          </a:p>
        </p:txBody>
      </p:sp>
      <p:sp>
        <p:nvSpPr>
          <p:cNvPr id="6" name="Content Placeholder 2">
            <a:extLst>
              <a:ext uri="{FF2B5EF4-FFF2-40B4-BE49-F238E27FC236}">
                <a16:creationId xmlns="" xmlns:a16="http://schemas.microsoft.com/office/drawing/2014/main" id="{994FF8B2-0C60-A149-B402-2D7D30FB46D0}"/>
              </a:ext>
            </a:extLst>
          </p:cNvPr>
          <p:cNvSpPr txBox="1">
            <a:spLocks/>
          </p:cNvSpPr>
          <p:nvPr/>
        </p:nvSpPr>
        <p:spPr>
          <a:xfrm>
            <a:off x="701947" y="2211710"/>
            <a:ext cx="5799429" cy="1872208"/>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I am helpless. No one cares and no one will help</a:t>
            </a:r>
            <a:endParaRPr lang="en-ID" dirty="0"/>
          </a:p>
          <a:p>
            <a:pPr marL="342900" indent="-342900">
              <a:buFont typeface="Arial" panose="020B0604020202020204" pitchFamily="34" charset="0"/>
              <a:buChar char="•"/>
            </a:pPr>
            <a:r>
              <a:rPr lang="en-US" dirty="0"/>
              <a:t>I’ve been misunderstood and mistreated all my life. So why should I change?</a:t>
            </a:r>
            <a:r>
              <a:rPr lang="en-ID" dirty="0"/>
              <a:t> </a:t>
            </a:r>
          </a:p>
        </p:txBody>
      </p:sp>
    </p:spTree>
    <p:extLst>
      <p:ext uri="{BB962C8B-B14F-4D97-AF65-F5344CB8AC3E}">
        <p14:creationId xmlns:p14="http://schemas.microsoft.com/office/powerpoint/2010/main" val="2847052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strips(downLeft)">
                                      <p:cBhvr>
                                        <p:cTn id="13" dur="500"/>
                                        <p:tgtEl>
                                          <p:spTgt spid="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grpId="0" nodeType="click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strips(downLeft)">
                                      <p:cBhvr>
                                        <p:cTn id="18"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 xmlns:a16="http://schemas.microsoft.com/office/drawing/2014/main" id="{B88BAFBF-2B18-2540-A415-D1012DA238B9}"/>
              </a:ext>
            </a:extLst>
          </p:cNvPr>
          <p:cNvSpPr txBox="1">
            <a:spLocks/>
          </p:cNvSpPr>
          <p:nvPr/>
        </p:nvSpPr>
        <p:spPr>
          <a:xfrm>
            <a:off x="644779" y="1195592"/>
            <a:ext cx="5799429" cy="332037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They don’t realize that I don’t like being this way, that I have no choice.</a:t>
            </a:r>
            <a:endParaRPr lang="en-ID" dirty="0"/>
          </a:p>
          <a:p>
            <a:pPr marL="342900" lvl="0" indent="-342900">
              <a:buFont typeface="Arial" panose="020B0604020202020204" pitchFamily="34" charset="0"/>
              <a:buChar char="•"/>
            </a:pPr>
            <a:r>
              <a:rPr lang="en-US" dirty="0"/>
              <a:t>This is so unfair </a:t>
            </a:r>
            <a:endParaRPr lang="en-ID" dirty="0"/>
          </a:p>
          <a:p>
            <a:pPr marL="342900" indent="-342900">
              <a:buFont typeface="Arial" panose="020B0604020202020204" pitchFamily="34" charset="0"/>
              <a:buChar char="•"/>
            </a:pPr>
            <a:r>
              <a:rPr lang="en-US" dirty="0"/>
              <a:t>Oh, forget it. I’m hopeless. I hate myself.</a:t>
            </a:r>
          </a:p>
          <a:p>
            <a:pPr marL="342900" indent="-342900">
              <a:buFont typeface="Arial" panose="020B0604020202020204" pitchFamily="34" charset="0"/>
              <a:buChar char="•"/>
            </a:pPr>
            <a:r>
              <a:rPr lang="en-US" dirty="0"/>
              <a:t>People will mock me. I know it and I want to hide.</a:t>
            </a:r>
            <a:endParaRPr lang="en-ID" dirty="0"/>
          </a:p>
          <a:p>
            <a:pPr marL="342900" indent="-342900">
              <a:buFont typeface="Arial" panose="020B0604020202020204" pitchFamily="34" charset="0"/>
              <a:buChar char="•"/>
            </a:pPr>
            <a:endParaRPr lang="en-ID" dirty="0"/>
          </a:p>
        </p:txBody>
      </p:sp>
    </p:spTree>
    <p:extLst>
      <p:ext uri="{BB962C8B-B14F-4D97-AF65-F5344CB8AC3E}">
        <p14:creationId xmlns:p14="http://schemas.microsoft.com/office/powerpoint/2010/main" val="1421489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trips(down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strips(downLeft)">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strips(downLeft)">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 xmlns:a16="http://schemas.microsoft.com/office/drawing/2014/main" id="{B88BAFBF-2B18-2540-A415-D1012DA238B9}"/>
              </a:ext>
            </a:extLst>
          </p:cNvPr>
          <p:cNvSpPr txBox="1">
            <a:spLocks/>
          </p:cNvSpPr>
          <p:nvPr/>
        </p:nvSpPr>
        <p:spPr>
          <a:xfrm>
            <a:off x="644779" y="915566"/>
            <a:ext cx="5799429" cy="332037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There is no point. I can’t see any purpose in my life. </a:t>
            </a:r>
          </a:p>
          <a:p>
            <a:pPr marL="342900" indent="-342900">
              <a:buFont typeface="Arial" panose="020B0604020202020204" pitchFamily="34" charset="0"/>
              <a:buChar char="•"/>
            </a:pPr>
            <a:r>
              <a:rPr lang="en-US" dirty="0"/>
              <a:t>I’m so alone and I want to cry</a:t>
            </a:r>
            <a:endParaRPr lang="en-ID" dirty="0"/>
          </a:p>
        </p:txBody>
      </p:sp>
      <p:pic>
        <p:nvPicPr>
          <p:cNvPr id="2" name="Picture 1">
            <a:extLst>
              <a:ext uri="{FF2B5EF4-FFF2-40B4-BE49-F238E27FC236}">
                <a16:creationId xmlns="" xmlns:a16="http://schemas.microsoft.com/office/drawing/2014/main" id="{B8007CA4-CF7B-964B-A066-91E8572B9AA1}"/>
              </a:ext>
            </a:extLst>
          </p:cNvPr>
          <p:cNvPicPr>
            <a:picLocks noChangeAspect="1"/>
          </p:cNvPicPr>
          <p:nvPr/>
        </p:nvPicPr>
        <p:blipFill>
          <a:blip r:embed="rId2"/>
          <a:stretch>
            <a:fillRect/>
          </a:stretch>
        </p:blipFill>
        <p:spPr>
          <a:xfrm>
            <a:off x="2483768" y="2582599"/>
            <a:ext cx="2554814" cy="1820168"/>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987685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strips(downLeft)">
                                      <p:cBhvr>
                                        <p:cTn id="11" dur="500"/>
                                        <p:tgtEl>
                                          <p:spTgt spid="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strips(downLeft)">
                                      <p:cBhvr>
                                        <p:cTn id="16"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3F22974-DCBF-0441-8409-510318AB50E5}"/>
              </a:ext>
            </a:extLst>
          </p:cNvPr>
          <p:cNvSpPr>
            <a:spLocks noGrp="1"/>
          </p:cNvSpPr>
          <p:nvPr>
            <p:ph type="title"/>
          </p:nvPr>
        </p:nvSpPr>
        <p:spPr>
          <a:xfrm>
            <a:off x="644779" y="1332410"/>
            <a:ext cx="6447501" cy="602382"/>
          </a:xfrm>
        </p:spPr>
        <p:txBody>
          <a:bodyPr>
            <a:normAutofit/>
          </a:bodyPr>
          <a:lstStyle/>
          <a:p>
            <a:r>
              <a:rPr lang="en-US" sz="2800" b="1" dirty="0"/>
              <a:t>What Do You See?</a:t>
            </a:r>
            <a:endParaRPr lang="en-ID" sz="2800" b="1" dirty="0"/>
          </a:p>
        </p:txBody>
      </p:sp>
      <p:sp>
        <p:nvSpPr>
          <p:cNvPr id="3" name="Content Placeholder 2">
            <a:extLst>
              <a:ext uri="{FF2B5EF4-FFF2-40B4-BE49-F238E27FC236}">
                <a16:creationId xmlns="" xmlns:a16="http://schemas.microsoft.com/office/drawing/2014/main" id="{D24F929B-AAC0-2442-9D8F-2FD34352A893}"/>
              </a:ext>
            </a:extLst>
          </p:cNvPr>
          <p:cNvSpPr>
            <a:spLocks noGrp="1"/>
          </p:cNvSpPr>
          <p:nvPr>
            <p:ph idx="1"/>
          </p:nvPr>
        </p:nvSpPr>
        <p:spPr>
          <a:xfrm>
            <a:off x="644779" y="2052490"/>
            <a:ext cx="5799429" cy="1887412"/>
          </a:xfrm>
        </p:spPr>
        <p:txBody>
          <a:bodyPr/>
          <a:lstStyle/>
          <a:p>
            <a:r>
              <a:rPr lang="en-US" dirty="0"/>
              <a:t>While the above statements might not be pleasant to realize about oneself, it isn’t entirely your fault if you hold any or many of these blocking beliefs.</a:t>
            </a:r>
            <a:endParaRPr lang="en-ID" dirty="0"/>
          </a:p>
        </p:txBody>
      </p:sp>
    </p:spTree>
    <p:extLst>
      <p:ext uri="{BB962C8B-B14F-4D97-AF65-F5344CB8AC3E}">
        <p14:creationId xmlns:p14="http://schemas.microsoft.com/office/powerpoint/2010/main" val="1514605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trips(downLeft)">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835696" y="1851670"/>
            <a:ext cx="3600400" cy="2160240"/>
          </a:xfrm>
        </p:spPr>
        <p:txBody>
          <a:bodyPr>
            <a:normAutofit/>
          </a:bodyPr>
          <a:lstStyle/>
          <a:p>
            <a:pPr algn="ctr"/>
            <a:r>
              <a:rPr lang="en-US" dirty="0"/>
              <a:t>People pick these ideas as a result of the circumstances and experiences they’ve lived.</a:t>
            </a:r>
            <a:endParaRPr lang="en-ID" dirty="0"/>
          </a:p>
        </p:txBody>
      </p:sp>
    </p:spTree>
    <p:extLst>
      <p:ext uri="{BB962C8B-B14F-4D97-AF65-F5344CB8AC3E}">
        <p14:creationId xmlns:p14="http://schemas.microsoft.com/office/powerpoint/2010/main" val="1804144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547664" y="1275606"/>
            <a:ext cx="4320480" cy="1008112"/>
          </a:xfrm>
        </p:spPr>
        <p:txBody>
          <a:bodyPr>
            <a:normAutofit/>
          </a:bodyPr>
          <a:lstStyle/>
          <a:p>
            <a:pPr algn="ctr"/>
            <a:r>
              <a:rPr lang="en-US" dirty="0"/>
              <a:t>You can change right now, or you can try and fail and try again.</a:t>
            </a:r>
            <a:endParaRPr lang="en-ID" dirty="0"/>
          </a:p>
        </p:txBody>
      </p:sp>
      <p:pic>
        <p:nvPicPr>
          <p:cNvPr id="2" name="Picture 1">
            <a:extLst>
              <a:ext uri="{FF2B5EF4-FFF2-40B4-BE49-F238E27FC236}">
                <a16:creationId xmlns="" xmlns:a16="http://schemas.microsoft.com/office/drawing/2014/main" id="{BDC0D116-53F4-7846-AAF4-FD731B62BCF0}"/>
              </a:ext>
            </a:extLst>
          </p:cNvPr>
          <p:cNvPicPr>
            <a:picLocks noChangeAspect="1"/>
          </p:cNvPicPr>
          <p:nvPr/>
        </p:nvPicPr>
        <p:blipFill rotWithShape="1">
          <a:blip r:embed="rId2"/>
          <a:srcRect l="4374" t="8639" b="13606"/>
          <a:stretch/>
        </p:blipFill>
        <p:spPr>
          <a:xfrm>
            <a:off x="2555775" y="2643758"/>
            <a:ext cx="2414699" cy="1296144"/>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5898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547664" y="1779662"/>
            <a:ext cx="4320480" cy="2160240"/>
          </a:xfrm>
        </p:spPr>
        <p:txBody>
          <a:bodyPr>
            <a:normAutofit/>
          </a:bodyPr>
          <a:lstStyle/>
          <a:p>
            <a:pPr algn="ctr"/>
            <a:r>
              <a:rPr lang="en-US" dirty="0"/>
              <a:t>Keep at it because the harder you try and the more you persist, the more likely you’re going to become the change. </a:t>
            </a:r>
            <a:endParaRPr lang="en-ID" dirty="0"/>
          </a:p>
        </p:txBody>
      </p:sp>
    </p:spTree>
    <p:extLst>
      <p:ext uri="{BB962C8B-B14F-4D97-AF65-F5344CB8AC3E}">
        <p14:creationId xmlns:p14="http://schemas.microsoft.com/office/powerpoint/2010/main" val="4045993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3F22974-DCBF-0441-8409-510318AB50E5}"/>
              </a:ext>
            </a:extLst>
          </p:cNvPr>
          <p:cNvSpPr>
            <a:spLocks noGrp="1"/>
          </p:cNvSpPr>
          <p:nvPr>
            <p:ph type="title"/>
          </p:nvPr>
        </p:nvSpPr>
        <p:spPr>
          <a:xfrm>
            <a:off x="644779" y="817240"/>
            <a:ext cx="6447501" cy="962422"/>
          </a:xfrm>
        </p:spPr>
        <p:txBody>
          <a:bodyPr>
            <a:normAutofit/>
          </a:bodyPr>
          <a:lstStyle/>
          <a:p>
            <a:r>
              <a:rPr lang="en-US" sz="2600" b="1" dirty="0">
                <a:solidFill>
                  <a:schemeClr val="tx1">
                    <a:lumMod val="85000"/>
                    <a:lumOff val="15000"/>
                  </a:schemeClr>
                </a:solidFill>
              </a:rPr>
              <a:t>Worksheet 9 - Acting on Your Change -Blocking Systems</a:t>
            </a:r>
            <a:endParaRPr lang="en-ID" sz="2600" b="1" dirty="0">
              <a:solidFill>
                <a:schemeClr val="tx1">
                  <a:lumMod val="85000"/>
                  <a:lumOff val="15000"/>
                </a:schemeClr>
              </a:solidFill>
            </a:endParaRPr>
          </a:p>
        </p:txBody>
      </p:sp>
      <p:sp>
        <p:nvSpPr>
          <p:cNvPr id="6" name="Content Placeholder 2">
            <a:extLst>
              <a:ext uri="{FF2B5EF4-FFF2-40B4-BE49-F238E27FC236}">
                <a16:creationId xmlns="" xmlns:a16="http://schemas.microsoft.com/office/drawing/2014/main" id="{436CAB6E-4BC4-6F4B-8202-716AEE715812}"/>
              </a:ext>
            </a:extLst>
          </p:cNvPr>
          <p:cNvSpPr txBox="1">
            <a:spLocks/>
          </p:cNvSpPr>
          <p:nvPr/>
        </p:nvSpPr>
        <p:spPr>
          <a:xfrm>
            <a:off x="644779" y="2067694"/>
            <a:ext cx="5799429" cy="316835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From the statements checked off above, write down each of your change-clocking beliefs.</a:t>
            </a:r>
            <a:endParaRPr lang="en-ID" dirty="0"/>
          </a:p>
          <a:p>
            <a:pPr marL="342900" lvl="0" indent="-342900">
              <a:buFont typeface="Arial" panose="020B0604020202020204" pitchFamily="34" charset="0"/>
              <a:buChar char="•"/>
            </a:pPr>
            <a:r>
              <a:rPr lang="en-US" dirty="0"/>
              <a:t>Write down their justifications. Why do you do them? Introspect and elaborate.</a:t>
            </a:r>
            <a:endParaRPr lang="en-ID" dirty="0"/>
          </a:p>
        </p:txBody>
      </p:sp>
    </p:spTree>
    <p:extLst>
      <p:ext uri="{BB962C8B-B14F-4D97-AF65-F5344CB8AC3E}">
        <p14:creationId xmlns:p14="http://schemas.microsoft.com/office/powerpoint/2010/main" val="784037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strips(downLeft)">
                                      <p:cBhvr>
                                        <p:cTn id="13" dur="500"/>
                                        <p:tgtEl>
                                          <p:spTgt spid="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grpId="0" nodeType="click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strips(downLeft)">
                                      <p:cBhvr>
                                        <p:cTn id="18"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 xmlns:a16="http://schemas.microsoft.com/office/drawing/2014/main" id="{B88BAFBF-2B18-2540-A415-D1012DA238B9}"/>
              </a:ext>
            </a:extLst>
          </p:cNvPr>
          <p:cNvSpPr txBox="1">
            <a:spLocks/>
          </p:cNvSpPr>
          <p:nvPr/>
        </p:nvSpPr>
        <p:spPr>
          <a:xfrm>
            <a:off x="644779" y="1059582"/>
            <a:ext cx="5799429" cy="310435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What are the advantages of changing that belief? What are the disadvantages too?</a:t>
            </a:r>
            <a:endParaRPr lang="en-ID" dirty="0"/>
          </a:p>
          <a:p>
            <a:pPr marL="342900" lvl="0" indent="-342900">
              <a:buFont typeface="Arial" panose="020B0604020202020204" pitchFamily="34" charset="0"/>
              <a:buChar char="•"/>
            </a:pPr>
            <a:r>
              <a:rPr lang="en-US" dirty="0"/>
              <a:t>Weigh them. What scores higher?</a:t>
            </a:r>
            <a:endParaRPr lang="en-ID" dirty="0"/>
          </a:p>
          <a:p>
            <a:pPr marL="342900" lvl="0" indent="-342900">
              <a:buFont typeface="Arial" panose="020B0604020202020204" pitchFamily="34" charset="0"/>
              <a:buChar char="•"/>
            </a:pPr>
            <a:r>
              <a:rPr lang="en-US" dirty="0"/>
              <a:t>Are your beliefs causing you more harm than good?</a:t>
            </a:r>
            <a:endParaRPr lang="en-ID" dirty="0"/>
          </a:p>
          <a:p>
            <a:pPr marL="342900" lvl="0" indent="-342900">
              <a:buFont typeface="Arial" panose="020B0604020202020204" pitchFamily="34" charset="0"/>
              <a:buChar char="•"/>
            </a:pPr>
            <a:r>
              <a:rPr lang="en-US" dirty="0"/>
              <a:t>What’s stopping you from embracing the change?</a:t>
            </a:r>
            <a:endParaRPr lang="en-ID" dirty="0"/>
          </a:p>
        </p:txBody>
      </p:sp>
    </p:spTree>
    <p:extLst>
      <p:ext uri="{BB962C8B-B14F-4D97-AF65-F5344CB8AC3E}">
        <p14:creationId xmlns:p14="http://schemas.microsoft.com/office/powerpoint/2010/main" val="1362210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trips(down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strips(downLeft)">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strips(downLeft)">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899592" y="1347614"/>
            <a:ext cx="5472608" cy="2160240"/>
          </a:xfrm>
        </p:spPr>
        <p:txBody>
          <a:bodyPr>
            <a:normAutofit lnSpcReduction="10000"/>
          </a:bodyPr>
          <a:lstStyle/>
          <a:p>
            <a:pPr algn="ctr"/>
            <a:r>
              <a:rPr lang="en-US" dirty="0"/>
              <a:t>Being watchful, precautious and reflective while taking your time to do important things might have their advantages, but if your habit is inching more towards procrastination, then it could be that you are resistant to change.</a:t>
            </a:r>
            <a:endParaRPr lang="en-ID" dirty="0"/>
          </a:p>
        </p:txBody>
      </p:sp>
    </p:spTree>
    <p:extLst>
      <p:ext uri="{BB962C8B-B14F-4D97-AF65-F5344CB8AC3E}">
        <p14:creationId xmlns:p14="http://schemas.microsoft.com/office/powerpoint/2010/main" val="172853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 xmlns:a16="http://schemas.microsoft.com/office/drawing/2014/main" id="{B88BAFBF-2B18-2540-A415-D1012DA238B9}"/>
              </a:ext>
            </a:extLst>
          </p:cNvPr>
          <p:cNvSpPr txBox="1">
            <a:spLocks/>
          </p:cNvSpPr>
          <p:nvPr/>
        </p:nvSpPr>
        <p:spPr>
          <a:xfrm>
            <a:off x="644779" y="1059582"/>
            <a:ext cx="5799429" cy="310435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Make a list of small actions to reach the bigger change you seek.</a:t>
            </a:r>
          </a:p>
          <a:p>
            <a:pPr marL="342900" lvl="0" indent="-342900">
              <a:buFont typeface="Arial" panose="020B0604020202020204" pitchFamily="34" charset="0"/>
              <a:buChar char="•"/>
            </a:pPr>
            <a:r>
              <a:rPr lang="en-US" dirty="0"/>
              <a:t>Work on consistency first.</a:t>
            </a:r>
            <a:r>
              <a:rPr lang="en-ID" dirty="0"/>
              <a:t> </a:t>
            </a:r>
            <a:r>
              <a:rPr lang="en-US" dirty="0"/>
              <a:t>Do it every time. </a:t>
            </a:r>
          </a:p>
          <a:p>
            <a:pPr marL="342900" indent="-342900">
              <a:buFont typeface="Arial" panose="020B0604020202020204" pitchFamily="34" charset="0"/>
              <a:buChar char="•"/>
            </a:pPr>
            <a:r>
              <a:rPr lang="en-US" dirty="0"/>
              <a:t>The more you work on your consistency, the more </a:t>
            </a:r>
            <a:r>
              <a:rPr lang="en-US" dirty="0" err="1"/>
              <a:t>habitualized</a:t>
            </a:r>
            <a:r>
              <a:rPr lang="en-US" dirty="0"/>
              <a:t> your routine will become. </a:t>
            </a:r>
            <a:endParaRPr lang="en-ID" dirty="0"/>
          </a:p>
        </p:txBody>
      </p:sp>
    </p:spTree>
    <p:extLst>
      <p:ext uri="{BB962C8B-B14F-4D97-AF65-F5344CB8AC3E}">
        <p14:creationId xmlns:p14="http://schemas.microsoft.com/office/powerpoint/2010/main" val="3711881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trips(down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strips(downLeft)">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3F22974-DCBF-0441-8409-510318AB50E5}"/>
              </a:ext>
            </a:extLst>
          </p:cNvPr>
          <p:cNvSpPr>
            <a:spLocks noGrp="1"/>
          </p:cNvSpPr>
          <p:nvPr>
            <p:ph type="title"/>
          </p:nvPr>
        </p:nvSpPr>
        <p:spPr>
          <a:xfrm>
            <a:off x="788795" y="1275606"/>
            <a:ext cx="6447501" cy="920900"/>
          </a:xfrm>
        </p:spPr>
        <p:txBody>
          <a:bodyPr>
            <a:noAutofit/>
          </a:bodyPr>
          <a:lstStyle/>
          <a:p>
            <a:r>
              <a:rPr lang="en-US" sz="2800" b="1" dirty="0"/>
              <a:t>Re-writing Your Life - One Change at a Time</a:t>
            </a:r>
            <a:endParaRPr lang="en-ID" sz="2800" b="1" dirty="0"/>
          </a:p>
        </p:txBody>
      </p:sp>
      <p:sp>
        <p:nvSpPr>
          <p:cNvPr id="3" name="Content Placeholder 2">
            <a:extLst>
              <a:ext uri="{FF2B5EF4-FFF2-40B4-BE49-F238E27FC236}">
                <a16:creationId xmlns="" xmlns:a16="http://schemas.microsoft.com/office/drawing/2014/main" id="{D24F929B-AAC0-2442-9D8F-2FD34352A893}"/>
              </a:ext>
            </a:extLst>
          </p:cNvPr>
          <p:cNvSpPr>
            <a:spLocks noGrp="1"/>
          </p:cNvSpPr>
          <p:nvPr>
            <p:ph idx="1"/>
          </p:nvPr>
        </p:nvSpPr>
        <p:spPr>
          <a:xfrm>
            <a:off x="788795" y="2412530"/>
            <a:ext cx="5367381" cy="1887412"/>
          </a:xfrm>
        </p:spPr>
        <p:txBody>
          <a:bodyPr/>
          <a:lstStyle/>
          <a:p>
            <a:r>
              <a:rPr lang="en-US" dirty="0"/>
              <a:t>Our minds are capable of wonderful things. They can envision a beautiful life.</a:t>
            </a:r>
            <a:r>
              <a:rPr lang="en-ID" dirty="0"/>
              <a:t> </a:t>
            </a:r>
            <a:r>
              <a:rPr lang="en-US" dirty="0"/>
              <a:t>Use this to advantage. </a:t>
            </a:r>
            <a:endParaRPr lang="en-ID" dirty="0"/>
          </a:p>
        </p:txBody>
      </p:sp>
    </p:spTree>
    <p:extLst>
      <p:ext uri="{BB962C8B-B14F-4D97-AF65-F5344CB8AC3E}">
        <p14:creationId xmlns:p14="http://schemas.microsoft.com/office/powerpoint/2010/main" val="2566370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115616" y="1707654"/>
            <a:ext cx="5112568" cy="2160240"/>
          </a:xfrm>
        </p:spPr>
        <p:txBody>
          <a:bodyPr>
            <a:normAutofit/>
          </a:bodyPr>
          <a:lstStyle/>
          <a:p>
            <a:pPr algn="ctr"/>
            <a:r>
              <a:rPr lang="en-US" dirty="0"/>
              <a:t>Establish a relationship with it and once it feels heard and starts responding, teach it to create positive and inspirational thoughts for you. </a:t>
            </a:r>
            <a:endParaRPr lang="en-ID" dirty="0"/>
          </a:p>
        </p:txBody>
      </p:sp>
    </p:spTree>
    <p:extLst>
      <p:ext uri="{BB962C8B-B14F-4D97-AF65-F5344CB8AC3E}">
        <p14:creationId xmlns:p14="http://schemas.microsoft.com/office/powerpoint/2010/main" val="2444129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331640" y="1707654"/>
            <a:ext cx="4680520" cy="2160240"/>
          </a:xfrm>
        </p:spPr>
        <p:txBody>
          <a:bodyPr>
            <a:normAutofit/>
          </a:bodyPr>
          <a:lstStyle/>
          <a:p>
            <a:pPr algn="ctr"/>
            <a:r>
              <a:rPr lang="en-US" dirty="0"/>
              <a:t>Plant the seeds to begin the story.</a:t>
            </a:r>
            <a:r>
              <a:rPr lang="en-ID" dirty="0"/>
              <a:t> </a:t>
            </a:r>
            <a:r>
              <a:rPr lang="en-US" dirty="0"/>
              <a:t>Imagine yourself doing this every day. Imagine your life just as you want it to be.</a:t>
            </a:r>
            <a:r>
              <a:rPr lang="en-ID" dirty="0"/>
              <a:t> </a:t>
            </a:r>
          </a:p>
        </p:txBody>
      </p:sp>
    </p:spTree>
    <p:extLst>
      <p:ext uri="{BB962C8B-B14F-4D97-AF65-F5344CB8AC3E}">
        <p14:creationId xmlns:p14="http://schemas.microsoft.com/office/powerpoint/2010/main" val="3019854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691680" y="1563638"/>
            <a:ext cx="4032448" cy="2160240"/>
          </a:xfrm>
        </p:spPr>
        <p:txBody>
          <a:bodyPr>
            <a:normAutofit/>
          </a:bodyPr>
          <a:lstStyle/>
          <a:p>
            <a:pPr algn="ctr"/>
            <a:r>
              <a:rPr lang="en-US" dirty="0"/>
              <a:t>Think about the success you are going to achieve. They can then be picked up by your mind to build and breathe life. </a:t>
            </a:r>
            <a:endParaRPr lang="en-ID" dirty="0"/>
          </a:p>
        </p:txBody>
      </p:sp>
    </p:spTree>
    <p:extLst>
      <p:ext uri="{BB962C8B-B14F-4D97-AF65-F5344CB8AC3E}">
        <p14:creationId xmlns:p14="http://schemas.microsoft.com/office/powerpoint/2010/main" val="71710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691680" y="1779662"/>
            <a:ext cx="4104456" cy="2160240"/>
          </a:xfrm>
        </p:spPr>
        <p:txBody>
          <a:bodyPr>
            <a:normAutofit/>
          </a:bodyPr>
          <a:lstStyle/>
          <a:p>
            <a:pPr algn="ctr"/>
            <a:r>
              <a:rPr lang="en-US" dirty="0"/>
              <a:t>Steve has always had troubling embracing change. It’s not like he doesn’t want a change. </a:t>
            </a:r>
            <a:endParaRPr lang="en-ID" dirty="0"/>
          </a:p>
        </p:txBody>
      </p:sp>
    </p:spTree>
    <p:extLst>
      <p:ext uri="{BB962C8B-B14F-4D97-AF65-F5344CB8AC3E}">
        <p14:creationId xmlns:p14="http://schemas.microsoft.com/office/powerpoint/2010/main" val="144422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619672" y="1707654"/>
            <a:ext cx="4104456" cy="2160240"/>
          </a:xfrm>
        </p:spPr>
        <p:txBody>
          <a:bodyPr>
            <a:normAutofit/>
          </a:bodyPr>
          <a:lstStyle/>
          <a:p>
            <a:pPr algn="ctr"/>
            <a:r>
              <a:rPr lang="en-US" dirty="0"/>
              <a:t>But he is unwilling to learn and adapt to new methods. Most colleagues his age have jumped a couple or more positions.</a:t>
            </a:r>
            <a:r>
              <a:rPr lang="en-ID" dirty="0"/>
              <a:t> </a:t>
            </a:r>
          </a:p>
        </p:txBody>
      </p:sp>
    </p:spTree>
    <p:extLst>
      <p:ext uri="{BB962C8B-B14F-4D97-AF65-F5344CB8AC3E}">
        <p14:creationId xmlns:p14="http://schemas.microsoft.com/office/powerpoint/2010/main" val="2931753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691680" y="1923678"/>
            <a:ext cx="4176464" cy="2160240"/>
          </a:xfrm>
        </p:spPr>
        <p:txBody>
          <a:bodyPr>
            <a:normAutofit/>
          </a:bodyPr>
          <a:lstStyle/>
          <a:p>
            <a:pPr algn="ctr"/>
            <a:r>
              <a:rPr lang="en-US" dirty="0"/>
              <a:t>He struggles to stay focused and interested at work and hence isn’t as effective as the others. </a:t>
            </a:r>
            <a:endParaRPr lang="en-ID" dirty="0"/>
          </a:p>
        </p:txBody>
      </p:sp>
    </p:spTree>
    <p:extLst>
      <p:ext uri="{BB962C8B-B14F-4D97-AF65-F5344CB8AC3E}">
        <p14:creationId xmlns:p14="http://schemas.microsoft.com/office/powerpoint/2010/main" val="2087912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187624" y="1419622"/>
            <a:ext cx="5184576" cy="2448272"/>
          </a:xfrm>
        </p:spPr>
        <p:txBody>
          <a:bodyPr>
            <a:normAutofit/>
          </a:bodyPr>
          <a:lstStyle/>
          <a:p>
            <a:pPr algn="ctr"/>
            <a:r>
              <a:rPr lang="en-US" dirty="0"/>
              <a:t>His peers are younger, and he thinks that’s why they turn out smarter.</a:t>
            </a:r>
            <a:r>
              <a:rPr lang="en-ID" dirty="0"/>
              <a:t> </a:t>
            </a:r>
            <a:r>
              <a:rPr lang="en-US" dirty="0"/>
              <a:t>His batch mates are way up in the ladder to socialize with anymore (or so he thinks), and he doesn’t make efforts to mingle with the younger lads too. </a:t>
            </a:r>
            <a:endParaRPr lang="en-ID" dirty="0"/>
          </a:p>
        </p:txBody>
      </p:sp>
    </p:spTree>
    <p:extLst>
      <p:ext uri="{BB962C8B-B14F-4D97-AF65-F5344CB8AC3E}">
        <p14:creationId xmlns:p14="http://schemas.microsoft.com/office/powerpoint/2010/main" val="35630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403648" y="1563638"/>
            <a:ext cx="4608512" cy="2160240"/>
          </a:xfrm>
        </p:spPr>
        <p:txBody>
          <a:bodyPr>
            <a:normAutofit/>
          </a:bodyPr>
          <a:lstStyle/>
          <a:p>
            <a:pPr algn="ctr"/>
            <a:r>
              <a:rPr lang="en-US" dirty="0"/>
              <a:t>He’s anxious all the time. He tells him about his resistance to change and how that is stopping him from becoming a better version of himself. </a:t>
            </a:r>
            <a:endParaRPr lang="en-ID" dirty="0"/>
          </a:p>
        </p:txBody>
      </p:sp>
    </p:spTree>
    <p:extLst>
      <p:ext uri="{BB962C8B-B14F-4D97-AF65-F5344CB8AC3E}">
        <p14:creationId xmlns:p14="http://schemas.microsoft.com/office/powerpoint/2010/main" val="2453909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619672" y="1707654"/>
            <a:ext cx="4104456" cy="2160240"/>
          </a:xfrm>
        </p:spPr>
        <p:txBody>
          <a:bodyPr>
            <a:normAutofit/>
          </a:bodyPr>
          <a:lstStyle/>
          <a:p>
            <a:pPr algn="ctr"/>
            <a:r>
              <a:rPr lang="en-US" dirty="0"/>
              <a:t>Most people, in some way or the other, are resistant to change because of the level of uncertainty it brings with it.</a:t>
            </a:r>
            <a:endParaRPr lang="en-ID" dirty="0"/>
          </a:p>
        </p:txBody>
      </p:sp>
    </p:spTree>
    <p:extLst>
      <p:ext uri="{BB962C8B-B14F-4D97-AF65-F5344CB8AC3E}">
        <p14:creationId xmlns:p14="http://schemas.microsoft.com/office/powerpoint/2010/main" val="3347673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547664" y="1995686"/>
            <a:ext cx="4392488" cy="2160240"/>
          </a:xfrm>
        </p:spPr>
        <p:txBody>
          <a:bodyPr>
            <a:normAutofit/>
          </a:bodyPr>
          <a:lstStyle/>
          <a:p>
            <a:pPr algn="ctr"/>
            <a:r>
              <a:rPr lang="en-US" dirty="0"/>
              <a:t>He decides to give change a shot.</a:t>
            </a:r>
            <a:r>
              <a:rPr lang="en-ID" dirty="0"/>
              <a:t> </a:t>
            </a:r>
            <a:r>
              <a:rPr lang="en-US" dirty="0"/>
              <a:t>They all want to help and do their best to keep him motivated.</a:t>
            </a:r>
            <a:endParaRPr lang="en-ID" dirty="0"/>
          </a:p>
          <a:p>
            <a:pPr algn="ctr"/>
            <a:endParaRPr lang="en-ID" dirty="0"/>
          </a:p>
        </p:txBody>
      </p:sp>
    </p:spTree>
    <p:extLst>
      <p:ext uri="{BB962C8B-B14F-4D97-AF65-F5344CB8AC3E}">
        <p14:creationId xmlns:p14="http://schemas.microsoft.com/office/powerpoint/2010/main" val="2965318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331640" y="1707654"/>
            <a:ext cx="4896544" cy="2160240"/>
          </a:xfrm>
        </p:spPr>
        <p:txBody>
          <a:bodyPr>
            <a:normAutofit/>
          </a:bodyPr>
          <a:lstStyle/>
          <a:p>
            <a:pPr algn="ctr"/>
            <a:r>
              <a:rPr lang="en-US" dirty="0"/>
              <a:t>Two years down the line, Steve is a complexly transformed person.</a:t>
            </a:r>
            <a:r>
              <a:rPr lang="en-ID" dirty="0"/>
              <a:t> </a:t>
            </a:r>
            <a:r>
              <a:rPr lang="en-US" dirty="0"/>
              <a:t>He’s made plenty of new friends and enjoys his weekends with family. </a:t>
            </a:r>
            <a:endParaRPr lang="en-ID" dirty="0"/>
          </a:p>
          <a:p>
            <a:pPr algn="ctr"/>
            <a:endParaRPr lang="en-ID" dirty="0"/>
          </a:p>
        </p:txBody>
      </p:sp>
    </p:spTree>
    <p:extLst>
      <p:ext uri="{BB962C8B-B14F-4D97-AF65-F5344CB8AC3E}">
        <p14:creationId xmlns:p14="http://schemas.microsoft.com/office/powerpoint/2010/main" val="1616627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619672" y="1563638"/>
            <a:ext cx="4464496" cy="2160240"/>
          </a:xfrm>
        </p:spPr>
        <p:txBody>
          <a:bodyPr>
            <a:normAutofit/>
          </a:bodyPr>
          <a:lstStyle/>
          <a:p>
            <a:pPr algn="ctr"/>
            <a:r>
              <a:rPr lang="en-US" dirty="0"/>
              <a:t>He’s going to complete his masters from a prestigious university and is looking forward to the new prospects that will bring him. Steve is happy. </a:t>
            </a:r>
            <a:endParaRPr lang="en-ID" dirty="0"/>
          </a:p>
        </p:txBody>
      </p:sp>
    </p:spTree>
    <p:extLst>
      <p:ext uri="{BB962C8B-B14F-4D97-AF65-F5344CB8AC3E}">
        <p14:creationId xmlns:p14="http://schemas.microsoft.com/office/powerpoint/2010/main" val="3146771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899592" y="1059582"/>
            <a:ext cx="5616624" cy="936104"/>
          </a:xfrm>
        </p:spPr>
        <p:txBody>
          <a:bodyPr>
            <a:normAutofit/>
          </a:bodyPr>
          <a:lstStyle/>
          <a:p>
            <a:pPr algn="ctr"/>
            <a:r>
              <a:rPr lang="en-US" dirty="0"/>
              <a:t>His family and friends are happy for Steve and love spending time with him. </a:t>
            </a:r>
            <a:endParaRPr lang="en-ID" dirty="0"/>
          </a:p>
        </p:txBody>
      </p:sp>
      <p:pic>
        <p:nvPicPr>
          <p:cNvPr id="2" name="Picture 1">
            <a:extLst>
              <a:ext uri="{FF2B5EF4-FFF2-40B4-BE49-F238E27FC236}">
                <a16:creationId xmlns="" xmlns:a16="http://schemas.microsoft.com/office/drawing/2014/main" id="{DFC300CB-6455-7A41-86EB-45161D9A8493}"/>
              </a:ext>
            </a:extLst>
          </p:cNvPr>
          <p:cNvPicPr>
            <a:picLocks noChangeAspect="1"/>
          </p:cNvPicPr>
          <p:nvPr/>
        </p:nvPicPr>
        <p:blipFill>
          <a:blip r:embed="rId2"/>
          <a:stretch>
            <a:fillRect/>
          </a:stretch>
        </p:blipFill>
        <p:spPr>
          <a:xfrm>
            <a:off x="2422924" y="2027522"/>
            <a:ext cx="2569959" cy="2063998"/>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13258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115616" y="1707654"/>
            <a:ext cx="5184576" cy="2160240"/>
          </a:xfrm>
        </p:spPr>
        <p:txBody>
          <a:bodyPr>
            <a:normAutofit/>
          </a:bodyPr>
          <a:lstStyle/>
          <a:p>
            <a:pPr algn="ctr"/>
            <a:r>
              <a:rPr lang="en-US" dirty="0"/>
              <a:t>Well, like Steve, you too can rewrite your current life script. You can become the change you always wanted to be. </a:t>
            </a:r>
          </a:p>
          <a:p>
            <a:pPr algn="ctr"/>
            <a:r>
              <a:rPr lang="en-US" dirty="0"/>
              <a:t>The time is NOW.</a:t>
            </a:r>
            <a:endParaRPr lang="en-ID" dirty="0"/>
          </a:p>
        </p:txBody>
      </p:sp>
    </p:spTree>
    <p:extLst>
      <p:ext uri="{BB962C8B-B14F-4D97-AF65-F5344CB8AC3E}">
        <p14:creationId xmlns:p14="http://schemas.microsoft.com/office/powerpoint/2010/main" val="1699023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3F22974-DCBF-0441-8409-510318AB50E5}"/>
              </a:ext>
            </a:extLst>
          </p:cNvPr>
          <p:cNvSpPr>
            <a:spLocks noGrp="1"/>
          </p:cNvSpPr>
          <p:nvPr>
            <p:ph type="title"/>
          </p:nvPr>
        </p:nvSpPr>
        <p:spPr>
          <a:xfrm>
            <a:off x="788795" y="1275606"/>
            <a:ext cx="5367381" cy="992908"/>
          </a:xfrm>
        </p:spPr>
        <p:txBody>
          <a:bodyPr>
            <a:normAutofit/>
          </a:bodyPr>
          <a:lstStyle/>
          <a:p>
            <a:r>
              <a:rPr lang="en-US" sz="2800" b="1" dirty="0"/>
              <a:t>Recognizing Any Resistance to Change</a:t>
            </a:r>
            <a:endParaRPr lang="en-ID" sz="2800" b="1" dirty="0"/>
          </a:p>
        </p:txBody>
      </p:sp>
      <p:sp>
        <p:nvSpPr>
          <p:cNvPr id="3" name="Content Placeholder 2">
            <a:extLst>
              <a:ext uri="{FF2B5EF4-FFF2-40B4-BE49-F238E27FC236}">
                <a16:creationId xmlns="" xmlns:a16="http://schemas.microsoft.com/office/drawing/2014/main" id="{D24F929B-AAC0-2442-9D8F-2FD34352A893}"/>
              </a:ext>
            </a:extLst>
          </p:cNvPr>
          <p:cNvSpPr>
            <a:spLocks noGrp="1"/>
          </p:cNvSpPr>
          <p:nvPr>
            <p:ph idx="1"/>
          </p:nvPr>
        </p:nvSpPr>
        <p:spPr>
          <a:xfrm>
            <a:off x="788796" y="2484538"/>
            <a:ext cx="4827878" cy="1887412"/>
          </a:xfrm>
        </p:spPr>
        <p:txBody>
          <a:bodyPr/>
          <a:lstStyle/>
          <a:p>
            <a:r>
              <a:rPr lang="en-US" dirty="0"/>
              <a:t>They resist it because it is unknown and therefore frightening.</a:t>
            </a:r>
            <a:endParaRPr lang="en-ID" dirty="0"/>
          </a:p>
        </p:txBody>
      </p:sp>
    </p:spTree>
    <p:extLst>
      <p:ext uri="{BB962C8B-B14F-4D97-AF65-F5344CB8AC3E}">
        <p14:creationId xmlns:p14="http://schemas.microsoft.com/office/powerpoint/2010/main" val="4198028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259632" y="1491630"/>
            <a:ext cx="4680520" cy="2160240"/>
          </a:xfrm>
        </p:spPr>
        <p:txBody>
          <a:bodyPr>
            <a:normAutofit/>
          </a:bodyPr>
          <a:lstStyle/>
          <a:p>
            <a:pPr algn="ctr"/>
            <a:r>
              <a:rPr lang="en-US" dirty="0"/>
              <a:t>Some don’t believe they can see the results they seek and so why try? Others think they don’t deserve to be happy and so don’t change to improve their situations.</a:t>
            </a:r>
            <a:endParaRPr lang="en-ID" dirty="0"/>
          </a:p>
        </p:txBody>
      </p:sp>
    </p:spTree>
    <p:extLst>
      <p:ext uri="{BB962C8B-B14F-4D97-AF65-F5344CB8AC3E}">
        <p14:creationId xmlns:p14="http://schemas.microsoft.com/office/powerpoint/2010/main" val="183947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F08755-07B9-E048-AAFF-7BBDFD34CE31}"/>
              </a:ext>
            </a:extLst>
          </p:cNvPr>
          <p:cNvSpPr>
            <a:spLocks noGrp="1"/>
          </p:cNvSpPr>
          <p:nvPr>
            <p:ph idx="1"/>
          </p:nvPr>
        </p:nvSpPr>
        <p:spPr>
          <a:xfrm>
            <a:off x="1475656" y="1419622"/>
            <a:ext cx="4320480" cy="2160240"/>
          </a:xfrm>
        </p:spPr>
        <p:txBody>
          <a:bodyPr>
            <a:normAutofit/>
          </a:bodyPr>
          <a:lstStyle/>
          <a:p>
            <a:pPr algn="ctr"/>
            <a:r>
              <a:rPr lang="en-US" dirty="0"/>
              <a:t>While most of these thoughts are indeed assumptions, they can become the very beliefs that stand in the way of what you want to achieve.</a:t>
            </a:r>
            <a:endParaRPr lang="en-ID" dirty="0"/>
          </a:p>
        </p:txBody>
      </p:sp>
    </p:spTree>
    <p:extLst>
      <p:ext uri="{BB962C8B-B14F-4D97-AF65-F5344CB8AC3E}">
        <p14:creationId xmlns:p14="http://schemas.microsoft.com/office/powerpoint/2010/main" val="3258033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3F22974-DCBF-0441-8409-510318AB50E5}"/>
              </a:ext>
            </a:extLst>
          </p:cNvPr>
          <p:cNvSpPr>
            <a:spLocks noGrp="1"/>
          </p:cNvSpPr>
          <p:nvPr>
            <p:ph type="title"/>
          </p:nvPr>
        </p:nvSpPr>
        <p:spPr>
          <a:xfrm>
            <a:off x="644779" y="835552"/>
            <a:ext cx="6447501" cy="530374"/>
          </a:xfrm>
        </p:spPr>
        <p:txBody>
          <a:bodyPr>
            <a:normAutofit/>
          </a:bodyPr>
          <a:lstStyle/>
          <a:p>
            <a:r>
              <a:rPr lang="en-US" sz="2600" b="1" dirty="0">
                <a:solidFill>
                  <a:schemeClr val="tx1">
                    <a:lumMod val="85000"/>
                    <a:lumOff val="15000"/>
                  </a:schemeClr>
                </a:solidFill>
              </a:rPr>
              <a:t>Worksheet 8 – The Fear of Change Quiz</a:t>
            </a:r>
            <a:endParaRPr lang="en-ID" sz="2600" b="1" dirty="0">
              <a:solidFill>
                <a:schemeClr val="tx1">
                  <a:lumMod val="85000"/>
                  <a:lumOff val="15000"/>
                </a:schemeClr>
              </a:solidFill>
            </a:endParaRPr>
          </a:p>
        </p:txBody>
      </p:sp>
      <p:sp>
        <p:nvSpPr>
          <p:cNvPr id="3" name="Content Placeholder 2">
            <a:extLst>
              <a:ext uri="{FF2B5EF4-FFF2-40B4-BE49-F238E27FC236}">
                <a16:creationId xmlns="" xmlns:a16="http://schemas.microsoft.com/office/drawing/2014/main" id="{D24F929B-AAC0-2442-9D8F-2FD34352A893}"/>
              </a:ext>
            </a:extLst>
          </p:cNvPr>
          <p:cNvSpPr>
            <a:spLocks noGrp="1"/>
          </p:cNvSpPr>
          <p:nvPr>
            <p:ph idx="1"/>
          </p:nvPr>
        </p:nvSpPr>
        <p:spPr>
          <a:xfrm>
            <a:off x="644779" y="1536260"/>
            <a:ext cx="5799429" cy="837778"/>
          </a:xfrm>
        </p:spPr>
        <p:txBody>
          <a:bodyPr>
            <a:normAutofit/>
          </a:bodyPr>
          <a:lstStyle/>
          <a:p>
            <a:r>
              <a:rPr lang="en-US" dirty="0"/>
              <a:t>Check the statements that resonate with your feelings.</a:t>
            </a:r>
            <a:endParaRPr lang="en-ID" dirty="0"/>
          </a:p>
        </p:txBody>
      </p:sp>
      <p:sp>
        <p:nvSpPr>
          <p:cNvPr id="4" name="Content Placeholder 2">
            <a:extLst>
              <a:ext uri="{FF2B5EF4-FFF2-40B4-BE49-F238E27FC236}">
                <a16:creationId xmlns="" xmlns:a16="http://schemas.microsoft.com/office/drawing/2014/main" id="{89CF8D25-24FE-6F49-BBE8-DA860D833501}"/>
              </a:ext>
            </a:extLst>
          </p:cNvPr>
          <p:cNvSpPr txBox="1">
            <a:spLocks/>
          </p:cNvSpPr>
          <p:nvPr/>
        </p:nvSpPr>
        <p:spPr>
          <a:xfrm>
            <a:off x="644778" y="2491736"/>
            <a:ext cx="5799429" cy="260029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I can take a risk, but what if I fail? Maybe, I should not.</a:t>
            </a:r>
            <a:endParaRPr lang="en-ID" dirty="0"/>
          </a:p>
          <a:p>
            <a:pPr marL="342900" lvl="0" indent="-342900">
              <a:buFont typeface="Arial" panose="020B0604020202020204" pitchFamily="34" charset="0"/>
              <a:buChar char="•"/>
            </a:pPr>
            <a:r>
              <a:rPr lang="en-US" dirty="0"/>
              <a:t>I can seek help, but what if no one offers? What if I get rejected?</a:t>
            </a:r>
            <a:endParaRPr lang="en-ID" dirty="0"/>
          </a:p>
        </p:txBody>
      </p:sp>
    </p:spTree>
    <p:extLst>
      <p:ext uri="{BB962C8B-B14F-4D97-AF65-F5344CB8AC3E}">
        <p14:creationId xmlns:p14="http://schemas.microsoft.com/office/powerpoint/2010/main" val="3673247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strips(downLeft)">
                                      <p:cBhvr>
                                        <p:cTn id="16" dur="5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grpId="0"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strips(downLeft)">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 xmlns:a16="http://schemas.microsoft.com/office/drawing/2014/main" id="{B88BAFBF-2B18-2540-A415-D1012DA238B9}"/>
              </a:ext>
            </a:extLst>
          </p:cNvPr>
          <p:cNvSpPr txBox="1">
            <a:spLocks/>
          </p:cNvSpPr>
          <p:nvPr/>
        </p:nvSpPr>
        <p:spPr>
          <a:xfrm>
            <a:off x="644779" y="1195592"/>
            <a:ext cx="5799429" cy="332037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I always have trouble acting on changes, what if I mess up again?</a:t>
            </a:r>
            <a:endParaRPr lang="en-ID" dirty="0"/>
          </a:p>
          <a:p>
            <a:pPr marL="342900" lvl="0" indent="-342900">
              <a:buFont typeface="Arial" panose="020B0604020202020204" pitchFamily="34" charset="0"/>
              <a:buChar char="•"/>
            </a:pPr>
            <a:r>
              <a:rPr lang="en-US" dirty="0"/>
              <a:t>What’s the point? I always get my hopes up but fail and get disappointed. </a:t>
            </a:r>
            <a:endParaRPr lang="en-ID" dirty="0"/>
          </a:p>
          <a:p>
            <a:pPr marL="342900" lvl="0" indent="-342900">
              <a:buFont typeface="Arial" panose="020B0604020202020204" pitchFamily="34" charset="0"/>
              <a:buChar char="•"/>
            </a:pPr>
            <a:r>
              <a:rPr lang="en-US" dirty="0"/>
              <a:t>I can’t do this. I’ll never change. Why try? I don’t want to fail again. </a:t>
            </a:r>
            <a:endParaRPr lang="en-ID" dirty="0"/>
          </a:p>
          <a:p>
            <a:pPr marL="342900" lvl="0" indent="-342900">
              <a:buFont typeface="Arial" panose="020B0604020202020204" pitchFamily="34" charset="0"/>
              <a:buChar char="•"/>
            </a:pPr>
            <a:r>
              <a:rPr lang="en-US" dirty="0"/>
              <a:t>I’m too anxious to succeed. </a:t>
            </a:r>
            <a:endParaRPr lang="en-ID" dirty="0"/>
          </a:p>
        </p:txBody>
      </p:sp>
    </p:spTree>
    <p:extLst>
      <p:ext uri="{BB962C8B-B14F-4D97-AF65-F5344CB8AC3E}">
        <p14:creationId xmlns:p14="http://schemas.microsoft.com/office/powerpoint/2010/main" val="1580416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trips(down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strips(downLeft)">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strips(downLeft)">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4931EBF-945D-1F40-8506-8161136D8818}"/>
              </a:ext>
            </a:extLst>
          </p:cNvPr>
          <p:cNvSpPr>
            <a:spLocks noGrp="1"/>
          </p:cNvSpPr>
          <p:nvPr>
            <p:ph type="title"/>
          </p:nvPr>
        </p:nvSpPr>
        <p:spPr>
          <a:xfrm>
            <a:off x="716787" y="915566"/>
            <a:ext cx="6447501" cy="890414"/>
          </a:xfrm>
        </p:spPr>
        <p:txBody>
          <a:bodyPr>
            <a:noAutofit/>
          </a:bodyPr>
          <a:lstStyle/>
          <a:p>
            <a:r>
              <a:rPr lang="en-US" sz="2800" b="1" dirty="0"/>
              <a:t>Belief-Systems That Stop You from Acting on a Change</a:t>
            </a:r>
            <a:endParaRPr lang="en-ID" sz="2800" b="1" dirty="0"/>
          </a:p>
        </p:txBody>
      </p:sp>
      <p:sp>
        <p:nvSpPr>
          <p:cNvPr id="6" name="Content Placeholder 2">
            <a:extLst>
              <a:ext uri="{FF2B5EF4-FFF2-40B4-BE49-F238E27FC236}">
                <a16:creationId xmlns="" xmlns:a16="http://schemas.microsoft.com/office/drawing/2014/main" id="{994FF8B2-0C60-A149-B402-2D7D30FB46D0}"/>
              </a:ext>
            </a:extLst>
          </p:cNvPr>
          <p:cNvSpPr txBox="1">
            <a:spLocks/>
          </p:cNvSpPr>
          <p:nvPr/>
        </p:nvSpPr>
        <p:spPr>
          <a:xfrm>
            <a:off x="701947" y="2139702"/>
            <a:ext cx="5799429" cy="1872208"/>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It’s better to be realistic and accept my shortcomings. I know that.</a:t>
            </a:r>
            <a:r>
              <a:rPr lang="en-ID" dirty="0"/>
              <a:t> </a:t>
            </a:r>
          </a:p>
          <a:p>
            <a:pPr marL="342900" indent="-342900">
              <a:buFont typeface="Arial" panose="020B0604020202020204" pitchFamily="34" charset="0"/>
              <a:buChar char="•"/>
            </a:pPr>
            <a:r>
              <a:rPr lang="en-US" dirty="0"/>
              <a:t>I’m not as good as the others. Surely, I can’t compete with them.</a:t>
            </a:r>
            <a:endParaRPr lang="en-ID" dirty="0"/>
          </a:p>
          <a:p>
            <a:pPr marL="342900" lvl="0" indent="-342900">
              <a:buFont typeface="Arial" panose="020B0604020202020204" pitchFamily="34" charset="0"/>
              <a:buChar char="•"/>
            </a:pPr>
            <a:endParaRPr lang="en-ID" dirty="0"/>
          </a:p>
        </p:txBody>
      </p:sp>
    </p:spTree>
    <p:extLst>
      <p:ext uri="{BB962C8B-B14F-4D97-AF65-F5344CB8AC3E}">
        <p14:creationId xmlns:p14="http://schemas.microsoft.com/office/powerpoint/2010/main" val="403837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strips(downLeft)">
                                      <p:cBhvr>
                                        <p:cTn id="11" dur="500"/>
                                        <p:tgtEl>
                                          <p:spTgt spid="6">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6">
                                            <p:txEl>
                                              <p:pRg st="1" end="1"/>
                                            </p:txEl>
                                          </p:spTgt>
                                        </p:tgtEl>
                                        <p:attrNameLst>
                                          <p:attrName>style.visibility</p:attrName>
                                        </p:attrNameLst>
                                      </p:cBhvr>
                                      <p:to>
                                        <p:strVal val="visible"/>
                                      </p:to>
                                    </p:set>
                                    <p:animEffect transition="in" filter="strips(downLeft)">
                                      <p:cBhvr>
                                        <p:cTn id="16"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uiExpand="1" build="p"/>
    </p:bldLst>
  </p:timing>
</p:sld>
</file>

<file path=ppt/theme/theme1.xml><?xml version="1.0" encoding="utf-8"?>
<a:theme xmlns:a="http://schemas.openxmlformats.org/drawingml/2006/main" name="Theme3">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heme3" id="{D2229388-DC35-1749-9B0E-920FE8E0B7E8}" vid="{1B293976-47DF-0744-9476-6332CEBA38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998</TotalTime>
  <Words>1022</Words>
  <Application>Microsoft Office PowerPoint</Application>
  <PresentationFormat>On-screen Show (16:9)</PresentationFormat>
  <Paragraphs>62</Paragraphs>
  <Slides>34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Trebuchet MS</vt:lpstr>
      <vt:lpstr>Wingdings 3</vt:lpstr>
      <vt:lpstr>Theme3</vt:lpstr>
      <vt:lpstr>PowerPoint Presentation</vt:lpstr>
      <vt:lpstr>PowerPoint Presentation</vt:lpstr>
      <vt:lpstr>PowerPoint Presentation</vt:lpstr>
      <vt:lpstr>Recognizing Any Resistance to Change</vt:lpstr>
      <vt:lpstr>PowerPoint Presentation</vt:lpstr>
      <vt:lpstr>PowerPoint Presentation</vt:lpstr>
      <vt:lpstr>Worksheet 8 – The Fear of Change Quiz</vt:lpstr>
      <vt:lpstr>PowerPoint Presentation</vt:lpstr>
      <vt:lpstr>Belief-Systems That Stop You from Acting on a Change</vt:lpstr>
      <vt:lpstr>PowerPoint Presentation</vt:lpstr>
      <vt:lpstr>Self-Sympathy. Self-Loathe. Anxiety. Depression.</vt:lpstr>
      <vt:lpstr>PowerPoint Presentation</vt:lpstr>
      <vt:lpstr>PowerPoint Presentation</vt:lpstr>
      <vt:lpstr>What Do You See?</vt:lpstr>
      <vt:lpstr>PowerPoint Presentation</vt:lpstr>
      <vt:lpstr>PowerPoint Presentation</vt:lpstr>
      <vt:lpstr>PowerPoint Presentation</vt:lpstr>
      <vt:lpstr>Worksheet 9 - Acting on Your Change -Blocking Systems</vt:lpstr>
      <vt:lpstr>PowerPoint Presentation</vt:lpstr>
      <vt:lpstr>PowerPoint Presentation</vt:lpstr>
      <vt:lpstr>Re-writing Your Life - One Change at a Time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Cally</cp:lastModifiedBy>
  <cp:revision>52</cp:revision>
  <dcterms:created xsi:type="dcterms:W3CDTF">2018-10-15T07:11:14Z</dcterms:created>
  <dcterms:modified xsi:type="dcterms:W3CDTF">2019-10-03T05:24:27Z</dcterms:modified>
</cp:coreProperties>
</file>