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37"/>
  </p:notesMasterIdLst>
  <p:sldIdLst>
    <p:sldId id="257" r:id="rId2"/>
    <p:sldId id="262" r:id="rId3"/>
    <p:sldId id="289" r:id="rId4"/>
    <p:sldId id="261" r:id="rId5"/>
    <p:sldId id="278" r:id="rId6"/>
    <p:sldId id="290" r:id="rId7"/>
    <p:sldId id="291" r:id="rId8"/>
    <p:sldId id="293" r:id="rId9"/>
    <p:sldId id="295" r:id="rId10"/>
    <p:sldId id="296" r:id="rId11"/>
    <p:sldId id="297" r:id="rId12"/>
    <p:sldId id="265" r:id="rId13"/>
    <p:sldId id="266" r:id="rId14"/>
    <p:sldId id="279" r:id="rId15"/>
    <p:sldId id="280" r:id="rId16"/>
    <p:sldId id="298" r:id="rId17"/>
    <p:sldId id="299" r:id="rId18"/>
    <p:sldId id="300" r:id="rId19"/>
    <p:sldId id="301" r:id="rId20"/>
    <p:sldId id="302" r:id="rId21"/>
    <p:sldId id="303" r:id="rId22"/>
    <p:sldId id="305" r:id="rId23"/>
    <p:sldId id="306" r:id="rId24"/>
    <p:sldId id="307" r:id="rId25"/>
    <p:sldId id="308" r:id="rId26"/>
    <p:sldId id="309" r:id="rId27"/>
    <p:sldId id="310" r:id="rId28"/>
    <p:sldId id="311" r:id="rId29"/>
    <p:sldId id="312" r:id="rId30"/>
    <p:sldId id="304" r:id="rId31"/>
    <p:sldId id="287" r:id="rId32"/>
    <p:sldId id="288" r:id="rId33"/>
    <p:sldId id="313" r:id="rId34"/>
    <p:sldId id="316" r:id="rId35"/>
    <p:sldId id="314" r:id="rId3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2"/>
    <p:restoredTop sz="94650"/>
  </p:normalViewPr>
  <p:slideViewPr>
    <p:cSldViewPr>
      <p:cViewPr varScale="1">
        <p:scale>
          <a:sx n="79" d="100"/>
          <a:sy n="79" d="100"/>
        </p:scale>
        <p:origin x="24" y="228"/>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10/3/2019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62235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587697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4190990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5870099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745881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442088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299181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5537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marL="0" indent="0">
              <a:buNone/>
              <a:defRPr sz="2400">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79979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36312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10/3/2019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385310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10/3/2019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44179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10/3/2019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31290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10/3/2019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64662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537938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11659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10/3/2019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3697485995"/>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 id="2147483844" r:id="rId16"/>
  </p:sldLayoutIdLst>
  <p:txStyles>
    <p:titleStyle>
      <a:lvl1pPr algn="l" defTabSz="342900" rtl="0" eaLnBrk="1" latinLnBrk="0" hangingPunct="1">
        <a:spcBef>
          <a:spcPct val="0"/>
        </a:spcBef>
        <a:buNone/>
        <a:defRPr sz="26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2BF143E2-917A-A048-8C9E-B50DB4B1BB05}"/>
              </a:ext>
            </a:extLst>
          </p:cNvPr>
          <p:cNvPicPr>
            <a:picLocks noChangeAspect="1"/>
          </p:cNvPicPr>
          <p:nvPr/>
        </p:nvPicPr>
        <p:blipFill rotWithShape="1">
          <a:blip r:embed="rId3">
            <a:extLst>
              <a:ext uri="{28A0092B-C50C-407E-A947-70E740481C1C}">
                <a14:useLocalDpi xmlns:a14="http://schemas.microsoft.com/office/drawing/2010/main" val="0"/>
              </a:ext>
            </a:extLst>
          </a:blip>
          <a:srcRect t="9177" r="-798"/>
          <a:stretch/>
        </p:blipFill>
        <p:spPr>
          <a:xfrm>
            <a:off x="-36512" y="-20538"/>
            <a:ext cx="9289032" cy="5164038"/>
          </a:xfrm>
          <a:prstGeom prst="rect">
            <a:avLst/>
          </a:prstGeom>
        </p:spPr>
      </p:pic>
      <p:sp>
        <p:nvSpPr>
          <p:cNvPr id="10" name="Rectangle 9">
            <a:extLst>
              <a:ext uri="{FF2B5EF4-FFF2-40B4-BE49-F238E27FC236}">
                <a16:creationId xmlns:a16="http://schemas.microsoft.com/office/drawing/2014/main" xmlns=""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xmlns="" id="{3086809A-4301-AD41-933D-AE418453FFDA}"/>
              </a:ext>
            </a:extLst>
          </p:cNvPr>
          <p:cNvSpPr txBox="1"/>
          <p:nvPr/>
        </p:nvSpPr>
        <p:spPr>
          <a:xfrm>
            <a:off x="5486400" y="2507843"/>
            <a:ext cx="3276600" cy="2185214"/>
          </a:xfrm>
          <a:prstGeom prst="rect">
            <a:avLst/>
          </a:prstGeom>
          <a:noFill/>
        </p:spPr>
        <p:txBody>
          <a:bodyPr wrap="square" rtlCol="0">
            <a:spAutoFit/>
          </a:bodyPr>
          <a:lstStyle/>
          <a:p>
            <a:pPr algn="ctr"/>
            <a:r>
              <a:rPr lang="en-US" sz="3400" b="1" dirty="0">
                <a:latin typeface="Calibri" panose="020F0502020204030204" pitchFamily="34" charset="0"/>
                <a:cs typeface="Calibri" panose="020F0502020204030204" pitchFamily="34" charset="0"/>
              </a:rPr>
              <a:t>Your Mind, Your Body: How To Face Your Inner Demons</a:t>
            </a:r>
            <a:endParaRPr lang="en-ID" sz="3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716787" y="1563638"/>
            <a:ext cx="5799429" cy="260029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Use feeling words to describe any powerful and/or repetitive emotion.</a:t>
            </a:r>
          </a:p>
          <a:p>
            <a:pPr marL="342900" lvl="0" indent="-342900">
              <a:buFont typeface="Arial" panose="020B0604020202020204" pitchFamily="34" charset="0"/>
              <a:buChar char="•"/>
            </a:pPr>
            <a:r>
              <a:rPr lang="en-US" dirty="0"/>
              <a:t>Because we want to know the cause of your anxiety, especially note down the feelings that make you feel anxious.</a:t>
            </a:r>
            <a:endParaRPr lang="en-ID" dirty="0"/>
          </a:p>
        </p:txBody>
      </p:sp>
    </p:spTree>
    <p:extLst>
      <p:ext uri="{BB962C8B-B14F-4D97-AF65-F5344CB8AC3E}">
        <p14:creationId xmlns:p14="http://schemas.microsoft.com/office/powerpoint/2010/main" val="80098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strips(downLeft)">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644779" y="915566"/>
            <a:ext cx="5799429" cy="165618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indent="-342900">
              <a:buFont typeface="Arial" panose="020B0604020202020204" pitchFamily="34" charset="0"/>
              <a:buChar char="•"/>
            </a:pPr>
            <a:r>
              <a:rPr lang="en-US" dirty="0"/>
              <a:t>At the end of the second week (or more if you wish), reflect on the anxious feelings and situations. Make a note of your thoughts. </a:t>
            </a:r>
            <a:endParaRPr lang="en-ID" dirty="0"/>
          </a:p>
          <a:p>
            <a:pPr lvl="0"/>
            <a:endParaRPr lang="en-ID" dirty="0"/>
          </a:p>
        </p:txBody>
      </p:sp>
      <p:pic>
        <p:nvPicPr>
          <p:cNvPr id="2" name="Picture 1">
            <a:extLst>
              <a:ext uri="{FF2B5EF4-FFF2-40B4-BE49-F238E27FC236}">
                <a16:creationId xmlns:a16="http://schemas.microsoft.com/office/drawing/2014/main" xmlns="" id="{933F4256-00EF-3B46-8A2E-5F2FDCBCE024}"/>
              </a:ext>
            </a:extLst>
          </p:cNvPr>
          <p:cNvPicPr>
            <a:picLocks noChangeAspect="1"/>
          </p:cNvPicPr>
          <p:nvPr/>
        </p:nvPicPr>
        <p:blipFill>
          <a:blip r:embed="rId2"/>
          <a:stretch>
            <a:fillRect/>
          </a:stretch>
        </p:blipFill>
        <p:spPr>
          <a:xfrm>
            <a:off x="2195736" y="2787774"/>
            <a:ext cx="3277293" cy="1450296"/>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95211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4931EBF-945D-1F40-8506-8161136D8818}"/>
              </a:ext>
            </a:extLst>
          </p:cNvPr>
          <p:cNvSpPr>
            <a:spLocks noGrp="1"/>
          </p:cNvSpPr>
          <p:nvPr>
            <p:ph type="title"/>
          </p:nvPr>
        </p:nvSpPr>
        <p:spPr>
          <a:xfrm>
            <a:off x="788795" y="1162076"/>
            <a:ext cx="6447501" cy="530374"/>
          </a:xfrm>
        </p:spPr>
        <p:txBody>
          <a:bodyPr>
            <a:normAutofit/>
          </a:bodyPr>
          <a:lstStyle/>
          <a:p>
            <a:r>
              <a:rPr lang="en-US" sz="2800" b="1" dirty="0"/>
              <a:t>Imagining the Worst</a:t>
            </a:r>
            <a:endParaRPr lang="en-ID" sz="2800" b="1" dirty="0"/>
          </a:p>
        </p:txBody>
      </p:sp>
      <p:sp>
        <p:nvSpPr>
          <p:cNvPr id="3" name="Content Placeholder 2">
            <a:extLst>
              <a:ext uri="{FF2B5EF4-FFF2-40B4-BE49-F238E27FC236}">
                <a16:creationId xmlns:a16="http://schemas.microsoft.com/office/drawing/2014/main" xmlns="" id="{721E3C4F-65B1-EF48-BD99-994135B63CB1}"/>
              </a:ext>
            </a:extLst>
          </p:cNvPr>
          <p:cNvSpPr>
            <a:spLocks noGrp="1"/>
          </p:cNvSpPr>
          <p:nvPr>
            <p:ph idx="1"/>
          </p:nvPr>
        </p:nvSpPr>
        <p:spPr>
          <a:xfrm>
            <a:off x="788795" y="1980482"/>
            <a:ext cx="5439389" cy="2103436"/>
          </a:xfrm>
        </p:spPr>
        <p:txBody>
          <a:bodyPr>
            <a:normAutofit/>
          </a:bodyPr>
          <a:lstStyle/>
          <a:p>
            <a:r>
              <a:rPr lang="en-US" dirty="0"/>
              <a:t>Life can be rough sometimes. Bad things can happen without a plan and then can leave behind a sense of lasting pain and fear.</a:t>
            </a:r>
            <a:endParaRPr lang="en-ID" dirty="0"/>
          </a:p>
        </p:txBody>
      </p:sp>
    </p:spTree>
    <p:extLst>
      <p:ext uri="{BB962C8B-B14F-4D97-AF65-F5344CB8AC3E}">
        <p14:creationId xmlns:p14="http://schemas.microsoft.com/office/powerpoint/2010/main" val="403837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331640" y="1275606"/>
            <a:ext cx="4680520" cy="2736304"/>
          </a:xfrm>
        </p:spPr>
        <p:txBody>
          <a:bodyPr>
            <a:normAutofit/>
          </a:bodyPr>
          <a:lstStyle/>
          <a:p>
            <a:pPr algn="ctr"/>
            <a:r>
              <a:rPr lang="en-US" dirty="0"/>
              <a:t>These things can be our biggest fears. And so, by doing that repeatedly, you live the experience that many times (because your mind and body might not be able to differentiate real from the imaginary world).</a:t>
            </a:r>
            <a:endParaRPr lang="en-ID" dirty="0"/>
          </a:p>
          <a:p>
            <a:pPr algn="ctr"/>
            <a:endParaRPr lang="en-ID" dirty="0"/>
          </a:p>
        </p:txBody>
      </p:sp>
    </p:spTree>
    <p:extLst>
      <p:ext uri="{BB962C8B-B14F-4D97-AF65-F5344CB8AC3E}">
        <p14:creationId xmlns:p14="http://schemas.microsoft.com/office/powerpoint/2010/main" val="168110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F22974-DCBF-0441-8409-510318AB50E5}"/>
              </a:ext>
            </a:extLst>
          </p:cNvPr>
          <p:cNvSpPr>
            <a:spLocks noGrp="1"/>
          </p:cNvSpPr>
          <p:nvPr>
            <p:ph type="title"/>
          </p:nvPr>
        </p:nvSpPr>
        <p:spPr>
          <a:xfrm>
            <a:off x="644779" y="1306092"/>
            <a:ext cx="6447501" cy="602382"/>
          </a:xfrm>
        </p:spPr>
        <p:txBody>
          <a:bodyPr>
            <a:normAutofit/>
          </a:bodyPr>
          <a:lstStyle/>
          <a:p>
            <a:r>
              <a:rPr lang="en-US" sz="2800" b="1" dirty="0"/>
              <a:t>Self-Blame. Self Loathe. All of it.</a:t>
            </a:r>
            <a:endParaRPr lang="en-ID" sz="2800" b="1" dirty="0"/>
          </a:p>
        </p:txBody>
      </p:sp>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644779" y="2124498"/>
            <a:ext cx="5799429" cy="1887412"/>
          </a:xfrm>
        </p:spPr>
        <p:txBody>
          <a:bodyPr/>
          <a:lstStyle/>
          <a:p>
            <a:r>
              <a:rPr lang="en-US" dirty="0"/>
              <a:t>Rachel suffers from constant worry and anxiety. Some she says are the result of the busy life she leads.</a:t>
            </a:r>
            <a:r>
              <a:rPr lang="en-ID" dirty="0"/>
              <a:t> </a:t>
            </a:r>
          </a:p>
        </p:txBody>
      </p:sp>
    </p:spTree>
    <p:extLst>
      <p:ext uri="{BB962C8B-B14F-4D97-AF65-F5344CB8AC3E}">
        <p14:creationId xmlns:p14="http://schemas.microsoft.com/office/powerpoint/2010/main" val="1514605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043608" y="1131590"/>
            <a:ext cx="5400600" cy="3024336"/>
          </a:xfrm>
        </p:spPr>
        <p:txBody>
          <a:bodyPr>
            <a:normAutofit/>
          </a:bodyPr>
          <a:lstStyle/>
          <a:p>
            <a:pPr algn="ctr"/>
            <a:r>
              <a:rPr lang="en-US" dirty="0"/>
              <a:t>She wakes up at 5 am every day, travels an hour to reach work, is constantly rushing through meetings and deadlines, takes another hour to reach home at 8 pm, cooks and finishes her dinner, prepares for the next day before she can go to sleep at 11 pm.</a:t>
            </a:r>
            <a:endParaRPr lang="en-ID" dirty="0"/>
          </a:p>
        </p:txBody>
      </p:sp>
    </p:spTree>
    <p:extLst>
      <p:ext uri="{BB962C8B-B14F-4D97-AF65-F5344CB8AC3E}">
        <p14:creationId xmlns:p14="http://schemas.microsoft.com/office/powerpoint/2010/main" val="1804144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691680" y="1707654"/>
            <a:ext cx="4032448" cy="1728192"/>
          </a:xfrm>
        </p:spPr>
        <p:txBody>
          <a:bodyPr>
            <a:normAutofit/>
          </a:bodyPr>
          <a:lstStyle/>
          <a:p>
            <a:pPr algn="ctr"/>
            <a:r>
              <a:rPr lang="en-US" dirty="0"/>
              <a:t>Here’s how she says her mind plays out events when that happens: As a result, she blames and hates herself.</a:t>
            </a:r>
            <a:endParaRPr lang="en-ID" dirty="0"/>
          </a:p>
        </p:txBody>
      </p:sp>
    </p:spTree>
    <p:extLst>
      <p:ext uri="{BB962C8B-B14F-4D97-AF65-F5344CB8AC3E}">
        <p14:creationId xmlns:p14="http://schemas.microsoft.com/office/powerpoint/2010/main" val="1092485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619672" y="1347614"/>
            <a:ext cx="4032448" cy="2448272"/>
          </a:xfrm>
        </p:spPr>
        <p:txBody>
          <a:bodyPr>
            <a:normAutofit/>
          </a:bodyPr>
          <a:lstStyle/>
          <a:p>
            <a:pPr algn="ctr"/>
            <a:r>
              <a:rPr lang="en-US" i="1" dirty="0"/>
              <a:t>My throat hurts. I think I can feel a bump. What if it’s cancer? Am I going to die? What will happen to my family once I’m gone? Will they miss me?</a:t>
            </a:r>
            <a:endParaRPr lang="en-ID" dirty="0"/>
          </a:p>
        </p:txBody>
      </p:sp>
    </p:spTree>
    <p:extLst>
      <p:ext uri="{BB962C8B-B14F-4D97-AF65-F5344CB8AC3E}">
        <p14:creationId xmlns:p14="http://schemas.microsoft.com/office/powerpoint/2010/main" val="2568198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707654"/>
            <a:ext cx="4320480" cy="1584176"/>
          </a:xfrm>
        </p:spPr>
        <p:txBody>
          <a:bodyPr>
            <a:normAutofit/>
          </a:bodyPr>
          <a:lstStyle/>
          <a:p>
            <a:pPr algn="ctr"/>
            <a:r>
              <a:rPr lang="en-US" i="1" dirty="0"/>
              <a:t>I remember a bad/traumatic experience and replay that event repeatedly, imagining it is happening again.</a:t>
            </a:r>
            <a:endParaRPr lang="en-ID" dirty="0"/>
          </a:p>
        </p:txBody>
      </p:sp>
    </p:spTree>
    <p:extLst>
      <p:ext uri="{BB962C8B-B14F-4D97-AF65-F5344CB8AC3E}">
        <p14:creationId xmlns:p14="http://schemas.microsoft.com/office/powerpoint/2010/main" val="4084312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15616" y="1347614"/>
            <a:ext cx="5184576" cy="2520280"/>
          </a:xfrm>
        </p:spPr>
        <p:txBody>
          <a:bodyPr>
            <a:normAutofit/>
          </a:bodyPr>
          <a:lstStyle/>
          <a:p>
            <a:pPr algn="ctr"/>
            <a:r>
              <a:rPr lang="en-US" i="1" dirty="0"/>
              <a:t>I see a group of people giggling in front of me. Are they laughing at me? Is it my dress? Do I look okay? Did I do something odd or funny? I need to get out of here. Why do people always make fun of me? I don’t deserve this.</a:t>
            </a:r>
            <a:endParaRPr lang="en-ID" dirty="0"/>
          </a:p>
        </p:txBody>
      </p:sp>
    </p:spTree>
    <p:extLst>
      <p:ext uri="{BB962C8B-B14F-4D97-AF65-F5344CB8AC3E}">
        <p14:creationId xmlns:p14="http://schemas.microsoft.com/office/powerpoint/2010/main" val="3143755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03648" y="1707654"/>
            <a:ext cx="4536504" cy="2160240"/>
          </a:xfrm>
        </p:spPr>
        <p:txBody>
          <a:bodyPr>
            <a:normAutofit/>
          </a:bodyPr>
          <a:lstStyle/>
          <a:p>
            <a:pPr algn="ctr"/>
            <a:r>
              <a:rPr lang="en-US" dirty="0"/>
              <a:t>If you’re </a:t>
            </a:r>
            <a:r>
              <a:rPr lang="en-US" dirty="0" smtClean="0"/>
              <a:t>watching this video course, </a:t>
            </a:r>
            <a:r>
              <a:rPr lang="en-US" dirty="0"/>
              <a:t>you probably experience anxiety in one form or the other, but don’t know where those feelings come from.</a:t>
            </a:r>
            <a:endParaRPr lang="en-ID" dirty="0"/>
          </a:p>
        </p:txBody>
      </p:sp>
    </p:spTree>
    <p:extLst>
      <p:ext uri="{BB962C8B-B14F-4D97-AF65-F5344CB8AC3E}">
        <p14:creationId xmlns:p14="http://schemas.microsoft.com/office/powerpoint/2010/main" val="172853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563638"/>
            <a:ext cx="4320480" cy="2016224"/>
          </a:xfrm>
        </p:spPr>
        <p:txBody>
          <a:bodyPr>
            <a:normAutofit/>
          </a:bodyPr>
          <a:lstStyle/>
          <a:p>
            <a:pPr algn="ctr"/>
            <a:r>
              <a:rPr lang="en-US" i="1" dirty="0"/>
              <a:t>My manager didn’t greet me as usual. What if I get fired? What about my bills? Why can’t I do anything right? Why am I never good enough? I hate myself.</a:t>
            </a:r>
            <a:endParaRPr lang="en-ID" dirty="0"/>
          </a:p>
        </p:txBody>
      </p:sp>
    </p:spTree>
    <p:extLst>
      <p:ext uri="{BB962C8B-B14F-4D97-AF65-F5344CB8AC3E}">
        <p14:creationId xmlns:p14="http://schemas.microsoft.com/office/powerpoint/2010/main" val="2428469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F22974-DCBF-0441-8409-510318AB50E5}"/>
              </a:ext>
            </a:extLst>
          </p:cNvPr>
          <p:cNvSpPr>
            <a:spLocks noGrp="1"/>
          </p:cNvSpPr>
          <p:nvPr>
            <p:ph type="title"/>
          </p:nvPr>
        </p:nvSpPr>
        <p:spPr>
          <a:xfrm>
            <a:off x="644779" y="1177280"/>
            <a:ext cx="6447501" cy="962422"/>
          </a:xfrm>
        </p:spPr>
        <p:txBody>
          <a:bodyPr>
            <a:normAutofit/>
          </a:bodyPr>
          <a:lstStyle/>
          <a:p>
            <a:r>
              <a:rPr lang="en-US" sz="2600" b="1" dirty="0">
                <a:solidFill>
                  <a:schemeClr val="tx1">
                    <a:lumMod val="85000"/>
                    <a:lumOff val="15000"/>
                  </a:schemeClr>
                </a:solidFill>
              </a:rPr>
              <a:t>Worksheet 6 - Living Your Biggest Fears - This Time with Reason</a:t>
            </a:r>
            <a:endParaRPr lang="en-ID" sz="2600" b="1" dirty="0">
              <a:solidFill>
                <a:schemeClr val="tx1">
                  <a:lumMod val="85000"/>
                  <a:lumOff val="15000"/>
                </a:schemeClr>
              </a:solidFill>
            </a:endParaRPr>
          </a:p>
        </p:txBody>
      </p:sp>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644779" y="2238028"/>
            <a:ext cx="5799429" cy="2565970"/>
          </a:xfrm>
        </p:spPr>
        <p:txBody>
          <a:bodyPr>
            <a:normAutofit/>
          </a:bodyPr>
          <a:lstStyle/>
          <a:p>
            <a:r>
              <a:rPr lang="en-US" dirty="0"/>
              <a:t>Decide to live your biggest fears once again-this time more mindfully. Sure, this might take time, but the positive effects can last a lifetime.</a:t>
            </a:r>
            <a:r>
              <a:rPr lang="en-ID" dirty="0"/>
              <a:t> </a:t>
            </a:r>
          </a:p>
        </p:txBody>
      </p:sp>
    </p:spTree>
    <p:extLst>
      <p:ext uri="{BB962C8B-B14F-4D97-AF65-F5344CB8AC3E}">
        <p14:creationId xmlns:p14="http://schemas.microsoft.com/office/powerpoint/2010/main" val="393417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788795" y="1131590"/>
            <a:ext cx="5799429" cy="1053802"/>
          </a:xfrm>
        </p:spPr>
        <p:txBody>
          <a:bodyPr>
            <a:normAutofit/>
          </a:bodyPr>
          <a:lstStyle/>
          <a:p>
            <a:pPr algn="ctr"/>
            <a:r>
              <a:rPr lang="en-US" dirty="0"/>
              <a:t>Again, decide whether you want to have someone around to watch your back. </a:t>
            </a:r>
            <a:endParaRPr lang="en-ID" dirty="0"/>
          </a:p>
        </p:txBody>
      </p:sp>
      <p:pic>
        <p:nvPicPr>
          <p:cNvPr id="2" name="Picture 1">
            <a:extLst>
              <a:ext uri="{FF2B5EF4-FFF2-40B4-BE49-F238E27FC236}">
                <a16:creationId xmlns:a16="http://schemas.microsoft.com/office/drawing/2014/main" xmlns="" id="{58150C63-10EB-C844-99A2-F8D810483ACA}"/>
              </a:ext>
            </a:extLst>
          </p:cNvPr>
          <p:cNvPicPr>
            <a:picLocks noChangeAspect="1"/>
          </p:cNvPicPr>
          <p:nvPr/>
        </p:nvPicPr>
        <p:blipFill>
          <a:blip r:embed="rId2"/>
          <a:stretch>
            <a:fillRect/>
          </a:stretch>
        </p:blipFill>
        <p:spPr>
          <a:xfrm>
            <a:off x="2303205" y="2355726"/>
            <a:ext cx="2770607" cy="1983234"/>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22789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1403648" y="1301924"/>
            <a:ext cx="4719309" cy="2565970"/>
          </a:xfrm>
        </p:spPr>
        <p:txBody>
          <a:bodyPr>
            <a:normAutofit/>
          </a:bodyPr>
          <a:lstStyle/>
          <a:p>
            <a:pPr algn="ctr"/>
            <a:r>
              <a:rPr lang="en-US" dirty="0"/>
              <a:t>Sit with yourself when you’re feeling most secure and comfortable. Remind yourself to disconnect from emotional trauma you are knowingly going to put yourself through. </a:t>
            </a:r>
            <a:endParaRPr lang="en-ID" dirty="0"/>
          </a:p>
        </p:txBody>
      </p:sp>
    </p:spTree>
    <p:extLst>
      <p:ext uri="{BB962C8B-B14F-4D97-AF65-F5344CB8AC3E}">
        <p14:creationId xmlns:p14="http://schemas.microsoft.com/office/powerpoint/2010/main" val="2991815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1907704" y="1779662"/>
            <a:ext cx="3567181" cy="1701874"/>
          </a:xfrm>
        </p:spPr>
        <p:txBody>
          <a:bodyPr>
            <a:normAutofit/>
          </a:bodyPr>
          <a:lstStyle/>
          <a:p>
            <a:pPr algn="ctr"/>
            <a:r>
              <a:rPr lang="en-US" dirty="0"/>
              <a:t>You want to dig deeper into your fears and understand what you are learning from it is.</a:t>
            </a:r>
            <a:endParaRPr lang="en-ID" dirty="0"/>
          </a:p>
        </p:txBody>
      </p:sp>
    </p:spTree>
    <p:extLst>
      <p:ext uri="{BB962C8B-B14F-4D97-AF65-F5344CB8AC3E}">
        <p14:creationId xmlns:p14="http://schemas.microsoft.com/office/powerpoint/2010/main" val="3581018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1547664" y="1491630"/>
            <a:ext cx="4143245" cy="2277938"/>
          </a:xfrm>
        </p:spPr>
        <p:txBody>
          <a:bodyPr>
            <a:normAutofit/>
          </a:bodyPr>
          <a:lstStyle/>
          <a:p>
            <a:pPr algn="ctr"/>
            <a:r>
              <a:rPr lang="en-US" dirty="0"/>
              <a:t>And when you’re ready, go through the experience, your biggest fears, the worse possible situations, your inner demons so to speak.</a:t>
            </a:r>
            <a:endParaRPr lang="en-ID" dirty="0"/>
          </a:p>
        </p:txBody>
      </p:sp>
    </p:spTree>
    <p:extLst>
      <p:ext uri="{BB962C8B-B14F-4D97-AF65-F5344CB8AC3E}">
        <p14:creationId xmlns:p14="http://schemas.microsoft.com/office/powerpoint/2010/main" val="1844356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1403648" y="1131590"/>
            <a:ext cx="4503285" cy="1341834"/>
          </a:xfrm>
        </p:spPr>
        <p:txBody>
          <a:bodyPr>
            <a:normAutofit/>
          </a:bodyPr>
          <a:lstStyle/>
          <a:p>
            <a:pPr algn="ctr"/>
            <a:r>
              <a:rPr lang="en-US" dirty="0"/>
              <a:t>Live the experience all the time telling yourself that this isn’t real and isn’t happening now. </a:t>
            </a:r>
            <a:endParaRPr lang="en-ID" dirty="0"/>
          </a:p>
        </p:txBody>
      </p:sp>
      <p:pic>
        <p:nvPicPr>
          <p:cNvPr id="2" name="Picture 1">
            <a:extLst>
              <a:ext uri="{FF2B5EF4-FFF2-40B4-BE49-F238E27FC236}">
                <a16:creationId xmlns:a16="http://schemas.microsoft.com/office/drawing/2014/main" xmlns="" id="{BCCA7810-B64A-2244-8A61-3CA51256DFBF}"/>
              </a:ext>
            </a:extLst>
          </p:cNvPr>
          <p:cNvPicPr>
            <a:picLocks noChangeAspect="1"/>
          </p:cNvPicPr>
          <p:nvPr/>
        </p:nvPicPr>
        <p:blipFill>
          <a:blip r:embed="rId2"/>
          <a:stretch>
            <a:fillRect/>
          </a:stretch>
        </p:blipFill>
        <p:spPr>
          <a:xfrm>
            <a:off x="2265761" y="2571750"/>
            <a:ext cx="2779057" cy="1380044"/>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66288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1508875" y="1635646"/>
            <a:ext cx="4359269" cy="2061914"/>
          </a:xfrm>
        </p:spPr>
        <p:txBody>
          <a:bodyPr>
            <a:normAutofit/>
          </a:bodyPr>
          <a:lstStyle/>
          <a:p>
            <a:pPr algn="ctr"/>
            <a:r>
              <a:rPr lang="en-US" dirty="0"/>
              <a:t>Again, when you’re ready, bring yourself back to the present and reflect on your thoughts and emotions. Write them down when you are ready. </a:t>
            </a:r>
            <a:endParaRPr lang="en-ID" dirty="0"/>
          </a:p>
        </p:txBody>
      </p:sp>
    </p:spTree>
    <p:extLst>
      <p:ext uri="{BB962C8B-B14F-4D97-AF65-F5344CB8AC3E}">
        <p14:creationId xmlns:p14="http://schemas.microsoft.com/office/powerpoint/2010/main" val="3198389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1547664" y="1589956"/>
            <a:ext cx="4359269" cy="1701874"/>
          </a:xfrm>
        </p:spPr>
        <p:txBody>
          <a:bodyPr>
            <a:normAutofit/>
          </a:bodyPr>
          <a:lstStyle/>
          <a:p>
            <a:pPr algn="ctr"/>
            <a:r>
              <a:rPr lang="en-US" dirty="0"/>
              <a:t>Repeat this exercise whenever you are ready for it and until the time you’ve made peace with the fear and can move on.</a:t>
            </a:r>
            <a:endParaRPr lang="en-ID" dirty="0"/>
          </a:p>
        </p:txBody>
      </p:sp>
    </p:spTree>
    <p:extLst>
      <p:ext uri="{BB962C8B-B14F-4D97-AF65-F5344CB8AC3E}">
        <p14:creationId xmlns:p14="http://schemas.microsoft.com/office/powerpoint/2010/main" val="3420820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1580883" y="1707654"/>
            <a:ext cx="4359269" cy="1701874"/>
          </a:xfrm>
        </p:spPr>
        <p:txBody>
          <a:bodyPr>
            <a:normAutofit/>
          </a:bodyPr>
          <a:lstStyle/>
          <a:p>
            <a:pPr algn="ctr"/>
            <a:r>
              <a:rPr lang="en-US" dirty="0"/>
              <a:t>The best way to gain perspective is to mindfully talk to yourself as you experience the rush of fantasized images.</a:t>
            </a:r>
            <a:endParaRPr lang="en-ID" dirty="0"/>
          </a:p>
        </p:txBody>
      </p:sp>
    </p:spTree>
    <p:extLst>
      <p:ext uri="{BB962C8B-B14F-4D97-AF65-F5344CB8AC3E}">
        <p14:creationId xmlns:p14="http://schemas.microsoft.com/office/powerpoint/2010/main" val="4201121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331640" y="1635646"/>
            <a:ext cx="4536504" cy="2160240"/>
          </a:xfrm>
        </p:spPr>
        <p:txBody>
          <a:bodyPr>
            <a:normAutofit/>
          </a:bodyPr>
          <a:lstStyle/>
          <a:p>
            <a:pPr algn="ctr"/>
            <a:r>
              <a:rPr lang="en-US" dirty="0"/>
              <a:t>This chapter shows you how to address your mental and physical battles while digging deeper into the source of your anxiety - your inner demons so to speak.</a:t>
            </a:r>
            <a:endParaRPr lang="en-ID" dirty="0"/>
          </a:p>
        </p:txBody>
      </p:sp>
    </p:spTree>
    <p:extLst>
      <p:ext uri="{BB962C8B-B14F-4D97-AF65-F5344CB8AC3E}">
        <p14:creationId xmlns:p14="http://schemas.microsoft.com/office/powerpoint/2010/main" val="2957741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860803" y="1419622"/>
            <a:ext cx="5799429" cy="260029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This isn’t real and it’s not happening now</a:t>
            </a:r>
            <a:endParaRPr lang="en-ID" dirty="0"/>
          </a:p>
          <a:p>
            <a:pPr marL="342900" lvl="0" indent="-342900">
              <a:buFont typeface="Arial" panose="020B0604020202020204" pitchFamily="34" charset="0"/>
              <a:buChar char="•"/>
            </a:pPr>
            <a:r>
              <a:rPr lang="en-US" dirty="0"/>
              <a:t>Whatever happens, I can cope  </a:t>
            </a:r>
            <a:endParaRPr lang="en-ID" dirty="0"/>
          </a:p>
          <a:p>
            <a:pPr marL="342900" lvl="0" indent="-342900">
              <a:buFont typeface="Arial" panose="020B0604020202020204" pitchFamily="34" charset="0"/>
              <a:buChar char="•"/>
            </a:pPr>
            <a:r>
              <a:rPr lang="en-US" dirty="0"/>
              <a:t>I am going to stop causing my suffering</a:t>
            </a:r>
            <a:endParaRPr lang="en-ID" dirty="0"/>
          </a:p>
          <a:p>
            <a:pPr marL="342900" lvl="0" indent="-342900">
              <a:buFont typeface="Arial" panose="020B0604020202020204" pitchFamily="34" charset="0"/>
              <a:buChar char="•"/>
            </a:pPr>
            <a:r>
              <a:rPr lang="en-US" dirty="0"/>
              <a:t>I am doing great. I’ve got this</a:t>
            </a:r>
            <a:endParaRPr lang="en-ID" dirty="0"/>
          </a:p>
          <a:p>
            <a:pPr marL="342900" indent="-342900">
              <a:buFont typeface="Arial" panose="020B0604020202020204" pitchFamily="34" charset="0"/>
              <a:buChar char="•"/>
            </a:pPr>
            <a:r>
              <a:rPr lang="en-US" dirty="0"/>
              <a:t>I love myself. I feel great.</a:t>
            </a:r>
            <a:endParaRPr lang="en-ID" dirty="0"/>
          </a:p>
        </p:txBody>
      </p:sp>
    </p:spTree>
    <p:extLst>
      <p:ext uri="{BB962C8B-B14F-4D97-AF65-F5344CB8AC3E}">
        <p14:creationId xmlns:p14="http://schemas.microsoft.com/office/powerpoint/2010/main" val="4189226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strips(down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strips(downLeft)">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strips(downLeft)">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strips(downLeft)">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F22974-DCBF-0441-8409-510318AB50E5}"/>
              </a:ext>
            </a:extLst>
          </p:cNvPr>
          <p:cNvSpPr>
            <a:spLocks noGrp="1"/>
          </p:cNvSpPr>
          <p:nvPr>
            <p:ph type="title"/>
          </p:nvPr>
        </p:nvSpPr>
        <p:spPr>
          <a:xfrm>
            <a:off x="788795" y="1131590"/>
            <a:ext cx="6447501" cy="920900"/>
          </a:xfrm>
        </p:spPr>
        <p:txBody>
          <a:bodyPr>
            <a:noAutofit/>
          </a:bodyPr>
          <a:lstStyle/>
          <a:p>
            <a:r>
              <a:rPr lang="en-US" sz="2800" b="1" dirty="0"/>
              <a:t>Connecting Them with Your Mind and Body</a:t>
            </a:r>
            <a:endParaRPr lang="en-ID" sz="2800" b="1" dirty="0"/>
          </a:p>
        </p:txBody>
      </p:sp>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788795" y="2268514"/>
            <a:ext cx="5367381" cy="1887412"/>
          </a:xfrm>
        </p:spPr>
        <p:txBody>
          <a:bodyPr/>
          <a:lstStyle/>
          <a:p>
            <a:r>
              <a:rPr lang="en-US" dirty="0"/>
              <a:t>Remember, you can manage and even overcome your anxiety by learning to feel better with introspection.</a:t>
            </a:r>
            <a:endParaRPr lang="en-ID" dirty="0"/>
          </a:p>
        </p:txBody>
      </p:sp>
    </p:spTree>
    <p:extLst>
      <p:ext uri="{BB962C8B-B14F-4D97-AF65-F5344CB8AC3E}">
        <p14:creationId xmlns:p14="http://schemas.microsoft.com/office/powerpoint/2010/main" val="2566370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03648" y="1491630"/>
            <a:ext cx="4536504" cy="2160240"/>
          </a:xfrm>
        </p:spPr>
        <p:txBody>
          <a:bodyPr>
            <a:normAutofit/>
          </a:bodyPr>
          <a:lstStyle/>
          <a:p>
            <a:pPr algn="ctr"/>
            <a:r>
              <a:rPr lang="en-US" dirty="0"/>
              <a:t>Persist because deep down, you have and know the answers. Track them and talk yourself to a better, calmer, and panic-free state of mind. Yes, you can!</a:t>
            </a:r>
            <a:endParaRPr lang="en-ID" dirty="0"/>
          </a:p>
        </p:txBody>
      </p:sp>
    </p:spTree>
    <p:extLst>
      <p:ext uri="{BB962C8B-B14F-4D97-AF65-F5344CB8AC3E}">
        <p14:creationId xmlns:p14="http://schemas.microsoft.com/office/powerpoint/2010/main" val="2444129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F22974-DCBF-0441-8409-510318AB50E5}"/>
              </a:ext>
            </a:extLst>
          </p:cNvPr>
          <p:cNvSpPr>
            <a:spLocks noGrp="1"/>
          </p:cNvSpPr>
          <p:nvPr>
            <p:ph type="title"/>
          </p:nvPr>
        </p:nvSpPr>
        <p:spPr>
          <a:xfrm>
            <a:off x="644779" y="987574"/>
            <a:ext cx="6447501" cy="530374"/>
          </a:xfrm>
        </p:spPr>
        <p:txBody>
          <a:bodyPr>
            <a:normAutofit/>
          </a:bodyPr>
          <a:lstStyle/>
          <a:p>
            <a:r>
              <a:rPr lang="en-US" sz="2600" b="1" dirty="0">
                <a:solidFill>
                  <a:schemeClr val="tx1">
                    <a:lumMod val="85000"/>
                    <a:lumOff val="15000"/>
                  </a:schemeClr>
                </a:solidFill>
              </a:rPr>
              <a:t>Worksheet 7 - Talking Yourself Out of Anxiety</a:t>
            </a:r>
            <a:endParaRPr lang="en-ID" sz="2600" b="1" dirty="0">
              <a:solidFill>
                <a:schemeClr val="tx1">
                  <a:lumMod val="85000"/>
                  <a:lumOff val="15000"/>
                </a:schemeClr>
              </a:solidFill>
            </a:endParaRPr>
          </a:p>
        </p:txBody>
      </p:sp>
      <p:sp>
        <p:nvSpPr>
          <p:cNvPr id="6" name="Content Placeholder 2">
            <a:extLst>
              <a:ext uri="{FF2B5EF4-FFF2-40B4-BE49-F238E27FC236}">
                <a16:creationId xmlns:a16="http://schemas.microsoft.com/office/drawing/2014/main" xmlns="" id="{289994BB-7D82-574B-A532-A6283AD916A0}"/>
              </a:ext>
            </a:extLst>
          </p:cNvPr>
          <p:cNvSpPr txBox="1">
            <a:spLocks/>
          </p:cNvSpPr>
          <p:nvPr/>
        </p:nvSpPr>
        <p:spPr>
          <a:xfrm>
            <a:off x="644779" y="1707654"/>
            <a:ext cx="5799429" cy="260029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Each day, record events that made you anxious.</a:t>
            </a:r>
          </a:p>
          <a:p>
            <a:pPr marL="342900" indent="-342900">
              <a:buFont typeface="Arial" panose="020B0604020202020204" pitchFamily="34" charset="0"/>
              <a:buChar char="•"/>
            </a:pPr>
            <a:r>
              <a:rPr lang="en-US" dirty="0"/>
              <a:t>Use feeling words to describe your emotions. </a:t>
            </a:r>
            <a:endParaRPr lang="en-ID" dirty="0"/>
          </a:p>
          <a:p>
            <a:pPr marL="342900" lvl="0" indent="-342900">
              <a:buFont typeface="Arial" panose="020B0604020202020204" pitchFamily="34" charset="0"/>
              <a:buChar char="•"/>
            </a:pPr>
            <a:r>
              <a:rPr lang="en-US" dirty="0"/>
              <a:t>Go through the experience and decide to make peace with it.</a:t>
            </a:r>
            <a:endParaRPr lang="en-ID" dirty="0"/>
          </a:p>
        </p:txBody>
      </p:sp>
    </p:spTree>
    <p:extLst>
      <p:ext uri="{BB962C8B-B14F-4D97-AF65-F5344CB8AC3E}">
        <p14:creationId xmlns:p14="http://schemas.microsoft.com/office/powerpoint/2010/main" val="254113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strips(downLeft)">
                                      <p:cBhvr>
                                        <p:cTn id="11" dur="500"/>
                                        <p:tgtEl>
                                          <p:spTgt spid="6">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grpId="0" nodeType="clickEffect">
                                  <p:stCondLst>
                                    <p:cond delay="0"/>
                                  </p:stCondLst>
                                  <p:childTnLst>
                                    <p:set>
                                      <p:cBhvr>
                                        <p:cTn id="15" dur="1" fill="hold">
                                          <p:stCondLst>
                                            <p:cond delay="0"/>
                                          </p:stCondLst>
                                        </p:cTn>
                                        <p:tgtEl>
                                          <p:spTgt spid="6">
                                            <p:txEl>
                                              <p:pRg st="1" end="1"/>
                                            </p:txEl>
                                          </p:spTgt>
                                        </p:tgtEl>
                                        <p:attrNameLst>
                                          <p:attrName>style.visibility</p:attrName>
                                        </p:attrNameLst>
                                      </p:cBhvr>
                                      <p:to>
                                        <p:strVal val="visible"/>
                                      </p:to>
                                    </p:set>
                                    <p:animEffect transition="in" filter="strips(downLeft)">
                                      <p:cBhvr>
                                        <p:cTn id="16" dur="500"/>
                                        <p:tgtEl>
                                          <p:spTgt spid="6">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12" fill="hold" grpId="0"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strips(downLeft)">
                                      <p:cBhvr>
                                        <p:cTn id="21"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644779" y="1419622"/>
            <a:ext cx="5799429" cy="260029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Work on your feelings. Talk to yourself. Gather support from others if you want to. </a:t>
            </a:r>
            <a:endParaRPr lang="en-ID" dirty="0"/>
          </a:p>
          <a:p>
            <a:pPr marL="342900" lvl="0" indent="-342900">
              <a:buFont typeface="Arial" panose="020B0604020202020204" pitchFamily="34" charset="0"/>
              <a:buChar char="•"/>
            </a:pPr>
            <a:r>
              <a:rPr lang="en-US" dirty="0"/>
              <a:t>At the end of every week, look back on your tracker and evaluate your progress. </a:t>
            </a:r>
            <a:endParaRPr lang="en-ID" dirty="0"/>
          </a:p>
          <a:p>
            <a:pPr marL="342900" lvl="0" indent="-342900">
              <a:buFont typeface="Arial" panose="020B0604020202020204" pitchFamily="34" charset="0"/>
              <a:buChar char="•"/>
            </a:pPr>
            <a:r>
              <a:rPr lang="en-US" dirty="0"/>
              <a:t>How are you feeling?</a:t>
            </a:r>
            <a:endParaRPr lang="en-ID" dirty="0"/>
          </a:p>
        </p:txBody>
      </p:sp>
    </p:spTree>
    <p:extLst>
      <p:ext uri="{BB962C8B-B14F-4D97-AF65-F5344CB8AC3E}">
        <p14:creationId xmlns:p14="http://schemas.microsoft.com/office/powerpoint/2010/main" val="2365801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strips(down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strips(downLeft)">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1220843" y="1203598"/>
            <a:ext cx="4863325" cy="2565970"/>
          </a:xfrm>
        </p:spPr>
        <p:txBody>
          <a:bodyPr>
            <a:normAutofit/>
          </a:bodyPr>
          <a:lstStyle/>
          <a:p>
            <a:pPr algn="ctr"/>
            <a:r>
              <a:rPr lang="en-US" dirty="0"/>
              <a:t>As you work through the exercises presented this video, you should become more aware of your anxiety, the reasons for it as well as how your body reacts to events in your life.</a:t>
            </a:r>
          </a:p>
          <a:p>
            <a:pPr algn="ctr"/>
            <a:r>
              <a:rPr lang="en-US" dirty="0"/>
              <a:t>So, keep at it.</a:t>
            </a:r>
            <a:endParaRPr lang="en-ID" dirty="0"/>
          </a:p>
        </p:txBody>
      </p:sp>
    </p:spTree>
    <p:extLst>
      <p:ext uri="{BB962C8B-B14F-4D97-AF65-F5344CB8AC3E}">
        <p14:creationId xmlns:p14="http://schemas.microsoft.com/office/powerpoint/2010/main" val="3945621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18" presetClass="entr" presetSubtype="12"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downLeft)">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F22974-DCBF-0441-8409-510318AB50E5}"/>
              </a:ext>
            </a:extLst>
          </p:cNvPr>
          <p:cNvSpPr>
            <a:spLocks noGrp="1"/>
          </p:cNvSpPr>
          <p:nvPr>
            <p:ph type="title"/>
          </p:nvPr>
        </p:nvSpPr>
        <p:spPr>
          <a:xfrm>
            <a:off x="788795" y="1306092"/>
            <a:ext cx="6015453" cy="962422"/>
          </a:xfrm>
        </p:spPr>
        <p:txBody>
          <a:bodyPr>
            <a:noAutofit/>
          </a:bodyPr>
          <a:lstStyle/>
          <a:p>
            <a:r>
              <a:rPr lang="en-US" sz="2800" b="1" dirty="0"/>
              <a:t>Putting Events, Emotions, and Vibrations Together</a:t>
            </a:r>
            <a:endParaRPr lang="en-ID" sz="2800" b="1" dirty="0"/>
          </a:p>
        </p:txBody>
      </p:sp>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788795" y="2484538"/>
            <a:ext cx="5295373" cy="1887412"/>
          </a:xfrm>
        </p:spPr>
        <p:txBody>
          <a:bodyPr/>
          <a:lstStyle/>
          <a:p>
            <a:r>
              <a:rPr lang="en-US" dirty="0"/>
              <a:t>The confusion and anxiety you feel today could be the result of seeds planted in your past.</a:t>
            </a:r>
            <a:endParaRPr lang="en-ID" dirty="0"/>
          </a:p>
        </p:txBody>
      </p:sp>
    </p:spTree>
    <p:extLst>
      <p:ext uri="{BB962C8B-B14F-4D97-AF65-F5344CB8AC3E}">
        <p14:creationId xmlns:p14="http://schemas.microsoft.com/office/powerpoint/2010/main" val="4198028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563638"/>
            <a:ext cx="4392488" cy="2160240"/>
          </a:xfrm>
        </p:spPr>
        <p:txBody>
          <a:bodyPr>
            <a:normAutofit/>
          </a:bodyPr>
          <a:lstStyle/>
          <a:p>
            <a:pPr algn="ctr"/>
            <a:r>
              <a:rPr lang="en-US" b="1" dirty="0"/>
              <a:t>Disclaimer:</a:t>
            </a:r>
            <a:r>
              <a:rPr lang="en-US" dirty="0"/>
              <a:t> Some of the memories you revisit through the questions put forth in this video may evoke unexpected reactions and that’s completely normal.</a:t>
            </a:r>
            <a:endParaRPr lang="en-ID" dirty="0"/>
          </a:p>
        </p:txBody>
      </p:sp>
    </p:spTree>
    <p:extLst>
      <p:ext uri="{BB962C8B-B14F-4D97-AF65-F5344CB8AC3E}">
        <p14:creationId xmlns:p14="http://schemas.microsoft.com/office/powerpoint/2010/main" val="183947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75656" y="1779662"/>
            <a:ext cx="4320480" cy="2160240"/>
          </a:xfrm>
        </p:spPr>
        <p:txBody>
          <a:bodyPr>
            <a:normAutofit/>
          </a:bodyPr>
          <a:lstStyle/>
          <a:p>
            <a:pPr algn="ctr"/>
            <a:r>
              <a:rPr lang="en-US" dirty="0"/>
              <a:t>As unexpected and unpleasant as they can be, they are important as they may lead you to the origins of your problems.</a:t>
            </a:r>
            <a:endParaRPr lang="en-ID" dirty="0"/>
          </a:p>
        </p:txBody>
      </p:sp>
    </p:spTree>
    <p:extLst>
      <p:ext uri="{BB962C8B-B14F-4D97-AF65-F5344CB8AC3E}">
        <p14:creationId xmlns:p14="http://schemas.microsoft.com/office/powerpoint/2010/main" val="1503904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75656" y="1131590"/>
            <a:ext cx="4464496" cy="1008112"/>
          </a:xfrm>
        </p:spPr>
        <p:txBody>
          <a:bodyPr>
            <a:normAutofit/>
          </a:bodyPr>
          <a:lstStyle/>
          <a:p>
            <a:pPr algn="ctr"/>
            <a:r>
              <a:rPr lang="en-US" dirty="0"/>
              <a:t>We recommend you also have someone who can have your back.</a:t>
            </a:r>
            <a:endParaRPr lang="en-ID" dirty="0"/>
          </a:p>
        </p:txBody>
      </p:sp>
      <p:pic>
        <p:nvPicPr>
          <p:cNvPr id="2" name="Picture 1">
            <a:extLst>
              <a:ext uri="{FF2B5EF4-FFF2-40B4-BE49-F238E27FC236}">
                <a16:creationId xmlns:a16="http://schemas.microsoft.com/office/drawing/2014/main" xmlns="" id="{010E401E-F47B-164B-A480-96A1276F4E7C}"/>
              </a:ext>
            </a:extLst>
          </p:cNvPr>
          <p:cNvPicPr>
            <a:picLocks noChangeAspect="1"/>
          </p:cNvPicPr>
          <p:nvPr/>
        </p:nvPicPr>
        <p:blipFill>
          <a:blip r:embed="rId2"/>
          <a:stretch>
            <a:fillRect/>
          </a:stretch>
        </p:blipFill>
        <p:spPr>
          <a:xfrm>
            <a:off x="2407233" y="2283718"/>
            <a:ext cx="2601342" cy="1791898"/>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12068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F22974-DCBF-0441-8409-510318AB50E5}"/>
              </a:ext>
            </a:extLst>
          </p:cNvPr>
          <p:cNvSpPr>
            <a:spLocks noGrp="1"/>
          </p:cNvSpPr>
          <p:nvPr>
            <p:ph type="title"/>
          </p:nvPr>
        </p:nvSpPr>
        <p:spPr>
          <a:xfrm>
            <a:off x="644779" y="1203598"/>
            <a:ext cx="6447501" cy="602382"/>
          </a:xfrm>
        </p:spPr>
        <p:txBody>
          <a:bodyPr>
            <a:normAutofit/>
          </a:bodyPr>
          <a:lstStyle/>
          <a:p>
            <a:r>
              <a:rPr lang="en-US" sz="2600" b="1" dirty="0">
                <a:solidFill>
                  <a:schemeClr val="tx1">
                    <a:lumMod val="85000"/>
                    <a:lumOff val="15000"/>
                  </a:schemeClr>
                </a:solidFill>
              </a:rPr>
              <a:t>Worksheet 5 - Review Your World</a:t>
            </a:r>
            <a:endParaRPr lang="en-ID" sz="2600" b="1" dirty="0">
              <a:solidFill>
                <a:schemeClr val="tx1">
                  <a:lumMod val="85000"/>
                  <a:lumOff val="15000"/>
                </a:schemeClr>
              </a:solidFill>
            </a:endParaRPr>
          </a:p>
        </p:txBody>
      </p:sp>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644779" y="1949996"/>
            <a:ext cx="5799429" cy="2565970"/>
          </a:xfrm>
        </p:spPr>
        <p:txBody>
          <a:bodyPr>
            <a:normAutofit/>
          </a:bodyPr>
          <a:lstStyle/>
          <a:p>
            <a:r>
              <a:rPr lang="en-US" dirty="0"/>
              <a:t>Many times, people with anxiety know they are experiencing anxious feelings.</a:t>
            </a:r>
          </a:p>
          <a:p>
            <a:r>
              <a:rPr lang="en-US" dirty="0"/>
              <a:t>That’s why journaling can be such an important tool to help address and overcome anxiety.</a:t>
            </a:r>
            <a:endParaRPr lang="en-ID" dirty="0"/>
          </a:p>
        </p:txBody>
      </p:sp>
    </p:spTree>
    <p:extLst>
      <p:ext uri="{BB962C8B-B14F-4D97-AF65-F5344CB8AC3E}">
        <p14:creationId xmlns:p14="http://schemas.microsoft.com/office/powerpoint/2010/main" val="3249847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strips(downLeft)">
                                      <p:cBhvr>
                                        <p:cTn id="16"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644779" y="1483624"/>
            <a:ext cx="5799429" cy="260029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Daily, for two weeks at least, mindfully observe your thoughts, emotions, and bodily reactions. </a:t>
            </a:r>
            <a:endParaRPr lang="en-ID" dirty="0"/>
          </a:p>
          <a:p>
            <a:pPr marL="342900" indent="-342900">
              <a:buFont typeface="Arial" panose="020B0604020202020204" pitchFamily="34" charset="0"/>
              <a:buChar char="•"/>
            </a:pPr>
            <a:r>
              <a:rPr lang="en-US" dirty="0"/>
              <a:t>Ask yourself what is going on when you start noticing your emotions and body signals.</a:t>
            </a:r>
            <a:endParaRPr lang="en-ID" dirty="0"/>
          </a:p>
        </p:txBody>
      </p:sp>
    </p:spTree>
    <p:extLst>
      <p:ext uri="{BB962C8B-B14F-4D97-AF65-F5344CB8AC3E}">
        <p14:creationId xmlns:p14="http://schemas.microsoft.com/office/powerpoint/2010/main" val="346023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strips(downLeft)">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theme/theme1.xml><?xml version="1.0" encoding="utf-8"?>
<a:theme xmlns:a="http://schemas.openxmlformats.org/drawingml/2006/main" name="Theme3">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Theme3" id="{D2229388-DC35-1749-9B0E-920FE8E0B7E8}" vid="{1B293976-47DF-0744-9476-6332CEBA38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Theme3</Template>
  <TotalTime>963</TotalTime>
  <Words>1025</Words>
  <Application>Microsoft Office PowerPoint</Application>
  <PresentationFormat>On-screen Show (16:9)</PresentationFormat>
  <Paragraphs>55</Paragraphs>
  <Slides>35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Trebuchet MS</vt:lpstr>
      <vt:lpstr>Wingdings 3</vt:lpstr>
      <vt:lpstr>Theme3</vt:lpstr>
      <vt:lpstr>PowerPoint Presentation</vt:lpstr>
      <vt:lpstr>PowerPoint Presentation</vt:lpstr>
      <vt:lpstr>PowerPoint Presentation</vt:lpstr>
      <vt:lpstr>Putting Events, Emotions, and Vibrations Together</vt:lpstr>
      <vt:lpstr>PowerPoint Presentation</vt:lpstr>
      <vt:lpstr>PowerPoint Presentation</vt:lpstr>
      <vt:lpstr>PowerPoint Presentation</vt:lpstr>
      <vt:lpstr>Worksheet 5 - Review Your World</vt:lpstr>
      <vt:lpstr>PowerPoint Presentation</vt:lpstr>
      <vt:lpstr>PowerPoint Presentation</vt:lpstr>
      <vt:lpstr>PowerPoint Presentation</vt:lpstr>
      <vt:lpstr>Imagining the Worst</vt:lpstr>
      <vt:lpstr>PowerPoint Presentation</vt:lpstr>
      <vt:lpstr>Self-Blame. Self Loathe. All of it.</vt:lpstr>
      <vt:lpstr>PowerPoint Presentation</vt:lpstr>
      <vt:lpstr>PowerPoint Presentation</vt:lpstr>
      <vt:lpstr>PowerPoint Presentation</vt:lpstr>
      <vt:lpstr>PowerPoint Presentation</vt:lpstr>
      <vt:lpstr>PowerPoint Presentation</vt:lpstr>
      <vt:lpstr>PowerPoint Presentation</vt:lpstr>
      <vt:lpstr>Worksheet 6 - Living Your Biggest Fears - This Time with Reason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Connecting Them with Your Mind and Body</vt:lpstr>
      <vt:lpstr>PowerPoint Presentation</vt:lpstr>
      <vt:lpstr>Worksheet 7 - Talking Yourself Out of Anxiety</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Cally</cp:lastModifiedBy>
  <cp:revision>59</cp:revision>
  <dcterms:created xsi:type="dcterms:W3CDTF">2018-10-15T07:11:14Z</dcterms:created>
  <dcterms:modified xsi:type="dcterms:W3CDTF">2019-10-03T05:20:54Z</dcterms:modified>
</cp:coreProperties>
</file>