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9"/>
  </p:notesMasterIdLst>
  <p:sldIdLst>
    <p:sldId id="257" r:id="rId2"/>
    <p:sldId id="262" r:id="rId3"/>
    <p:sldId id="291" r:id="rId4"/>
    <p:sldId id="292" r:id="rId5"/>
    <p:sldId id="261" r:id="rId6"/>
    <p:sldId id="278" r:id="rId7"/>
    <p:sldId id="293" r:id="rId8"/>
    <p:sldId id="295" r:id="rId9"/>
    <p:sldId id="296" r:id="rId10"/>
    <p:sldId id="294" r:id="rId11"/>
    <p:sldId id="265" r:id="rId12"/>
    <p:sldId id="266" r:id="rId13"/>
    <p:sldId id="297" r:id="rId14"/>
    <p:sldId id="298" r:id="rId15"/>
    <p:sldId id="299" r:id="rId16"/>
    <p:sldId id="300" r:id="rId17"/>
    <p:sldId id="301" r:id="rId18"/>
    <p:sldId id="302" r:id="rId19"/>
    <p:sldId id="303" r:id="rId20"/>
    <p:sldId id="279" r:id="rId21"/>
    <p:sldId id="280" r:id="rId22"/>
    <p:sldId id="304" r:id="rId23"/>
    <p:sldId id="305" r:id="rId24"/>
    <p:sldId id="306" r:id="rId25"/>
    <p:sldId id="307" r:id="rId26"/>
    <p:sldId id="287" r:id="rId27"/>
    <p:sldId id="289" r:id="rId28"/>
    <p:sldId id="290" r:id="rId29"/>
    <p:sldId id="308" r:id="rId30"/>
    <p:sldId id="309" r:id="rId31"/>
    <p:sldId id="311" r:id="rId32"/>
    <p:sldId id="312" r:id="rId33"/>
    <p:sldId id="313" r:id="rId34"/>
    <p:sldId id="314" r:id="rId35"/>
    <p:sldId id="315" r:id="rId36"/>
    <p:sldId id="316" r:id="rId37"/>
    <p:sldId id="317" r:id="rId3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2"/>
    <p:restoredTop sz="94650"/>
  </p:normalViewPr>
  <p:slideViewPr>
    <p:cSldViewPr>
      <p:cViewPr>
        <p:scale>
          <a:sx n="51" d="100"/>
          <a:sy n="51" d="100"/>
        </p:scale>
        <p:origin x="834" y="68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10/3/2019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51030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195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549797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36368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01944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24385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25233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9962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72009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6535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17938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1133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49442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01262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627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9482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10/3/2019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22359935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2BF143E2-917A-A048-8C9E-B50DB4B1BB05}"/>
              </a:ext>
            </a:extLst>
          </p:cNvPr>
          <p:cNvPicPr>
            <a:picLocks noChangeAspect="1"/>
          </p:cNvPicPr>
          <p:nvPr/>
        </p:nvPicPr>
        <p:blipFill rotWithShape="1">
          <a:blip r:embed="rId3">
            <a:extLst>
              <a:ext uri="{28A0092B-C50C-407E-A947-70E740481C1C}">
                <a14:useLocalDpi xmlns:a14="http://schemas.microsoft.com/office/drawing/2010/main" val="0"/>
              </a:ext>
            </a:extLst>
          </a:blip>
          <a:srcRect t="9177" r="-798"/>
          <a:stretch/>
        </p:blipFill>
        <p:spPr>
          <a:xfrm>
            <a:off x="-36512" y="-20538"/>
            <a:ext cx="9289032" cy="5164038"/>
          </a:xfrm>
          <a:prstGeom prst="rect">
            <a:avLst/>
          </a:prstGeom>
        </p:spPr>
      </p:pic>
      <p:sp>
        <p:nvSpPr>
          <p:cNvPr id="10" name="Rectangle 9">
            <a:extLst>
              <a:ext uri="{FF2B5EF4-FFF2-40B4-BE49-F238E27FC236}">
                <a16:creationId xmlns:a16="http://schemas.microsoft.com/office/drawing/2014/main" xmlns=""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xmlns="" id="{3086809A-4301-AD41-933D-AE418453FFDA}"/>
              </a:ext>
            </a:extLst>
          </p:cNvPr>
          <p:cNvSpPr txBox="1"/>
          <p:nvPr/>
        </p:nvSpPr>
        <p:spPr>
          <a:xfrm>
            <a:off x="5486400" y="2507843"/>
            <a:ext cx="3276600" cy="2185214"/>
          </a:xfrm>
          <a:prstGeom prst="rect">
            <a:avLst/>
          </a:prstGeom>
          <a:noFill/>
        </p:spPr>
        <p:txBody>
          <a:bodyPr wrap="square" rtlCol="0">
            <a:spAutoFit/>
          </a:bodyPr>
          <a:lstStyle/>
          <a:p>
            <a:pPr algn="ctr"/>
            <a:r>
              <a:rPr lang="en-US" sz="3400" b="1" dirty="0">
                <a:latin typeface="Calibri" panose="020F0502020204030204" pitchFamily="34" charset="0"/>
                <a:cs typeface="Calibri" panose="020F0502020204030204" pitchFamily="34" charset="0"/>
              </a:rPr>
              <a:t>You And Your Anxiety: </a:t>
            </a:r>
            <a:r>
              <a:rPr lang="en-US" sz="3400" b="1">
                <a:latin typeface="Calibri" panose="020F0502020204030204" pitchFamily="34" charset="0"/>
                <a:cs typeface="Calibri" panose="020F0502020204030204" pitchFamily="34" charset="0"/>
              </a:rPr>
              <a:t>How To </a:t>
            </a:r>
            <a:r>
              <a:rPr lang="en-US" sz="3400" b="1" dirty="0">
                <a:latin typeface="Calibri" panose="020F0502020204030204" pitchFamily="34" charset="0"/>
                <a:cs typeface="Calibri" panose="020F0502020204030204" pitchFamily="34" charset="0"/>
              </a:rPr>
              <a:t>Overcome Your Stuck Points</a:t>
            </a:r>
            <a:endParaRPr lang="en-ID" sz="3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563638"/>
            <a:ext cx="4896544" cy="1728192"/>
          </a:xfrm>
        </p:spPr>
        <p:txBody>
          <a:bodyPr>
            <a:normAutofit/>
          </a:bodyPr>
          <a:lstStyle/>
          <a:p>
            <a:pPr algn="ctr"/>
            <a:r>
              <a:rPr lang="en-US" dirty="0"/>
              <a:t>While there is no scoring system here to rate your anxiety, it does help you to understand if you are anxiety-prone or not.</a:t>
            </a:r>
            <a:r>
              <a:rPr lang="en-ID" dirty="0"/>
              <a:t> </a:t>
            </a:r>
          </a:p>
        </p:txBody>
      </p:sp>
    </p:spTree>
    <p:extLst>
      <p:ext uri="{BB962C8B-B14F-4D97-AF65-F5344CB8AC3E}">
        <p14:creationId xmlns:p14="http://schemas.microsoft.com/office/powerpoint/2010/main" val="428158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931EBF-945D-1F40-8506-8161136D8818}"/>
              </a:ext>
            </a:extLst>
          </p:cNvPr>
          <p:cNvSpPr>
            <a:spLocks noGrp="1"/>
          </p:cNvSpPr>
          <p:nvPr>
            <p:ph type="title"/>
          </p:nvPr>
        </p:nvSpPr>
        <p:spPr>
          <a:xfrm>
            <a:off x="716787" y="1131590"/>
            <a:ext cx="5799429" cy="992908"/>
          </a:xfrm>
        </p:spPr>
        <p:txBody>
          <a:bodyPr>
            <a:noAutofit/>
          </a:bodyPr>
          <a:lstStyle/>
          <a:p>
            <a:r>
              <a:rPr lang="en-US" sz="2800" b="1" dirty="0"/>
              <a:t>Understanding Your Anxiety and What It Is Doing to You</a:t>
            </a:r>
            <a:endParaRPr lang="en-ID" sz="2800" b="1" dirty="0"/>
          </a:p>
        </p:txBody>
      </p:sp>
      <p:sp>
        <p:nvSpPr>
          <p:cNvPr id="3" name="Content Placeholder 2">
            <a:extLst>
              <a:ext uri="{FF2B5EF4-FFF2-40B4-BE49-F238E27FC236}">
                <a16:creationId xmlns:a16="http://schemas.microsoft.com/office/drawing/2014/main" xmlns="" id="{721E3C4F-65B1-EF48-BD99-994135B63CB1}"/>
              </a:ext>
            </a:extLst>
          </p:cNvPr>
          <p:cNvSpPr>
            <a:spLocks noGrp="1"/>
          </p:cNvSpPr>
          <p:nvPr>
            <p:ph idx="1"/>
          </p:nvPr>
        </p:nvSpPr>
        <p:spPr>
          <a:xfrm>
            <a:off x="716787" y="2412530"/>
            <a:ext cx="4575293" cy="2103436"/>
          </a:xfrm>
        </p:spPr>
        <p:txBody>
          <a:bodyPr>
            <a:normAutofit/>
          </a:bodyPr>
          <a:lstStyle/>
          <a:p>
            <a:r>
              <a:rPr lang="en-US" dirty="0"/>
              <a:t>Anxiety on the inside can affect what you do and how you act on the outside. </a:t>
            </a:r>
            <a:endParaRPr lang="en-ID" dirty="0"/>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19672" y="1563638"/>
            <a:ext cx="4032448" cy="2088232"/>
          </a:xfrm>
        </p:spPr>
        <p:txBody>
          <a:bodyPr>
            <a:normAutofit/>
          </a:bodyPr>
          <a:lstStyle/>
          <a:p>
            <a:pPr algn="ctr"/>
            <a:r>
              <a:rPr lang="en-US" dirty="0"/>
              <a:t>For instance, an anxious person might be dealing with several conflicting and apprehensive thoughts. </a:t>
            </a:r>
            <a:endParaRPr lang="en-ID" dirty="0"/>
          </a:p>
        </p:txBody>
      </p:sp>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881242"/>
            <a:ext cx="5943445" cy="890414"/>
          </a:xfrm>
        </p:spPr>
        <p:txBody>
          <a:bodyPr>
            <a:noAutofit/>
          </a:bodyPr>
          <a:lstStyle/>
          <a:p>
            <a:r>
              <a:rPr lang="en-US" sz="2600" b="1" dirty="0">
                <a:solidFill>
                  <a:schemeClr val="tx1">
                    <a:lumMod val="85000"/>
                    <a:lumOff val="15000"/>
                  </a:schemeClr>
                </a:solidFill>
              </a:rPr>
              <a:t>Worksheet 2 - What Does Your Behavior Say of You?</a:t>
            </a:r>
            <a:endParaRPr lang="en-ID" sz="2600" b="1" dirty="0">
              <a:solidFill>
                <a:schemeClr val="tx1">
                  <a:lumMod val="85000"/>
                  <a:lumOff val="15000"/>
                </a:schemeClr>
              </a:solidFill>
            </a:endParaRPr>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44779" y="1987680"/>
            <a:ext cx="5799429" cy="549746"/>
          </a:xfrm>
        </p:spPr>
        <p:txBody>
          <a:bodyPr/>
          <a:lstStyle/>
          <a:p>
            <a:r>
              <a:rPr lang="en-US" dirty="0"/>
              <a:t>Check off statements that apply to you.</a:t>
            </a:r>
            <a:endParaRPr lang="en-ID" dirty="0"/>
          </a:p>
        </p:txBody>
      </p:sp>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2715766"/>
            <a:ext cx="5799429" cy="216024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 find myself crying for no reason.</a:t>
            </a:r>
            <a:endParaRPr lang="en-ID" dirty="0"/>
          </a:p>
          <a:p>
            <a:pPr marL="342900" lvl="0" indent="-342900">
              <a:buFont typeface="Arial" panose="020B0604020202020204" pitchFamily="34" charset="0"/>
              <a:buChar char="•"/>
            </a:pPr>
            <a:r>
              <a:rPr lang="en-US" dirty="0"/>
              <a:t>There are times when I feel empty and can’t make myself do what I want to do.</a:t>
            </a:r>
            <a:endParaRPr lang="en-ID" dirty="0"/>
          </a:p>
        </p:txBody>
      </p:sp>
    </p:spTree>
    <p:extLst>
      <p:ext uri="{BB962C8B-B14F-4D97-AF65-F5344CB8AC3E}">
        <p14:creationId xmlns:p14="http://schemas.microsoft.com/office/powerpoint/2010/main" val="2903386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strips(downLeft)">
                                      <p:cBhvr>
                                        <p:cTn id="16" dur="5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strips(downLeft)">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716787" y="1635646"/>
            <a:ext cx="5727421" cy="194421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 avoid socializing.</a:t>
            </a:r>
            <a:endParaRPr lang="en-ID" dirty="0"/>
          </a:p>
          <a:p>
            <a:pPr marL="342900" lvl="0" indent="-342900">
              <a:buFont typeface="Arial" panose="020B0604020202020204" pitchFamily="34" charset="0"/>
              <a:buChar char="•"/>
            </a:pPr>
            <a:r>
              <a:rPr lang="en-US" dirty="0"/>
              <a:t>I avoid risks.</a:t>
            </a:r>
            <a:endParaRPr lang="en-ID" dirty="0"/>
          </a:p>
          <a:p>
            <a:pPr marL="342900" lvl="0" indent="-342900">
              <a:buFont typeface="Arial" panose="020B0604020202020204" pitchFamily="34" charset="0"/>
              <a:buChar char="•"/>
            </a:pPr>
            <a:r>
              <a:rPr lang="en-US" dirty="0"/>
              <a:t>I also avoid doing fun stuff because I worry about the possible risk involved.</a:t>
            </a:r>
            <a:endParaRPr lang="en-ID" dirty="0"/>
          </a:p>
        </p:txBody>
      </p:sp>
    </p:spTree>
    <p:extLst>
      <p:ext uri="{BB962C8B-B14F-4D97-AF65-F5344CB8AC3E}">
        <p14:creationId xmlns:p14="http://schemas.microsoft.com/office/powerpoint/2010/main" val="2873268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1699648"/>
            <a:ext cx="6015453"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I’m afraid of failure and judgment.</a:t>
            </a:r>
            <a:endParaRPr lang="en-ID" dirty="0"/>
          </a:p>
          <a:p>
            <a:pPr marL="342900" lvl="0" indent="-342900">
              <a:buFont typeface="Arial" panose="020B0604020202020204" pitchFamily="34" charset="0"/>
              <a:buChar char="•"/>
            </a:pPr>
            <a:r>
              <a:rPr lang="en-US" dirty="0"/>
              <a:t>I get fidgety.</a:t>
            </a:r>
            <a:endParaRPr lang="en-ID" dirty="0"/>
          </a:p>
          <a:p>
            <a:pPr marL="342900" lvl="0" indent="-342900">
              <a:buFont typeface="Arial" panose="020B0604020202020204" pitchFamily="34" charset="0"/>
              <a:buChar char="•"/>
            </a:pPr>
            <a:r>
              <a:rPr lang="en-US" dirty="0"/>
              <a:t>I obsess over the past, worry about the future, and can rarely stay in the present.</a:t>
            </a:r>
            <a:endParaRPr lang="en-ID" dirty="0"/>
          </a:p>
        </p:txBody>
      </p:sp>
    </p:spTree>
    <p:extLst>
      <p:ext uri="{BB962C8B-B14F-4D97-AF65-F5344CB8AC3E}">
        <p14:creationId xmlns:p14="http://schemas.microsoft.com/office/powerpoint/2010/main" val="2254019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932811" y="1517948"/>
            <a:ext cx="5799429" cy="549746"/>
          </a:xfrm>
        </p:spPr>
        <p:txBody>
          <a:bodyPr/>
          <a:lstStyle/>
          <a:p>
            <a:r>
              <a:rPr lang="en-US" dirty="0"/>
              <a:t>And About Your Body?</a:t>
            </a:r>
            <a:endParaRPr lang="en-ID" dirty="0"/>
          </a:p>
        </p:txBody>
      </p:sp>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932811" y="2139702"/>
            <a:ext cx="5799429" cy="216024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 have no appetite.</a:t>
            </a:r>
            <a:endParaRPr lang="en-ID" dirty="0"/>
          </a:p>
          <a:p>
            <a:pPr marL="342900" lvl="0" indent="-342900">
              <a:buFont typeface="Arial" panose="020B0604020202020204" pitchFamily="34" charset="0"/>
              <a:buChar char="•"/>
            </a:pPr>
            <a:r>
              <a:rPr lang="en-US" dirty="0"/>
              <a:t>I’m always hungry.</a:t>
            </a:r>
            <a:endParaRPr lang="en-ID" dirty="0"/>
          </a:p>
          <a:p>
            <a:pPr marL="342900" lvl="0" indent="-342900">
              <a:buFont typeface="Arial" panose="020B0604020202020204" pitchFamily="34" charset="0"/>
              <a:buChar char="•"/>
            </a:pPr>
            <a:r>
              <a:rPr lang="en-US" dirty="0"/>
              <a:t>My palms sweat all the time.</a:t>
            </a:r>
            <a:endParaRPr lang="en-ID" dirty="0"/>
          </a:p>
        </p:txBody>
      </p:sp>
    </p:spTree>
    <p:extLst>
      <p:ext uri="{BB962C8B-B14F-4D97-AF65-F5344CB8AC3E}">
        <p14:creationId xmlns:p14="http://schemas.microsoft.com/office/powerpoint/2010/main" val="590235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strips(downLeft)">
                                      <p:cBhvr>
                                        <p:cTn id="15" dur="500"/>
                                        <p:tgtEl>
                                          <p:spTgt spid="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strips(downLeft)">
                                      <p:cBhvr>
                                        <p:cTn id="2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860803" y="1419622"/>
            <a:ext cx="5511397" cy="2600294"/>
          </a:xfrm>
          <a:prstGeom prst="rect">
            <a:avLst/>
          </a:prstGeom>
        </p:spPr>
        <p:txBody>
          <a:bodyPr vert="horz" lIns="91440" tIns="45720" rIns="91440" bIns="45720" rtlCol="0">
            <a:normAutofit lnSpcReduction="10000"/>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 can feel nauseous, lightheaded, cold, and shaky when anxious.</a:t>
            </a:r>
            <a:endParaRPr lang="en-ID" dirty="0"/>
          </a:p>
          <a:p>
            <a:pPr marL="342900" lvl="0" indent="-342900">
              <a:buFont typeface="Arial" panose="020B0604020202020204" pitchFamily="34" charset="0"/>
              <a:buChar char="•"/>
            </a:pPr>
            <a:r>
              <a:rPr lang="en-US" dirty="0"/>
              <a:t>My heart races when I worry.</a:t>
            </a:r>
            <a:endParaRPr lang="en-ID" dirty="0"/>
          </a:p>
          <a:p>
            <a:pPr marL="342900" lvl="0" indent="-342900">
              <a:buFont typeface="Arial" panose="020B0604020202020204" pitchFamily="34" charset="0"/>
              <a:buChar char="•"/>
            </a:pPr>
            <a:r>
              <a:rPr lang="en-US" dirty="0"/>
              <a:t>I feel cold and weak too.</a:t>
            </a:r>
          </a:p>
          <a:p>
            <a:pPr marL="342900" lvl="0" indent="-342900">
              <a:buFont typeface="Arial" panose="020B0604020202020204" pitchFamily="34" charset="0"/>
              <a:buChar char="•"/>
            </a:pPr>
            <a:r>
              <a:rPr lang="en-US" dirty="0"/>
              <a:t>I’ve lost my sex drive.</a:t>
            </a:r>
            <a:endParaRPr lang="en-ID" dirty="0"/>
          </a:p>
          <a:p>
            <a:pPr marL="342900" lvl="0" indent="-342900">
              <a:buFont typeface="Arial" panose="020B0604020202020204" pitchFamily="34" charset="0"/>
              <a:buChar char="•"/>
            </a:pPr>
            <a:r>
              <a:rPr lang="en-US" dirty="0"/>
              <a:t>I have very little energy. </a:t>
            </a:r>
            <a:endParaRPr lang="en-ID" dirty="0"/>
          </a:p>
        </p:txBody>
      </p:sp>
    </p:spTree>
    <p:extLst>
      <p:ext uri="{BB962C8B-B14F-4D97-AF65-F5344CB8AC3E}">
        <p14:creationId xmlns:p14="http://schemas.microsoft.com/office/powerpoint/2010/main" val="2688330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strips(down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strips(downLeft)">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707654"/>
            <a:ext cx="4608512" cy="2088232"/>
          </a:xfrm>
        </p:spPr>
        <p:txBody>
          <a:bodyPr>
            <a:normAutofit/>
          </a:bodyPr>
          <a:lstStyle/>
          <a:p>
            <a:pPr algn="ctr"/>
            <a:r>
              <a:rPr lang="en-US" dirty="0"/>
              <a:t>Again, there is no scoring system to rate your anxiety. The more symptoms you check off, the more likely you are experiencing anxiety.</a:t>
            </a:r>
            <a:endParaRPr lang="en-ID" dirty="0"/>
          </a:p>
        </p:txBody>
      </p:sp>
    </p:spTree>
    <p:extLst>
      <p:ext uri="{BB962C8B-B14F-4D97-AF65-F5344CB8AC3E}">
        <p14:creationId xmlns:p14="http://schemas.microsoft.com/office/powerpoint/2010/main" val="354491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635646"/>
            <a:ext cx="4968552" cy="2520280"/>
          </a:xfrm>
        </p:spPr>
        <p:txBody>
          <a:bodyPr>
            <a:normAutofit/>
          </a:bodyPr>
          <a:lstStyle/>
          <a:p>
            <a:pPr algn="ctr"/>
            <a:r>
              <a:rPr lang="en-US" b="1" dirty="0"/>
              <a:t>Note: </a:t>
            </a:r>
            <a:r>
              <a:rPr lang="en-US" dirty="0"/>
              <a:t>Now, some of the above symptoms can also result from various other reasons, and so, we suggest you consult your primary care physician before making any conclusions. </a:t>
            </a:r>
            <a:endParaRPr lang="en-ID" dirty="0"/>
          </a:p>
        </p:txBody>
      </p:sp>
    </p:spTree>
    <p:extLst>
      <p:ext uri="{BB962C8B-B14F-4D97-AF65-F5344CB8AC3E}">
        <p14:creationId xmlns:p14="http://schemas.microsoft.com/office/powerpoint/2010/main" val="704270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563638"/>
            <a:ext cx="5256584" cy="2520280"/>
          </a:xfrm>
        </p:spPr>
        <p:txBody>
          <a:bodyPr>
            <a:normAutofit/>
          </a:bodyPr>
          <a:lstStyle/>
          <a:p>
            <a:pPr algn="ctr"/>
            <a:r>
              <a:rPr lang="en-US" dirty="0"/>
              <a:t>Anxiety can creep up on you in many ways from physical and behavioral symptoms that are obvious to subtler symptoms that mess with your emotional and cognitive state of being.</a:t>
            </a:r>
            <a:r>
              <a:rPr lang="en-ID" dirty="0"/>
              <a:t> </a:t>
            </a:r>
          </a:p>
        </p:txBody>
      </p:sp>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771550"/>
            <a:ext cx="6447501" cy="1394470"/>
          </a:xfrm>
        </p:spPr>
        <p:txBody>
          <a:bodyPr>
            <a:noAutofit/>
          </a:bodyPr>
          <a:lstStyle/>
          <a:p>
            <a:r>
              <a:rPr lang="en-US" sz="2800" b="1" dirty="0"/>
              <a:t>Reflecting upon Your Triggers and Identifying Beliefs That are Standing in Your Way</a:t>
            </a:r>
            <a:endParaRPr lang="en-ID" sz="2800" b="1"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44779" y="2382044"/>
            <a:ext cx="5799429" cy="1887412"/>
          </a:xfrm>
        </p:spPr>
        <p:txBody>
          <a:bodyPr/>
          <a:lstStyle/>
          <a:p>
            <a:r>
              <a:rPr lang="en-US" dirty="0"/>
              <a:t>If you could follow an anxious mind, you might see patterns of unfavorable thoughts that keep playing on and off.</a:t>
            </a:r>
            <a:endParaRPr lang="en-ID" dirty="0"/>
          </a:p>
        </p:txBody>
      </p:sp>
    </p:spTree>
    <p:extLst>
      <p:ext uri="{BB962C8B-B14F-4D97-AF65-F5344CB8AC3E}">
        <p14:creationId xmlns:p14="http://schemas.microsoft.com/office/powerpoint/2010/main" val="151460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779662"/>
            <a:ext cx="4752528" cy="2160240"/>
          </a:xfrm>
        </p:spPr>
        <p:txBody>
          <a:bodyPr>
            <a:normAutofit/>
          </a:bodyPr>
          <a:lstStyle/>
          <a:p>
            <a:pPr algn="ctr"/>
            <a:r>
              <a:rPr lang="en-US" dirty="0"/>
              <a:t>A clinical technique called imagery exposure, used in therapy, can help address the triggers as well as identify their sources.</a:t>
            </a:r>
            <a:endParaRPr lang="en-ID" dirty="0"/>
          </a:p>
        </p:txBody>
      </p:sp>
    </p:spTree>
    <p:extLst>
      <p:ext uri="{BB962C8B-B14F-4D97-AF65-F5344CB8AC3E}">
        <p14:creationId xmlns:p14="http://schemas.microsoft.com/office/powerpoint/2010/main" val="180414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56544" y="771550"/>
            <a:ext cx="6447501" cy="530374"/>
          </a:xfrm>
        </p:spPr>
        <p:txBody>
          <a:bodyPr>
            <a:noAutofit/>
          </a:bodyPr>
          <a:lstStyle/>
          <a:p>
            <a:r>
              <a:rPr lang="en-US" sz="2600" b="1" dirty="0">
                <a:solidFill>
                  <a:schemeClr val="tx1">
                    <a:lumMod val="85000"/>
                    <a:lumOff val="15000"/>
                  </a:schemeClr>
                </a:solidFill>
              </a:rPr>
              <a:t>Worksheet 3 - Imagery Exposure</a:t>
            </a:r>
            <a:endParaRPr lang="en-ID" sz="2600" b="1" dirty="0">
              <a:solidFill>
                <a:schemeClr val="tx1">
                  <a:lumMod val="85000"/>
                  <a:lumOff val="15000"/>
                </a:schemeClr>
              </a:solidFill>
            </a:endParaRPr>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56544" y="1707654"/>
            <a:ext cx="5799429" cy="3168352"/>
          </a:xfrm>
        </p:spPr>
        <p:txBody>
          <a:bodyPr>
            <a:normAutofit/>
          </a:bodyPr>
          <a:lstStyle/>
          <a:p>
            <a:pPr algn="ctr"/>
            <a:r>
              <a:rPr lang="en-US" sz="2300" dirty="0"/>
              <a:t>Sit with yourself and truthfully reflect on any unfavorable thoughts that play in your mind, the thoughts that stop you from concentrating and being in the present, the ones that you want to forget, but cannot, and the ones that you might have kept buried and might not necessarily like to share with others.</a:t>
            </a:r>
            <a:endParaRPr lang="en-ID" sz="2300" dirty="0"/>
          </a:p>
        </p:txBody>
      </p:sp>
    </p:spTree>
    <p:extLst>
      <p:ext uri="{BB962C8B-B14F-4D97-AF65-F5344CB8AC3E}">
        <p14:creationId xmlns:p14="http://schemas.microsoft.com/office/powerpoint/2010/main" val="1045664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1259632" y="1771656"/>
            <a:ext cx="4719309"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lvl="0" algn="ctr"/>
            <a:r>
              <a:rPr lang="en-US" dirty="0"/>
              <a:t>Recall the sights and sounds of the situation as if it were happening in front of you, as we speak, in as much detail as you can.</a:t>
            </a:r>
            <a:endParaRPr lang="en-ID" dirty="0"/>
          </a:p>
        </p:txBody>
      </p:sp>
    </p:spTree>
    <p:extLst>
      <p:ext uri="{BB962C8B-B14F-4D97-AF65-F5344CB8AC3E}">
        <p14:creationId xmlns:p14="http://schemas.microsoft.com/office/powerpoint/2010/main" val="1277494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1331640" y="1699648"/>
            <a:ext cx="4647301"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lvl="0" algn="ctr"/>
            <a:r>
              <a:rPr lang="en-US" dirty="0"/>
              <a:t>Let the thoughts stay with you until they decide to leave you at their will. As you progress further, you’ll begin to see reasons. </a:t>
            </a:r>
            <a:endParaRPr lang="en-ID" dirty="0"/>
          </a:p>
        </p:txBody>
      </p:sp>
    </p:spTree>
    <p:extLst>
      <p:ext uri="{BB962C8B-B14F-4D97-AF65-F5344CB8AC3E}">
        <p14:creationId xmlns:p14="http://schemas.microsoft.com/office/powerpoint/2010/main" val="364613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1508875" y="933822"/>
            <a:ext cx="4359269" cy="129614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lvl="0" algn="ctr"/>
            <a:r>
              <a:rPr lang="en-US" dirty="0"/>
              <a:t>You’ll find solutions to overcome the negative outcomes of your triggers. Finally, you’ll find peace.</a:t>
            </a:r>
            <a:endParaRPr lang="en-ID" dirty="0"/>
          </a:p>
        </p:txBody>
      </p:sp>
      <p:pic>
        <p:nvPicPr>
          <p:cNvPr id="2" name="Picture 1">
            <a:extLst>
              <a:ext uri="{FF2B5EF4-FFF2-40B4-BE49-F238E27FC236}">
                <a16:creationId xmlns:a16="http://schemas.microsoft.com/office/drawing/2014/main" xmlns="" id="{020C54CD-E601-D14F-B5ED-B946126BC161}"/>
              </a:ext>
            </a:extLst>
          </p:cNvPr>
          <p:cNvPicPr>
            <a:picLocks noChangeAspect="1"/>
          </p:cNvPicPr>
          <p:nvPr/>
        </p:nvPicPr>
        <p:blipFill>
          <a:blip r:embed="rId2"/>
          <a:stretch>
            <a:fillRect/>
          </a:stretch>
        </p:blipFill>
        <p:spPr>
          <a:xfrm>
            <a:off x="2405324" y="2445990"/>
            <a:ext cx="2566369" cy="1565920"/>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67069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788795" y="1306092"/>
            <a:ext cx="6447501" cy="602382"/>
          </a:xfrm>
        </p:spPr>
        <p:txBody>
          <a:bodyPr>
            <a:normAutofit/>
          </a:bodyPr>
          <a:lstStyle/>
          <a:p>
            <a:r>
              <a:rPr lang="en-US" sz="2800" b="1" dirty="0"/>
              <a:t>This Is the Start</a:t>
            </a:r>
            <a:endParaRPr lang="en-ID" sz="2800"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788795" y="2124498"/>
            <a:ext cx="5367381" cy="1887412"/>
          </a:xfrm>
        </p:spPr>
        <p:txBody>
          <a:bodyPr/>
          <a:lstStyle/>
          <a:p>
            <a:r>
              <a:rPr lang="en-US" dirty="0"/>
              <a:t>Once you know what’s causing your anxiety, you can, in time, find ways to manage or overcome it (and this video shows you exactly how to do that.)</a:t>
            </a:r>
            <a:endParaRPr lang="en-ID" dirty="0"/>
          </a:p>
        </p:txBody>
      </p:sp>
    </p:spTree>
    <p:extLst>
      <p:ext uri="{BB962C8B-B14F-4D97-AF65-F5344CB8AC3E}">
        <p14:creationId xmlns:p14="http://schemas.microsoft.com/office/powerpoint/2010/main" val="256637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931EBF-945D-1F40-8506-8161136D8818}"/>
              </a:ext>
            </a:extLst>
          </p:cNvPr>
          <p:cNvSpPr>
            <a:spLocks noGrp="1"/>
          </p:cNvSpPr>
          <p:nvPr>
            <p:ph type="title"/>
          </p:nvPr>
        </p:nvSpPr>
        <p:spPr>
          <a:xfrm>
            <a:off x="716787" y="1013892"/>
            <a:ext cx="6447501" cy="962422"/>
          </a:xfrm>
        </p:spPr>
        <p:txBody>
          <a:bodyPr>
            <a:noAutofit/>
          </a:bodyPr>
          <a:lstStyle/>
          <a:p>
            <a:r>
              <a:rPr lang="en-US" sz="2800" b="1" dirty="0"/>
              <a:t>Mindfully Moving Beyond the Beliefs Blocking Your Path</a:t>
            </a:r>
            <a:endParaRPr lang="en-ID" sz="2800" b="1" dirty="0"/>
          </a:p>
        </p:txBody>
      </p:sp>
      <p:sp>
        <p:nvSpPr>
          <p:cNvPr id="3" name="Content Placeholder 2">
            <a:extLst>
              <a:ext uri="{FF2B5EF4-FFF2-40B4-BE49-F238E27FC236}">
                <a16:creationId xmlns:a16="http://schemas.microsoft.com/office/drawing/2014/main" xmlns="" id="{721E3C4F-65B1-EF48-BD99-994135B63CB1}"/>
              </a:ext>
            </a:extLst>
          </p:cNvPr>
          <p:cNvSpPr>
            <a:spLocks noGrp="1"/>
          </p:cNvSpPr>
          <p:nvPr>
            <p:ph idx="1"/>
          </p:nvPr>
        </p:nvSpPr>
        <p:spPr>
          <a:xfrm>
            <a:off x="716787" y="2238028"/>
            <a:ext cx="5439389" cy="1701874"/>
          </a:xfrm>
        </p:spPr>
        <p:txBody>
          <a:bodyPr>
            <a:normAutofit/>
          </a:bodyPr>
          <a:lstStyle/>
          <a:p>
            <a:r>
              <a:rPr lang="en-US" dirty="0"/>
              <a:t>The thing about stuck points is that when we’re caught in one, we don’t often think about ways to work around them and move forward.</a:t>
            </a:r>
            <a:endParaRPr lang="en-ID" dirty="0"/>
          </a:p>
        </p:txBody>
      </p:sp>
    </p:spTree>
    <p:extLst>
      <p:ext uri="{BB962C8B-B14F-4D97-AF65-F5344CB8AC3E}">
        <p14:creationId xmlns:p14="http://schemas.microsoft.com/office/powerpoint/2010/main" val="3927464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987574"/>
            <a:ext cx="4824536" cy="1368152"/>
          </a:xfrm>
        </p:spPr>
        <p:txBody>
          <a:bodyPr>
            <a:normAutofit/>
          </a:bodyPr>
          <a:lstStyle/>
          <a:p>
            <a:pPr algn="ctr"/>
            <a:r>
              <a:rPr lang="en-US" dirty="0"/>
              <a:t>To be able to solve problems, you must think realistically, coherently, without any chatter.</a:t>
            </a:r>
            <a:endParaRPr lang="en-ID" dirty="0"/>
          </a:p>
        </p:txBody>
      </p:sp>
      <p:pic>
        <p:nvPicPr>
          <p:cNvPr id="2" name="Picture 1">
            <a:extLst>
              <a:ext uri="{FF2B5EF4-FFF2-40B4-BE49-F238E27FC236}">
                <a16:creationId xmlns:a16="http://schemas.microsoft.com/office/drawing/2014/main" xmlns="" id="{1CE558C8-0F50-BC4F-8224-C291E48795EA}"/>
              </a:ext>
            </a:extLst>
          </p:cNvPr>
          <p:cNvPicPr>
            <a:picLocks noChangeAspect="1"/>
          </p:cNvPicPr>
          <p:nvPr/>
        </p:nvPicPr>
        <p:blipFill>
          <a:blip r:embed="rId2"/>
          <a:stretch>
            <a:fillRect/>
          </a:stretch>
        </p:blipFill>
        <p:spPr>
          <a:xfrm>
            <a:off x="2318314" y="2427734"/>
            <a:ext cx="2707171" cy="133744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60674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779662"/>
            <a:ext cx="4824536" cy="1800200"/>
          </a:xfrm>
        </p:spPr>
        <p:txBody>
          <a:bodyPr>
            <a:normAutofit/>
          </a:bodyPr>
          <a:lstStyle/>
          <a:p>
            <a:pPr algn="ctr"/>
            <a:r>
              <a:rPr lang="en-US" dirty="0"/>
              <a:t>For instance, imagine you have a team deadline to meet, but a member of your team isn’t contributing equally.</a:t>
            </a:r>
            <a:endParaRPr lang="en-ID" dirty="0"/>
          </a:p>
        </p:txBody>
      </p:sp>
    </p:spTree>
    <p:extLst>
      <p:ext uri="{BB962C8B-B14F-4D97-AF65-F5344CB8AC3E}">
        <p14:creationId xmlns:p14="http://schemas.microsoft.com/office/powerpoint/2010/main" val="112350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635646"/>
            <a:ext cx="4752528" cy="2520280"/>
          </a:xfrm>
        </p:spPr>
        <p:txBody>
          <a:bodyPr>
            <a:normAutofit/>
          </a:bodyPr>
          <a:lstStyle/>
          <a:p>
            <a:pPr algn="ctr"/>
            <a:r>
              <a:rPr lang="en-US" dirty="0"/>
              <a:t>No anxious person has the same set of symptoms, which is why each person’s anxiety is unique and therefore their individual journey.</a:t>
            </a:r>
            <a:r>
              <a:rPr lang="en-ID" dirty="0"/>
              <a:t> </a:t>
            </a:r>
          </a:p>
        </p:txBody>
      </p:sp>
    </p:spTree>
    <p:extLst>
      <p:ext uri="{BB962C8B-B14F-4D97-AF65-F5344CB8AC3E}">
        <p14:creationId xmlns:p14="http://schemas.microsoft.com/office/powerpoint/2010/main" val="7630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44779" y="797868"/>
            <a:ext cx="5799429" cy="549746"/>
          </a:xfrm>
        </p:spPr>
        <p:txBody>
          <a:bodyPr/>
          <a:lstStyle/>
          <a:p>
            <a:r>
              <a:rPr lang="en-US" dirty="0"/>
              <a:t>So, you can:</a:t>
            </a:r>
            <a:endParaRPr lang="en-ID" dirty="0"/>
          </a:p>
        </p:txBody>
      </p:sp>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1555632"/>
            <a:ext cx="5799429" cy="267230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Speak to the member and let them know where they need to step up, while suggesting some options to work things out.</a:t>
            </a:r>
            <a:endParaRPr lang="en-ID" dirty="0"/>
          </a:p>
          <a:p>
            <a:pPr marL="342900" lvl="0" indent="-342900">
              <a:buFont typeface="Arial" panose="020B0604020202020204" pitchFamily="34" charset="0"/>
              <a:buChar char="•"/>
            </a:pPr>
            <a:r>
              <a:rPr lang="en-US" dirty="0"/>
              <a:t>Give them simpler jobs or a checklist to do every day.</a:t>
            </a:r>
            <a:endParaRPr lang="en-ID" dirty="0"/>
          </a:p>
        </p:txBody>
      </p:sp>
    </p:spTree>
    <p:extLst>
      <p:ext uri="{BB962C8B-B14F-4D97-AF65-F5344CB8AC3E}">
        <p14:creationId xmlns:p14="http://schemas.microsoft.com/office/powerpoint/2010/main" val="3374188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strips(downLeft)">
                                      <p:cBhvr>
                                        <p:cTn id="1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987574"/>
            <a:ext cx="5007341" cy="180020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Split the work amongst others in the team.</a:t>
            </a:r>
            <a:endParaRPr lang="en-ID" dirty="0"/>
          </a:p>
          <a:p>
            <a:pPr marL="342900" lvl="0" indent="-342900">
              <a:buFont typeface="Arial" panose="020B0604020202020204" pitchFamily="34" charset="0"/>
              <a:buChar char="•"/>
            </a:pPr>
            <a:r>
              <a:rPr lang="en-US" dirty="0"/>
              <a:t>Get the job done first and then look at a more permanent way out.</a:t>
            </a:r>
            <a:endParaRPr lang="en-ID" dirty="0"/>
          </a:p>
        </p:txBody>
      </p:sp>
      <p:pic>
        <p:nvPicPr>
          <p:cNvPr id="2" name="Picture 1">
            <a:extLst>
              <a:ext uri="{FF2B5EF4-FFF2-40B4-BE49-F238E27FC236}">
                <a16:creationId xmlns:a16="http://schemas.microsoft.com/office/drawing/2014/main" xmlns="" id="{BDF188EC-4B7D-6F4B-B5FB-0729A64C1C93}"/>
              </a:ext>
            </a:extLst>
          </p:cNvPr>
          <p:cNvPicPr>
            <a:picLocks noChangeAspect="1"/>
          </p:cNvPicPr>
          <p:nvPr/>
        </p:nvPicPr>
        <p:blipFill>
          <a:blip r:embed="rId2"/>
          <a:stretch>
            <a:fillRect/>
          </a:stretch>
        </p:blipFill>
        <p:spPr>
          <a:xfrm>
            <a:off x="1043608" y="2859782"/>
            <a:ext cx="2372041" cy="160766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7711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par>
                                <p:cTn id="8" presetID="18" presetClass="entr" presetSubtype="12" fill="hold" grpId="0" nodeType="withEffect">
                                  <p:stCondLst>
                                    <p:cond delay="10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strips(downLeft)">
                                      <p:cBhvr>
                                        <p:cTn id="10" dur="500"/>
                                        <p:tgtEl>
                                          <p:spTgt spid="4">
                                            <p:txEl>
                                              <p:pRg st="1" end="1"/>
                                            </p:txEl>
                                          </p:spTgt>
                                        </p:tgtEl>
                                      </p:cBhvr>
                                    </p:animEffect>
                                  </p:childTnLst>
                                </p:cTn>
                              </p:par>
                              <p:par>
                                <p:cTn id="11" presetID="2" presetClass="entr" presetSubtype="4"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635646"/>
            <a:ext cx="4824536" cy="1800200"/>
          </a:xfrm>
        </p:spPr>
        <p:txBody>
          <a:bodyPr>
            <a:normAutofit/>
          </a:bodyPr>
          <a:lstStyle/>
          <a:p>
            <a:pPr algn="ctr"/>
            <a:r>
              <a:rPr lang="en-US" dirty="0"/>
              <a:t>Mindfully forcing yourself to look at the possible solutions as opposed to mulling on the problem can help relieve the stress of rumination.</a:t>
            </a:r>
            <a:endParaRPr lang="en-ID" dirty="0"/>
          </a:p>
        </p:txBody>
      </p:sp>
    </p:spTree>
    <p:extLst>
      <p:ext uri="{BB962C8B-B14F-4D97-AF65-F5344CB8AC3E}">
        <p14:creationId xmlns:p14="http://schemas.microsoft.com/office/powerpoint/2010/main" val="161396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1401310"/>
            <a:ext cx="6447501" cy="602382"/>
          </a:xfrm>
        </p:spPr>
        <p:txBody>
          <a:bodyPr>
            <a:noAutofit/>
          </a:bodyPr>
          <a:lstStyle/>
          <a:p>
            <a:r>
              <a:rPr lang="en-US" sz="2600" b="1" dirty="0">
                <a:solidFill>
                  <a:schemeClr val="tx1">
                    <a:lumMod val="85000"/>
                    <a:lumOff val="15000"/>
                  </a:schemeClr>
                </a:solidFill>
              </a:rPr>
              <a:t>Worksheet 4 - Recognizing Your Challenges</a:t>
            </a:r>
            <a:endParaRPr lang="en-ID" sz="2600" b="1" dirty="0">
              <a:solidFill>
                <a:schemeClr val="tx1">
                  <a:lumMod val="85000"/>
                  <a:lumOff val="15000"/>
                </a:schemeClr>
              </a:solidFill>
            </a:endParaRPr>
          </a:p>
        </p:txBody>
      </p:sp>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2147708"/>
            <a:ext cx="5799429" cy="172018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Reflect on the one stuck point that is stopping you from moving forward.</a:t>
            </a:r>
            <a:endParaRPr lang="en-ID" dirty="0"/>
          </a:p>
          <a:p>
            <a:pPr marL="342900" lvl="0" indent="-342900">
              <a:buFont typeface="Arial" panose="020B0604020202020204" pitchFamily="34" charset="0"/>
              <a:buChar char="•"/>
            </a:pPr>
            <a:r>
              <a:rPr lang="en-US" dirty="0"/>
              <a:t>Define your best three realistic solutions. Keep them simple and achievable.</a:t>
            </a:r>
            <a:endParaRPr lang="en-ID" dirty="0"/>
          </a:p>
        </p:txBody>
      </p:sp>
    </p:spTree>
    <p:extLst>
      <p:ext uri="{BB962C8B-B14F-4D97-AF65-F5344CB8AC3E}">
        <p14:creationId xmlns:p14="http://schemas.microsoft.com/office/powerpoint/2010/main" val="1528000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strips(downLeft)">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strips(downLeft)">
                                      <p:cBhvr>
                                        <p:cTn id="1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716787" y="1635646"/>
            <a:ext cx="5655413" cy="194421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Decide what you need to act on them.</a:t>
            </a:r>
            <a:endParaRPr lang="en-ID" dirty="0"/>
          </a:p>
          <a:p>
            <a:pPr marL="342900" lvl="0" indent="-342900">
              <a:buFont typeface="Arial" panose="020B0604020202020204" pitchFamily="34" charset="0"/>
              <a:buChar char="•"/>
            </a:pPr>
            <a:r>
              <a:rPr lang="en-US" dirty="0"/>
              <a:t>Decide how long you need to gather these tools.</a:t>
            </a:r>
            <a:endParaRPr lang="en-ID" dirty="0"/>
          </a:p>
          <a:p>
            <a:pPr marL="342900" lvl="0" indent="-342900">
              <a:buFont typeface="Arial" panose="020B0604020202020204" pitchFamily="34" charset="0"/>
              <a:buChar char="•"/>
            </a:pPr>
            <a:r>
              <a:rPr lang="en-US" dirty="0"/>
              <a:t>Start working towards these goals.</a:t>
            </a:r>
            <a:endParaRPr lang="en-ID" dirty="0"/>
          </a:p>
        </p:txBody>
      </p:sp>
    </p:spTree>
    <p:extLst>
      <p:ext uri="{BB962C8B-B14F-4D97-AF65-F5344CB8AC3E}">
        <p14:creationId xmlns:p14="http://schemas.microsoft.com/office/powerpoint/2010/main" val="3012055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strips(downLeft)">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strips(downLeft)">
                                      <p:cBhvr>
                                        <p:cTn id="15"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1306092"/>
            <a:ext cx="6447501" cy="602382"/>
          </a:xfrm>
        </p:spPr>
        <p:txBody>
          <a:bodyPr>
            <a:normAutofit/>
          </a:bodyPr>
          <a:lstStyle/>
          <a:p>
            <a:r>
              <a:rPr lang="en-US" sz="2800" b="1" dirty="0"/>
              <a:t>Where to Next?</a:t>
            </a:r>
            <a:endParaRPr lang="en-ID" sz="2800" b="1"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44779" y="2124498"/>
            <a:ext cx="5799429" cy="1887412"/>
          </a:xfrm>
        </p:spPr>
        <p:txBody>
          <a:bodyPr/>
          <a:lstStyle/>
          <a:p>
            <a:r>
              <a:rPr lang="en-US" dirty="0"/>
              <a:t>At this point, you should pat yourself on the back. You’ve made progress and are a step closer to understanding and managing your anxiety.</a:t>
            </a:r>
            <a:endParaRPr lang="en-ID" dirty="0"/>
          </a:p>
        </p:txBody>
      </p:sp>
    </p:spTree>
    <p:extLst>
      <p:ext uri="{BB962C8B-B14F-4D97-AF65-F5344CB8AC3E}">
        <p14:creationId xmlns:p14="http://schemas.microsoft.com/office/powerpoint/2010/main" val="3408635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912343"/>
            <a:ext cx="4320480" cy="1224136"/>
          </a:xfrm>
        </p:spPr>
        <p:txBody>
          <a:bodyPr>
            <a:normAutofit/>
          </a:bodyPr>
          <a:lstStyle/>
          <a:p>
            <a:pPr algn="ctr"/>
            <a:r>
              <a:rPr lang="en-US" dirty="0"/>
              <a:t>It dwells on areas such as your mind and your body and their role in your anxiety.</a:t>
            </a:r>
            <a:endParaRPr lang="en-ID" dirty="0"/>
          </a:p>
        </p:txBody>
      </p:sp>
      <p:pic>
        <p:nvPicPr>
          <p:cNvPr id="2" name="Picture 1">
            <a:extLst>
              <a:ext uri="{FF2B5EF4-FFF2-40B4-BE49-F238E27FC236}">
                <a16:creationId xmlns:a16="http://schemas.microsoft.com/office/drawing/2014/main" xmlns="" id="{F56FD930-11F1-B349-8C20-D1FA59ABCD0B}"/>
              </a:ext>
            </a:extLst>
          </p:cNvPr>
          <p:cNvPicPr>
            <a:picLocks noChangeAspect="1"/>
          </p:cNvPicPr>
          <p:nvPr/>
        </p:nvPicPr>
        <p:blipFill>
          <a:blip r:embed="rId2"/>
          <a:stretch>
            <a:fillRect/>
          </a:stretch>
        </p:blipFill>
        <p:spPr>
          <a:xfrm>
            <a:off x="2427486" y="2496519"/>
            <a:ext cx="2560836" cy="1731415"/>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2735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124058"/>
            <a:ext cx="5112568" cy="936104"/>
          </a:xfrm>
        </p:spPr>
        <p:txBody>
          <a:bodyPr>
            <a:normAutofit/>
          </a:bodyPr>
          <a:lstStyle/>
          <a:p>
            <a:pPr algn="ctr"/>
            <a:r>
              <a:rPr lang="en-US" dirty="0"/>
              <a:t>Where do you want to be? </a:t>
            </a:r>
            <a:endParaRPr lang="en-ID" dirty="0"/>
          </a:p>
          <a:p>
            <a:pPr algn="ctr"/>
            <a:r>
              <a:rPr lang="en-US" dirty="0"/>
              <a:t>Ok, let’s start preparing for your future.</a:t>
            </a:r>
            <a:endParaRPr lang="en-ID" dirty="0"/>
          </a:p>
        </p:txBody>
      </p:sp>
      <p:pic>
        <p:nvPicPr>
          <p:cNvPr id="2" name="Picture 1">
            <a:extLst>
              <a:ext uri="{FF2B5EF4-FFF2-40B4-BE49-F238E27FC236}">
                <a16:creationId xmlns:a16="http://schemas.microsoft.com/office/drawing/2014/main" xmlns="" id="{1E1AA701-94A6-D04D-94FB-391B2C93ED46}"/>
              </a:ext>
            </a:extLst>
          </p:cNvPr>
          <p:cNvPicPr>
            <a:picLocks noChangeAspect="1"/>
          </p:cNvPicPr>
          <p:nvPr/>
        </p:nvPicPr>
        <p:blipFill>
          <a:blip r:embed="rId2"/>
          <a:stretch>
            <a:fillRect/>
          </a:stretch>
        </p:blipFill>
        <p:spPr>
          <a:xfrm>
            <a:off x="2466293" y="2492210"/>
            <a:ext cx="2699246" cy="144769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00251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grpId="0" nodeType="with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downLeft)">
                                      <p:cBhvr>
                                        <p:cTn id="10" dur="500"/>
                                        <p:tgtEl>
                                          <p:spTgt spid="3">
                                            <p:txEl>
                                              <p:pRg st="1" end="1"/>
                                            </p:txEl>
                                          </p:spTgt>
                                        </p:tgtEl>
                                      </p:cBhvr>
                                    </p:animEffect>
                                  </p:childTnLst>
                                </p:cTn>
                              </p:par>
                              <p:par>
                                <p:cTn id="11" presetID="2" presetClass="entr" presetSubtype="4"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176464" cy="2520280"/>
          </a:xfrm>
        </p:spPr>
        <p:txBody>
          <a:bodyPr>
            <a:normAutofit/>
          </a:bodyPr>
          <a:lstStyle/>
          <a:p>
            <a:pPr algn="ctr"/>
            <a:r>
              <a:rPr lang="en-US" dirty="0"/>
              <a:t>This chapter focuses on personality concepts that will help you understand how your anxiety works. </a:t>
            </a:r>
            <a:endParaRPr lang="en-ID" dirty="0"/>
          </a:p>
        </p:txBody>
      </p:sp>
    </p:spTree>
    <p:extLst>
      <p:ext uri="{BB962C8B-B14F-4D97-AF65-F5344CB8AC3E}">
        <p14:creationId xmlns:p14="http://schemas.microsoft.com/office/powerpoint/2010/main" val="1020870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83568" y="1393304"/>
            <a:ext cx="6447501" cy="602382"/>
          </a:xfrm>
        </p:spPr>
        <p:txBody>
          <a:bodyPr>
            <a:normAutofit/>
          </a:bodyPr>
          <a:lstStyle/>
          <a:p>
            <a:r>
              <a:rPr lang="en-US" sz="2800" b="1" dirty="0"/>
              <a:t>The Multifaceted You</a:t>
            </a:r>
            <a:endParaRPr lang="en-ID" sz="2800" b="1"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83568" y="2022004"/>
            <a:ext cx="5079349" cy="1269826"/>
          </a:xfrm>
        </p:spPr>
        <p:txBody>
          <a:bodyPr/>
          <a:lstStyle/>
          <a:p>
            <a:r>
              <a:rPr lang="en-US" dirty="0"/>
              <a:t>Now, you cannot understand the average anxious person to understand your anxiety.</a:t>
            </a:r>
            <a:r>
              <a:rPr lang="en-ID" dirty="0"/>
              <a:t> </a:t>
            </a:r>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203598"/>
            <a:ext cx="4320480" cy="2736304"/>
          </a:xfrm>
        </p:spPr>
        <p:txBody>
          <a:bodyPr>
            <a:normAutofit/>
          </a:bodyPr>
          <a:lstStyle/>
          <a:p>
            <a:pPr algn="ctr"/>
            <a:r>
              <a:rPr lang="en-US" dirty="0"/>
              <a:t>Once you start identifying these dimensions which are mostly characterized by triggers and symptoms, you’ll be able to work around them, and in time, overcome them too. </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529208"/>
            <a:ext cx="6447501" cy="602382"/>
          </a:xfrm>
        </p:spPr>
        <p:txBody>
          <a:bodyPr>
            <a:normAutofit/>
          </a:bodyPr>
          <a:lstStyle/>
          <a:p>
            <a:r>
              <a:rPr lang="en-US" sz="2600" b="1" dirty="0">
                <a:solidFill>
                  <a:schemeClr val="tx1">
                    <a:lumMod val="85000"/>
                    <a:lumOff val="15000"/>
                  </a:schemeClr>
                </a:solidFill>
              </a:rPr>
              <a:t>Worksheet 1 - What Do You See?</a:t>
            </a:r>
            <a:endParaRPr lang="en-ID" sz="2600" b="1" dirty="0">
              <a:solidFill>
                <a:schemeClr val="tx1">
                  <a:lumMod val="85000"/>
                  <a:lumOff val="15000"/>
                </a:schemeClr>
              </a:solidFill>
            </a:endParaRPr>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44779" y="1275606"/>
            <a:ext cx="5799429" cy="981794"/>
          </a:xfrm>
        </p:spPr>
        <p:txBody>
          <a:bodyPr/>
          <a:lstStyle/>
          <a:p>
            <a:r>
              <a:rPr lang="en-US" dirty="0"/>
              <a:t>Here’s a quick worksheet for you. Do any of these situations sound familiar to you?</a:t>
            </a:r>
            <a:endParaRPr lang="en-ID" dirty="0"/>
          </a:p>
        </p:txBody>
      </p:sp>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2363732"/>
            <a:ext cx="5799429" cy="216024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You dislike change. Every time you are put into a new situation, you feel restless and worried.</a:t>
            </a:r>
            <a:endParaRPr lang="en-ID" dirty="0"/>
          </a:p>
          <a:p>
            <a:pPr marL="342900" lvl="0" indent="-342900">
              <a:buFont typeface="Arial" panose="020B0604020202020204" pitchFamily="34" charset="0"/>
              <a:buChar char="•"/>
            </a:pPr>
            <a:r>
              <a:rPr lang="en-US" dirty="0"/>
              <a:t>You over process information, decisions, and possibilities before acting.</a:t>
            </a:r>
            <a:endParaRPr lang="en-ID" dirty="0"/>
          </a:p>
        </p:txBody>
      </p:sp>
    </p:spTree>
    <p:extLst>
      <p:ext uri="{BB962C8B-B14F-4D97-AF65-F5344CB8AC3E}">
        <p14:creationId xmlns:p14="http://schemas.microsoft.com/office/powerpoint/2010/main" val="984441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strips(downLeft)">
                                      <p:cBhvr>
                                        <p:cTn id="16" dur="5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strips(downLeft)">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44779" y="1491630"/>
            <a:ext cx="5799429"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You tend to be pessimistic about the present and future.</a:t>
            </a:r>
            <a:endParaRPr lang="en-ID" dirty="0"/>
          </a:p>
          <a:p>
            <a:pPr marL="342900" lvl="0" indent="-342900">
              <a:buFont typeface="Arial" panose="020B0604020202020204" pitchFamily="34" charset="0"/>
              <a:buChar char="•"/>
            </a:pPr>
            <a:r>
              <a:rPr lang="en-US" dirty="0"/>
              <a:t>You constantly dwell into negative past experiences.</a:t>
            </a:r>
            <a:endParaRPr lang="en-ID" dirty="0"/>
          </a:p>
          <a:p>
            <a:pPr marL="342900" lvl="0" indent="-342900">
              <a:buFont typeface="Arial" panose="020B0604020202020204" pitchFamily="34" charset="0"/>
              <a:buChar char="•"/>
            </a:pPr>
            <a:r>
              <a:rPr lang="en-US" dirty="0"/>
              <a:t>You worry about everything.</a:t>
            </a:r>
            <a:endParaRPr lang="en-ID" dirty="0"/>
          </a:p>
        </p:txBody>
      </p:sp>
    </p:spTree>
    <p:extLst>
      <p:ext uri="{BB962C8B-B14F-4D97-AF65-F5344CB8AC3E}">
        <p14:creationId xmlns:p14="http://schemas.microsoft.com/office/powerpoint/2010/main" val="4115619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88BAFBF-2B18-2540-A415-D1012DA238B9}"/>
              </a:ext>
            </a:extLst>
          </p:cNvPr>
          <p:cNvSpPr txBox="1">
            <a:spLocks/>
          </p:cNvSpPr>
          <p:nvPr/>
        </p:nvSpPr>
        <p:spPr>
          <a:xfrm>
            <a:off x="683568" y="1483624"/>
            <a:ext cx="6015453" cy="260029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You feel awkward when someone compliments you. You also believe they don’t mean their compliments or are mocking you in some way. </a:t>
            </a:r>
            <a:endParaRPr lang="en-ID" dirty="0"/>
          </a:p>
          <a:p>
            <a:pPr marL="342900" lvl="0" indent="-342900">
              <a:buFont typeface="Arial" panose="020B0604020202020204" pitchFamily="34" charset="0"/>
              <a:buChar char="•"/>
            </a:pPr>
            <a:r>
              <a:rPr lang="en-US" dirty="0"/>
              <a:t>You are your harshest critic.</a:t>
            </a:r>
            <a:endParaRPr lang="en-ID" dirty="0"/>
          </a:p>
        </p:txBody>
      </p:sp>
    </p:spTree>
    <p:extLst>
      <p:ext uri="{BB962C8B-B14F-4D97-AF65-F5344CB8AC3E}">
        <p14:creationId xmlns:p14="http://schemas.microsoft.com/office/powerpoint/2010/main" val="301084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1051</TotalTime>
  <Words>1050</Words>
  <Application>Microsoft Office PowerPoint</Application>
  <PresentationFormat>On-screen Show (16:9)</PresentationFormat>
  <Paragraphs>73</Paragraphs>
  <Slides>37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Trebuchet MS</vt:lpstr>
      <vt:lpstr>Wingdings 3</vt:lpstr>
      <vt:lpstr>Theme3</vt:lpstr>
      <vt:lpstr>PowerPoint Presentation</vt:lpstr>
      <vt:lpstr>PowerPoint Presentation</vt:lpstr>
      <vt:lpstr>PowerPoint Presentation</vt:lpstr>
      <vt:lpstr>PowerPoint Presentation</vt:lpstr>
      <vt:lpstr>The Multifaceted You</vt:lpstr>
      <vt:lpstr>PowerPoint Presentation</vt:lpstr>
      <vt:lpstr>Worksheet 1 - What Do You See?</vt:lpstr>
      <vt:lpstr>PowerPoint Presentation</vt:lpstr>
      <vt:lpstr>PowerPoint Presentation</vt:lpstr>
      <vt:lpstr>PowerPoint Presentation</vt:lpstr>
      <vt:lpstr>Understanding Your Anxiety and What It Is Doing to You</vt:lpstr>
      <vt:lpstr>PowerPoint Presentation</vt:lpstr>
      <vt:lpstr>Worksheet 2 - What Does Your Behavior Say of You?</vt:lpstr>
      <vt:lpstr>PowerPoint Presentation</vt:lpstr>
      <vt:lpstr>PowerPoint Presentation</vt:lpstr>
      <vt:lpstr>PowerPoint Presentation</vt:lpstr>
      <vt:lpstr>PowerPoint Presentation</vt:lpstr>
      <vt:lpstr>PowerPoint Presentation</vt:lpstr>
      <vt:lpstr>PowerPoint Presentation</vt:lpstr>
      <vt:lpstr>Reflecting upon Your Triggers and Identifying Beliefs That are Standing in Your Way</vt:lpstr>
      <vt:lpstr>PowerPoint Presentation</vt:lpstr>
      <vt:lpstr>Worksheet 3 - Imagery Exposure</vt:lpstr>
      <vt:lpstr>PowerPoint Presentation</vt:lpstr>
      <vt:lpstr>PowerPoint Presentation</vt:lpstr>
      <vt:lpstr>PowerPoint Presentation</vt:lpstr>
      <vt:lpstr>This Is the Start</vt:lpstr>
      <vt:lpstr>Mindfully Moving Beyond the Beliefs Blocking Your Path</vt:lpstr>
      <vt:lpstr>PowerPoint Presentation</vt:lpstr>
      <vt:lpstr>PowerPoint Presentation</vt:lpstr>
      <vt:lpstr>PowerPoint Presentation</vt:lpstr>
      <vt:lpstr>PowerPoint Presentation</vt:lpstr>
      <vt:lpstr>PowerPoint Presentation</vt:lpstr>
      <vt:lpstr>Worksheet 4 - Recognizing Your Challenges</vt:lpstr>
      <vt:lpstr>PowerPoint Presentation</vt:lpstr>
      <vt:lpstr>Where to Next?</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57</cp:revision>
  <dcterms:created xsi:type="dcterms:W3CDTF">2018-10-15T07:11:14Z</dcterms:created>
  <dcterms:modified xsi:type="dcterms:W3CDTF">2019-10-03T05:17:58Z</dcterms:modified>
</cp:coreProperties>
</file>