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7" r:id="rId1"/>
  </p:sldMasterIdLst>
  <p:notesMasterIdLst>
    <p:notesMasterId r:id="rId16"/>
  </p:notesMasterIdLst>
  <p:sldIdLst>
    <p:sldId id="257" r:id="rId2"/>
    <p:sldId id="287" r:id="rId3"/>
    <p:sldId id="288" r:id="rId4"/>
    <p:sldId id="289" r:id="rId5"/>
    <p:sldId id="290" r:id="rId6"/>
    <p:sldId id="291" r:id="rId7"/>
    <p:sldId id="292" r:id="rId8"/>
    <p:sldId id="293" r:id="rId9"/>
    <p:sldId id="294" r:id="rId10"/>
    <p:sldId id="295" r:id="rId11"/>
    <p:sldId id="296" r:id="rId12"/>
    <p:sldId id="298" r:id="rId13"/>
    <p:sldId id="299" r:id="rId14"/>
    <p:sldId id="300" r:id="rId1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139"/>
    <p:restoredTop sz="94650"/>
  </p:normalViewPr>
  <p:slideViewPr>
    <p:cSldViewPr>
      <p:cViewPr varScale="1">
        <p:scale>
          <a:sx n="79" d="100"/>
          <a:sy n="79" d="100"/>
        </p:scale>
        <p:origin x="30" y="22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10/3/2019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610891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8326356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17005251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0697362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814278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583037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5065410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600682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0" indent="0">
              <a:buNone/>
              <a:defRPr sz="2400">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28142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10/3/2019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51283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10/3/2019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753068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10/3/2019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44508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10/3/2019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821817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10/3/2019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31382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10/3/2019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289561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10/3/2019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56289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10/3/2019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2666903975"/>
      </p:ext>
    </p:extLst>
  </p:cSld>
  <p:clrMap bg1="lt1" tx1="dk1" bg2="lt2" tx2="dk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 id="2147483939" r:id="rId12"/>
    <p:sldLayoutId id="2147483940" r:id="rId13"/>
    <p:sldLayoutId id="2147483941" r:id="rId14"/>
    <p:sldLayoutId id="2147483942" r:id="rId15"/>
    <p:sldLayoutId id="2147483943"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9EA2F21C-77AD-3B47-8ED1-72E83713D109}"/>
              </a:ext>
            </a:extLst>
          </p:cNvPr>
          <p:cNvPicPr>
            <a:picLocks noChangeAspect="1"/>
          </p:cNvPicPr>
          <p:nvPr/>
        </p:nvPicPr>
        <p:blipFill rotWithShape="1">
          <a:blip r:embed="rId3">
            <a:extLst>
              <a:ext uri="{28A0092B-C50C-407E-A947-70E740481C1C}">
                <a14:useLocalDpi xmlns:a14="http://schemas.microsoft.com/office/drawing/2010/main" val="0"/>
              </a:ext>
            </a:extLst>
          </a:blip>
          <a:srcRect t="9177" r="-798"/>
          <a:stretch/>
        </p:blipFill>
        <p:spPr>
          <a:xfrm>
            <a:off x="-36512" y="-20538"/>
            <a:ext cx="9289032" cy="5164038"/>
          </a:xfrm>
          <a:prstGeom prst="rect">
            <a:avLst/>
          </a:prstGeom>
        </p:spPr>
      </p:pic>
      <p:sp>
        <p:nvSpPr>
          <p:cNvPr id="12" name="Rectangle 11">
            <a:extLst>
              <a:ext uri="{FF2B5EF4-FFF2-40B4-BE49-F238E27FC236}">
                <a16:creationId xmlns:a16="http://schemas.microsoft.com/office/drawing/2014/main" xmlns="" id="{B285440D-AE88-CD4F-83CA-2F5FF6F9A10E}"/>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xmlns="" id="{78C6DD3E-2D52-9E45-B7C5-CE3CECEAB3EB}"/>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TextBox 13">
            <a:extLst>
              <a:ext uri="{FF2B5EF4-FFF2-40B4-BE49-F238E27FC236}">
                <a16:creationId xmlns:a16="http://schemas.microsoft.com/office/drawing/2014/main" xmlns="" id="{9E98EEA3-6627-FA40-B2FB-643397847C30}"/>
              </a:ext>
            </a:extLst>
          </p:cNvPr>
          <p:cNvSpPr txBox="1"/>
          <p:nvPr/>
        </p:nvSpPr>
        <p:spPr>
          <a:xfrm>
            <a:off x="5486400" y="3246507"/>
            <a:ext cx="3276600" cy="707886"/>
          </a:xfrm>
          <a:prstGeom prst="rect">
            <a:avLst/>
          </a:prstGeom>
          <a:noFill/>
        </p:spPr>
        <p:txBody>
          <a:bodyPr wrap="square" rtlCol="0">
            <a:spAutoFit/>
          </a:bodyPr>
          <a:lstStyle/>
          <a:p>
            <a:pPr algn="ctr"/>
            <a:r>
              <a:rPr lang="en-US" sz="4000" b="1" dirty="0">
                <a:latin typeface="Calibri" panose="020F0502020204030204" pitchFamily="34" charset="0"/>
                <a:cs typeface="Calibri" panose="020F0502020204030204" pitchFamily="34" charset="0"/>
              </a:rPr>
              <a:t>Introduction</a:t>
            </a:r>
            <a:endParaRPr lang="en-ID" sz="40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624" y="1131590"/>
            <a:ext cx="4824536" cy="1440160"/>
          </a:xfrm>
        </p:spPr>
        <p:txBody>
          <a:bodyPr>
            <a:noAutofit/>
          </a:bodyPr>
          <a:lstStyle/>
          <a:p>
            <a:pPr algn="ctr"/>
            <a:r>
              <a:rPr lang="en-US" dirty="0"/>
              <a:t>They can be made to shift to a more positive and constructive space. </a:t>
            </a:r>
            <a:endParaRPr lang="en-ID" dirty="0"/>
          </a:p>
        </p:txBody>
      </p:sp>
      <p:pic>
        <p:nvPicPr>
          <p:cNvPr id="2" name="Picture 1">
            <a:extLst>
              <a:ext uri="{FF2B5EF4-FFF2-40B4-BE49-F238E27FC236}">
                <a16:creationId xmlns:a16="http://schemas.microsoft.com/office/drawing/2014/main" xmlns="" id="{C0ABE21E-B689-D841-9C2A-C2090DADCCE3}"/>
              </a:ext>
            </a:extLst>
          </p:cNvPr>
          <p:cNvPicPr>
            <a:picLocks noChangeAspect="1"/>
          </p:cNvPicPr>
          <p:nvPr/>
        </p:nvPicPr>
        <p:blipFill>
          <a:blip r:embed="rId2"/>
          <a:stretch>
            <a:fillRect/>
          </a:stretch>
        </p:blipFill>
        <p:spPr>
          <a:xfrm>
            <a:off x="2262324" y="2283718"/>
            <a:ext cx="2675136" cy="178168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30937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47664" y="1923678"/>
            <a:ext cx="4176464" cy="1368152"/>
          </a:xfrm>
        </p:spPr>
        <p:txBody>
          <a:bodyPr>
            <a:noAutofit/>
          </a:bodyPr>
          <a:lstStyle/>
          <a:p>
            <a:pPr algn="ctr"/>
            <a:r>
              <a:rPr lang="en-ID" dirty="0"/>
              <a:t>The </a:t>
            </a:r>
            <a:r>
              <a:rPr lang="en-ID" i="1" dirty="0"/>
              <a:t>Anti-Anxiety</a:t>
            </a:r>
            <a:r>
              <a:rPr lang="en-ID" dirty="0"/>
              <a:t> Formula course has been created with especially this in mind</a:t>
            </a:r>
          </a:p>
        </p:txBody>
      </p:sp>
    </p:spTree>
    <p:extLst>
      <p:ext uri="{BB962C8B-B14F-4D97-AF65-F5344CB8AC3E}">
        <p14:creationId xmlns:p14="http://schemas.microsoft.com/office/powerpoint/2010/main" val="199004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635646"/>
            <a:ext cx="4392488" cy="2160240"/>
          </a:xfrm>
        </p:spPr>
        <p:txBody>
          <a:bodyPr>
            <a:noAutofit/>
          </a:bodyPr>
          <a:lstStyle/>
          <a:p>
            <a:pPr algn="ctr"/>
            <a:r>
              <a:rPr lang="en-US" dirty="0"/>
              <a:t>We give you a wide range of skills and tools, practice opportunities too, to help manage and overcome your anxiety.</a:t>
            </a:r>
            <a:r>
              <a:rPr lang="en-ID" dirty="0"/>
              <a:t> </a:t>
            </a:r>
          </a:p>
        </p:txBody>
      </p:sp>
    </p:spTree>
    <p:extLst>
      <p:ext uri="{BB962C8B-B14F-4D97-AF65-F5344CB8AC3E}">
        <p14:creationId xmlns:p14="http://schemas.microsoft.com/office/powerpoint/2010/main" val="3844357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35696" y="1635646"/>
            <a:ext cx="3600400" cy="2160240"/>
          </a:xfrm>
        </p:spPr>
        <p:txBody>
          <a:bodyPr>
            <a:noAutofit/>
          </a:bodyPr>
          <a:lstStyle/>
          <a:p>
            <a:pPr algn="ctr"/>
            <a:r>
              <a:rPr lang="en-US" dirty="0"/>
              <a:t>We urge you to give every practice a try before deciding on the ones that work best for you. </a:t>
            </a:r>
            <a:endParaRPr lang="en-ID" dirty="0"/>
          </a:p>
        </p:txBody>
      </p:sp>
    </p:spTree>
    <p:extLst>
      <p:ext uri="{BB962C8B-B14F-4D97-AF65-F5344CB8AC3E}">
        <p14:creationId xmlns:p14="http://schemas.microsoft.com/office/powerpoint/2010/main" val="219778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635646"/>
            <a:ext cx="4176464" cy="1728192"/>
          </a:xfrm>
        </p:spPr>
        <p:txBody>
          <a:bodyPr>
            <a:noAutofit/>
          </a:bodyPr>
          <a:lstStyle/>
          <a:p>
            <a:pPr algn="ctr"/>
            <a:r>
              <a:rPr lang="en-US" dirty="0"/>
              <a:t>We’ve had an enriching time creating this video </a:t>
            </a:r>
            <a:r>
              <a:rPr lang="en-US" dirty="0" smtClean="0"/>
              <a:t>course and </a:t>
            </a:r>
            <a:r>
              <a:rPr lang="en-US" dirty="0"/>
              <a:t>hope that experience translates to our readers too. </a:t>
            </a:r>
            <a:endParaRPr lang="en-ID" dirty="0"/>
          </a:p>
        </p:txBody>
      </p:sp>
    </p:spTree>
    <p:extLst>
      <p:ext uri="{BB962C8B-B14F-4D97-AF65-F5344CB8AC3E}">
        <p14:creationId xmlns:p14="http://schemas.microsoft.com/office/powerpoint/2010/main" val="4191591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419622"/>
            <a:ext cx="4392488" cy="936104"/>
          </a:xfrm>
        </p:spPr>
        <p:txBody>
          <a:bodyPr>
            <a:noAutofit/>
          </a:bodyPr>
          <a:lstStyle/>
          <a:p>
            <a:pPr algn="ctr"/>
            <a:r>
              <a:rPr lang="en-US" dirty="0"/>
              <a:t>Do any of these statements sound familiar?</a:t>
            </a:r>
            <a:endParaRPr lang="en-ID" dirty="0"/>
          </a:p>
        </p:txBody>
      </p:sp>
      <p:pic>
        <p:nvPicPr>
          <p:cNvPr id="2" name="Picture 1">
            <a:extLst>
              <a:ext uri="{FF2B5EF4-FFF2-40B4-BE49-F238E27FC236}">
                <a16:creationId xmlns:a16="http://schemas.microsoft.com/office/drawing/2014/main" xmlns="" id="{746EE4F4-2459-784F-A992-9AD142CE2C83}"/>
              </a:ext>
            </a:extLst>
          </p:cNvPr>
          <p:cNvPicPr>
            <a:picLocks noChangeAspect="1"/>
          </p:cNvPicPr>
          <p:nvPr/>
        </p:nvPicPr>
        <p:blipFill>
          <a:blip r:embed="rId2"/>
          <a:stretch>
            <a:fillRect/>
          </a:stretch>
        </p:blipFill>
        <p:spPr>
          <a:xfrm>
            <a:off x="2641926" y="2499742"/>
            <a:ext cx="2059947" cy="154496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4559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707654"/>
            <a:ext cx="4392488" cy="1584176"/>
          </a:xfrm>
        </p:spPr>
        <p:txBody>
          <a:bodyPr>
            <a:noAutofit/>
          </a:bodyPr>
          <a:lstStyle/>
          <a:p>
            <a:pPr algn="ctr"/>
            <a:r>
              <a:rPr lang="en-US" dirty="0"/>
              <a:t>You must drag yourself out of the bed every morning and often wake up feeling sad for no obvious reason.</a:t>
            </a:r>
            <a:endParaRPr lang="en-ID" dirty="0"/>
          </a:p>
        </p:txBody>
      </p:sp>
    </p:spTree>
    <p:extLst>
      <p:ext uri="{BB962C8B-B14F-4D97-AF65-F5344CB8AC3E}">
        <p14:creationId xmlns:p14="http://schemas.microsoft.com/office/powerpoint/2010/main" val="3785245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419622"/>
            <a:ext cx="4392488" cy="2160240"/>
          </a:xfrm>
        </p:spPr>
        <p:txBody>
          <a:bodyPr>
            <a:noAutofit/>
          </a:bodyPr>
          <a:lstStyle/>
          <a:p>
            <a:pPr algn="ctr"/>
            <a:r>
              <a:rPr lang="en-US" dirty="0"/>
              <a:t>You’re disposed to making negative predictions.</a:t>
            </a:r>
            <a:endParaRPr lang="en-ID" dirty="0"/>
          </a:p>
          <a:p>
            <a:pPr algn="ctr"/>
            <a:r>
              <a:rPr lang="en-US" dirty="0"/>
              <a:t>You worry about the worst that could happen in any situation.</a:t>
            </a:r>
            <a:endParaRPr lang="en-ID" dirty="0"/>
          </a:p>
        </p:txBody>
      </p:sp>
    </p:spTree>
    <p:extLst>
      <p:ext uri="{BB962C8B-B14F-4D97-AF65-F5344CB8AC3E}">
        <p14:creationId xmlns:p14="http://schemas.microsoft.com/office/powerpoint/2010/main" val="1879357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5616" y="1232057"/>
            <a:ext cx="5256584" cy="1368152"/>
          </a:xfrm>
        </p:spPr>
        <p:txBody>
          <a:bodyPr>
            <a:noAutofit/>
          </a:bodyPr>
          <a:lstStyle/>
          <a:p>
            <a:pPr algn="ctr"/>
            <a:r>
              <a:rPr lang="en-US" dirty="0"/>
              <a:t>You’re your biggest critic. </a:t>
            </a:r>
            <a:r>
              <a:rPr lang="en-ID" dirty="0"/>
              <a:t/>
            </a:r>
            <a:br>
              <a:rPr lang="en-ID" dirty="0"/>
            </a:br>
            <a:r>
              <a:rPr lang="en-US" dirty="0"/>
              <a:t>You avoid people more than you should.</a:t>
            </a:r>
            <a:endParaRPr lang="en-ID" dirty="0"/>
          </a:p>
        </p:txBody>
      </p:sp>
      <p:pic>
        <p:nvPicPr>
          <p:cNvPr id="2" name="Picture 1">
            <a:extLst>
              <a:ext uri="{FF2B5EF4-FFF2-40B4-BE49-F238E27FC236}">
                <a16:creationId xmlns:a16="http://schemas.microsoft.com/office/drawing/2014/main" xmlns="" id="{18D26AD1-D473-344A-A615-677676FF8119}"/>
              </a:ext>
            </a:extLst>
          </p:cNvPr>
          <p:cNvPicPr>
            <a:picLocks noChangeAspect="1"/>
          </p:cNvPicPr>
          <p:nvPr/>
        </p:nvPicPr>
        <p:blipFill>
          <a:blip r:embed="rId2"/>
          <a:stretch>
            <a:fillRect/>
          </a:stretch>
        </p:blipFill>
        <p:spPr>
          <a:xfrm>
            <a:off x="2440238" y="2240169"/>
            <a:ext cx="2607340" cy="1627725"/>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16940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707654"/>
            <a:ext cx="4392488" cy="1656184"/>
          </a:xfrm>
        </p:spPr>
        <p:txBody>
          <a:bodyPr>
            <a:noAutofit/>
          </a:bodyPr>
          <a:lstStyle/>
          <a:p>
            <a:pPr algn="ctr"/>
            <a:r>
              <a:rPr lang="en-US" dirty="0"/>
              <a:t>If they do, then there’s a chance that you’re experiencing some degree of anxiety and/or depression.</a:t>
            </a:r>
            <a:r>
              <a:rPr lang="en-ID" dirty="0"/>
              <a:t> </a:t>
            </a:r>
          </a:p>
        </p:txBody>
      </p:sp>
    </p:spTree>
    <p:extLst>
      <p:ext uri="{BB962C8B-B14F-4D97-AF65-F5344CB8AC3E}">
        <p14:creationId xmlns:p14="http://schemas.microsoft.com/office/powerpoint/2010/main" val="2499726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419622"/>
            <a:ext cx="4392488" cy="2160240"/>
          </a:xfrm>
        </p:spPr>
        <p:txBody>
          <a:bodyPr>
            <a:noAutofit/>
          </a:bodyPr>
          <a:lstStyle/>
          <a:p>
            <a:pPr algn="ctr"/>
            <a:r>
              <a:rPr lang="en-US" dirty="0"/>
              <a:t>They are there to teach us a lesson. Once we’ve learned our lesson, they often move on, but might come back with another lesson later. </a:t>
            </a:r>
            <a:endParaRPr lang="en-ID" dirty="0"/>
          </a:p>
        </p:txBody>
      </p:sp>
    </p:spTree>
    <p:extLst>
      <p:ext uri="{BB962C8B-B14F-4D97-AF65-F5344CB8AC3E}">
        <p14:creationId xmlns:p14="http://schemas.microsoft.com/office/powerpoint/2010/main" val="1370744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419622"/>
            <a:ext cx="4392488" cy="2160240"/>
          </a:xfrm>
        </p:spPr>
        <p:txBody>
          <a:bodyPr>
            <a:noAutofit/>
          </a:bodyPr>
          <a:lstStyle/>
          <a:p>
            <a:pPr algn="ctr"/>
            <a:r>
              <a:rPr lang="en-US" dirty="0"/>
              <a:t>As a result of these experiences, you’re likely to feel sad and stressed. These are perfectly normal emotions to go through from time to time. </a:t>
            </a:r>
            <a:endParaRPr lang="en-ID" dirty="0"/>
          </a:p>
        </p:txBody>
      </p:sp>
    </p:spTree>
    <p:extLst>
      <p:ext uri="{BB962C8B-B14F-4D97-AF65-F5344CB8AC3E}">
        <p14:creationId xmlns:p14="http://schemas.microsoft.com/office/powerpoint/2010/main" val="1979540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419622"/>
            <a:ext cx="4392488" cy="2160240"/>
          </a:xfrm>
        </p:spPr>
        <p:txBody>
          <a:bodyPr>
            <a:noAutofit/>
          </a:bodyPr>
          <a:lstStyle/>
          <a:p>
            <a:pPr algn="ctr"/>
            <a:r>
              <a:rPr lang="en-US" dirty="0"/>
              <a:t>But when these unpleasant emotions begin to consume you, if they begin to interfere with the very forces that make up your daily life, then we want you to know that you must act. </a:t>
            </a:r>
            <a:endParaRPr lang="en-ID" dirty="0"/>
          </a:p>
        </p:txBody>
      </p:sp>
    </p:spTree>
    <p:extLst>
      <p:ext uri="{BB962C8B-B14F-4D97-AF65-F5344CB8AC3E}">
        <p14:creationId xmlns:p14="http://schemas.microsoft.com/office/powerpoint/2010/main" val="2438717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925</TotalTime>
  <Words>255</Words>
  <Application>Microsoft Office PowerPoint</Application>
  <PresentationFormat>On-screen Show (16:9)</PresentationFormat>
  <Paragraphs>16</Paragraphs>
  <Slides>14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Trebuchet MS</vt:lpstr>
      <vt:lpstr>Wingdings 3</vt:lpstr>
      <vt:lpstr>Theme3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65</cp:revision>
  <dcterms:created xsi:type="dcterms:W3CDTF">2018-10-15T07:11:14Z</dcterms:created>
  <dcterms:modified xsi:type="dcterms:W3CDTF">2019-10-03T05:08:47Z</dcterms:modified>
</cp:coreProperties>
</file>