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53.jpeg" ContentType="image/jpeg"/>
  <Override PartName="/ppt/media/image1.jpeg" ContentType="image/jpeg"/>
  <Override PartName="/ppt/media/image54.jpeg" ContentType="image/jpeg"/>
  <Override PartName="/ppt/media/image2.jpeg" ContentType="image/jpeg"/>
  <Override PartName="/ppt/media/image55.jpeg" ContentType="image/jpeg"/>
  <Override PartName="/ppt/media/image3.jpeg" ContentType="image/jpeg"/>
  <Override PartName="/ppt/media/image56.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media/image36.jpeg" ContentType="image/jpeg"/>
  <Override PartName="/ppt/media/image37.jpeg" ContentType="image/jpeg"/>
  <Override PartName="/ppt/media/image38.jpeg" ContentType="image/jpeg"/>
  <Override PartName="/ppt/media/image39.jpeg" ContentType="image/jpeg"/>
  <Override PartName="/ppt/media/image40.jpeg" ContentType="image/jpeg"/>
  <Override PartName="/ppt/media/image41.jpeg" ContentType="image/jpeg"/>
  <Override PartName="/ppt/media/image42.jpeg" ContentType="image/jpeg"/>
  <Override PartName="/ppt/media/image43.jpeg" ContentType="image/jpeg"/>
  <Override PartName="/ppt/media/image44.jpeg" ContentType="image/jpeg"/>
  <Override PartName="/ppt/media/image45.jpeg" ContentType="image/jpeg"/>
  <Override PartName="/ppt/media/image46.png" ContentType="image/png"/>
  <Override PartName="/ppt/media/image47.jpeg" ContentType="image/jpeg"/>
  <Override PartName="/ppt/media/image48.jpeg" ContentType="image/jpeg"/>
  <Override PartName="/ppt/media/image49.jpeg" ContentType="image/jpeg"/>
  <Override PartName="/ppt/media/image50.jpeg" ContentType="image/jpeg"/>
  <Override PartName="/ppt/media/image51.jpeg" ContentType="image/jpeg"/>
  <Override PartName="/ppt/media/image52.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small">
                <a:solidFill>
                  <a:srgbClr val="000099"/>
                </a:solidFill>
                <a:latin typeface="Arial"/>
              </a:rPr>
              <a:t>Click to edit the title text format</a:t>
            </a:r>
            <a:endParaRPr b="0" lang="en-GB"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GB" sz="3200" spc="-1" strike="noStrike">
                <a:solidFill>
                  <a:srgbClr val="000099"/>
                </a:solidFill>
                <a:latin typeface="Arial Narrow"/>
              </a:rPr>
              <a:t>Click to edit the outline text format</a:t>
            </a:r>
            <a:endParaRPr b="0" lang="en-GB"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GB" sz="2800" spc="-1" strike="noStrike">
                <a:solidFill>
                  <a:srgbClr val="000099"/>
                </a:solidFill>
                <a:latin typeface="Arial Narrow"/>
              </a:rPr>
              <a:t>Second Outline Level</a:t>
            </a:r>
            <a:endParaRPr b="0" lang="en-GB"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GB" sz="2400" spc="-1" strike="noStrike">
                <a:solidFill>
                  <a:srgbClr val="000099"/>
                </a:solidFill>
                <a:latin typeface="Arial Narrow"/>
              </a:rPr>
              <a:t>Third Outline Level</a:t>
            </a:r>
            <a:endParaRPr b="0" lang="en-GB"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GB" sz="2000" spc="-1" strike="noStrike">
                <a:solidFill>
                  <a:srgbClr val="000099"/>
                </a:solidFill>
                <a:latin typeface="Arial Narrow"/>
              </a:rPr>
              <a:t>Fourth Outline Level</a:t>
            </a:r>
            <a:endParaRPr b="0" lang="en-GB"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GB" sz="2000" spc="-1" strike="noStrike">
                <a:solidFill>
                  <a:srgbClr val="000099"/>
                </a:solidFill>
                <a:latin typeface="Arial Narrow"/>
              </a:rPr>
              <a:t>Fifth Outline Level</a:t>
            </a:r>
            <a:endParaRPr b="0" lang="en-GB"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GB" sz="2000" spc="-1" strike="noStrike">
                <a:solidFill>
                  <a:srgbClr val="000099"/>
                </a:solidFill>
                <a:latin typeface="Arial Narrow"/>
              </a:rPr>
              <a:t>Sixth Outline Level</a:t>
            </a:r>
            <a:endParaRPr b="0" lang="en-GB"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GB" sz="2000" spc="-1" strike="noStrike">
                <a:solidFill>
                  <a:srgbClr val="000099"/>
                </a:solidFill>
                <a:latin typeface="Arial Narrow"/>
              </a:rPr>
              <a:t>Seventh Outline Level</a:t>
            </a:r>
            <a:endParaRPr b="0" lang="en-GB"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all">
                <a:latin typeface="Arial"/>
              </a:rPr>
              <a:t>Click to edit the title text format</a:t>
            </a:r>
            <a:endParaRPr b="0" lang="en-GB"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Click to edit the outline text format</a:t>
            </a:r>
            <a:endParaRPr b="0" lang="en-GB" sz="3200" spc="-1" strike="noStrike">
              <a:latin typeface="Arial Narrow"/>
            </a:endParaRPr>
          </a:p>
          <a:p>
            <a:pPr lvl="1" marL="864000" indent="-324000">
              <a:spcBef>
                <a:spcPts val="1134"/>
              </a:spcBef>
              <a:buClr>
                <a:srgbClr val="000000"/>
              </a:buClr>
              <a:buSzPct val="75000"/>
              <a:buFont typeface="Symbol" charset="2"/>
              <a:buChar char=""/>
            </a:pPr>
            <a:r>
              <a:rPr b="0" lang="en-GB" sz="2800" spc="-1" strike="noStrike">
                <a:latin typeface="Arial Narrow"/>
              </a:rPr>
              <a:t>Second Outline Level</a:t>
            </a:r>
            <a:endParaRPr b="0" lang="en-GB" sz="2800" spc="-1" strike="noStrike">
              <a:latin typeface="Arial Narrow"/>
            </a:endParaRPr>
          </a:p>
          <a:p>
            <a:pPr lvl="2" marL="1296000" indent="-288000">
              <a:spcBef>
                <a:spcPts val="850"/>
              </a:spcBef>
              <a:buClr>
                <a:srgbClr val="000000"/>
              </a:buClr>
              <a:buSzPct val="45000"/>
              <a:buFont typeface="Wingdings" charset="2"/>
              <a:buChar char=""/>
            </a:pPr>
            <a:r>
              <a:rPr b="0" lang="en-GB" sz="2400" spc="-1" strike="noStrike">
                <a:latin typeface="Arial Narrow"/>
              </a:rPr>
              <a:t>Third Outline Level</a:t>
            </a:r>
            <a:endParaRPr b="0" lang="en-GB" sz="2400" spc="-1" strike="noStrike">
              <a:latin typeface="Arial Narrow"/>
            </a:endParaRPr>
          </a:p>
          <a:p>
            <a:pPr lvl="3" marL="1728000" indent="-216000">
              <a:spcBef>
                <a:spcPts val="567"/>
              </a:spcBef>
              <a:buClr>
                <a:srgbClr val="000000"/>
              </a:buClr>
              <a:buSzPct val="75000"/>
              <a:buFont typeface="Symbol" charset="2"/>
              <a:buChar char=""/>
            </a:pPr>
            <a:r>
              <a:rPr b="0" lang="en-GB" sz="2000" spc="-1" strike="noStrike">
                <a:latin typeface="Arial Narrow"/>
              </a:rPr>
              <a:t>Fourth Outline Level</a:t>
            </a:r>
            <a:endParaRPr b="0" lang="en-GB" sz="2000" spc="-1" strike="noStrike">
              <a:latin typeface="Arial Narrow"/>
            </a:endParaRPr>
          </a:p>
          <a:p>
            <a:pPr lvl="4" marL="2160000" indent="-216000">
              <a:spcBef>
                <a:spcPts val="283"/>
              </a:spcBef>
              <a:buClr>
                <a:srgbClr val="000000"/>
              </a:buClr>
              <a:buSzPct val="45000"/>
              <a:buFont typeface="Wingdings" charset="2"/>
              <a:buChar char=""/>
            </a:pPr>
            <a:r>
              <a:rPr b="0" lang="en-GB" sz="2000" spc="-1" strike="noStrike">
                <a:latin typeface="Arial Narrow"/>
              </a:rPr>
              <a:t>Fifth Outline Level</a:t>
            </a:r>
            <a:endParaRPr b="0" lang="en-GB" sz="2000" spc="-1" strike="noStrike">
              <a:latin typeface="Arial Narrow"/>
            </a:endParaRPr>
          </a:p>
          <a:p>
            <a:pPr lvl="5" marL="2592000" indent="-216000">
              <a:spcBef>
                <a:spcPts val="283"/>
              </a:spcBef>
              <a:buClr>
                <a:srgbClr val="000000"/>
              </a:buClr>
              <a:buSzPct val="45000"/>
              <a:buFont typeface="Wingdings" charset="2"/>
              <a:buChar char=""/>
            </a:pPr>
            <a:r>
              <a:rPr b="0" lang="en-GB" sz="2000" spc="-1" strike="noStrike">
                <a:latin typeface="Arial Narrow"/>
              </a:rPr>
              <a:t>Sixth Outline Level</a:t>
            </a:r>
            <a:endParaRPr b="0" lang="en-GB" sz="2000" spc="-1" strike="noStrike">
              <a:latin typeface="Arial Narrow"/>
            </a:endParaRPr>
          </a:p>
          <a:p>
            <a:pPr lvl="6" marL="3024000" indent="-216000">
              <a:spcBef>
                <a:spcPts val="283"/>
              </a:spcBef>
              <a:buClr>
                <a:srgbClr val="000000"/>
              </a:buClr>
              <a:buSzPct val="45000"/>
              <a:buFont typeface="Wingdings" charset="2"/>
              <a:buChar char=""/>
            </a:pPr>
            <a:r>
              <a:rPr b="0" lang="en-GB" sz="2000" spc="-1" strike="noStrike">
                <a:latin typeface="Arial Narrow"/>
              </a:rPr>
              <a:t>Seventh Outline Level</a:t>
            </a:r>
            <a:endParaRPr b="0" lang="en-GB"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GB" sz="1400" spc="-1" strike="noStrike">
                <a:latin typeface="Times New Roman"/>
              </a:rPr>
              <a:t>&lt;date/time&gt;</a:t>
            </a:r>
            <a:endParaRPr b="0" lang="en-GB"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GB" sz="1400" spc="-1" strike="noStrike">
                <a:latin typeface="Times New Roman"/>
              </a:rPr>
              <a:t>&lt;footer&gt;</a:t>
            </a:r>
            <a:endParaRPr b="0" lang="en-GB"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73D46A06-D966-4884-868A-AF9ABF8F6FEA}"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4.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4.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5.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8.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4.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5.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4.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4.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4.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4.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4.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4.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4.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34.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4.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4.xml"/>
</Relationships>
</file>

<file path=ppt/slides/_rels/slide37.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4.xml"/>
</Relationships>
</file>

<file path=ppt/slides/_rels/slide38.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14.xml"/>
</Relationships>
</file>

<file path=ppt/slides/_rels/slide39.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40.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15.xml"/>
</Relationships>
</file>

<file path=ppt/slides/_rels/slide41.xml.rels><?xml version="1.0" encoding="UTF-8"?>
<Relationships xmlns="http://schemas.openxmlformats.org/package/2006/relationships"><Relationship Id="rId1" Type="http://schemas.openxmlformats.org/officeDocument/2006/relationships/image" Target="../media/image42.jpeg"/><Relationship Id="rId2" Type="http://schemas.openxmlformats.org/officeDocument/2006/relationships/slideLayout" Target="../slideLayouts/slideLayout15.xml"/>
</Relationships>
</file>

<file path=ppt/slides/_rels/slide42.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14.xml"/>
</Relationships>
</file>

<file path=ppt/slides/_rels/slide43.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14.xml"/>
</Relationships>
</file>

<file path=ppt/slides/_rels/slide44.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18.xml"/>
</Relationships>
</file>

<file path=ppt/slides/_rels/slide45.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13.xml"/>
</Relationships>
</file>

<file path=ppt/slides/_rels/slide46.xml.rels><?xml version="1.0" encoding="UTF-8"?>
<Relationships xmlns="http://schemas.openxmlformats.org/package/2006/relationships"><Relationship Id="rId1" Type="http://schemas.openxmlformats.org/officeDocument/2006/relationships/image" Target="../media/image47.jpeg"/><Relationship Id="rId2" Type="http://schemas.openxmlformats.org/officeDocument/2006/relationships/slideLayout" Target="../slideLayouts/slideLayout18.xml"/>
</Relationships>
</file>

<file path=ppt/slides/_rels/slide47.xml.rels><?xml version="1.0" encoding="UTF-8"?>
<Relationships xmlns="http://schemas.openxmlformats.org/package/2006/relationships"><Relationship Id="rId1" Type="http://schemas.openxmlformats.org/officeDocument/2006/relationships/image" Target="../media/image48.jpeg"/><Relationship Id="rId2" Type="http://schemas.openxmlformats.org/officeDocument/2006/relationships/slideLayout" Target="../slideLayouts/slideLayout13.xml"/>
</Relationships>
</file>

<file path=ppt/slides/_rels/slide48.xml.rels><?xml version="1.0" encoding="UTF-8"?>
<Relationships xmlns="http://schemas.openxmlformats.org/package/2006/relationships"><Relationship Id="rId1" Type="http://schemas.openxmlformats.org/officeDocument/2006/relationships/image" Target="../media/image49.jpeg"/><Relationship Id="rId2" Type="http://schemas.openxmlformats.org/officeDocument/2006/relationships/slideLayout" Target="../slideLayouts/slideLayout14.xml"/>
</Relationships>
</file>

<file path=ppt/slides/_rels/slide49.xml.rels><?xml version="1.0" encoding="UTF-8"?>
<Relationships xmlns="http://schemas.openxmlformats.org/package/2006/relationships"><Relationship Id="rId1" Type="http://schemas.openxmlformats.org/officeDocument/2006/relationships/image" Target="../media/image50.jpeg"/><Relationship Id="rId2" Type="http://schemas.openxmlformats.org/officeDocument/2006/relationships/slideLayout" Target="../slideLayouts/slideLayout14.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3.xml"/>
</Relationships>
</file>

<file path=ppt/slides/_rels/slide50.xml.rels><?xml version="1.0" encoding="UTF-8"?>
<Relationships xmlns="http://schemas.openxmlformats.org/package/2006/relationships"><Relationship Id="rId1" Type="http://schemas.openxmlformats.org/officeDocument/2006/relationships/image" Target="../media/image51.jpeg"/><Relationship Id="rId2" Type="http://schemas.openxmlformats.org/officeDocument/2006/relationships/slideLayout" Target="../slideLayouts/slideLayout14.xml"/>
</Relationships>
</file>

<file path=ppt/slides/_rels/slide51.xml.rels><?xml version="1.0" encoding="UTF-8"?>
<Relationships xmlns="http://schemas.openxmlformats.org/package/2006/relationships"><Relationship Id="rId1" Type="http://schemas.openxmlformats.org/officeDocument/2006/relationships/image" Target="../media/image52.jpeg"/><Relationship Id="rId2" Type="http://schemas.openxmlformats.org/officeDocument/2006/relationships/slideLayout" Target="../slideLayouts/slideLayout14.xml"/>
</Relationships>
</file>

<file path=ppt/slides/_rels/slide52.xml.rels><?xml version="1.0" encoding="UTF-8"?>
<Relationships xmlns="http://schemas.openxmlformats.org/package/2006/relationships"><Relationship Id="rId1" Type="http://schemas.openxmlformats.org/officeDocument/2006/relationships/image" Target="../media/image53.jpeg"/><Relationship Id="rId2" Type="http://schemas.openxmlformats.org/officeDocument/2006/relationships/slideLayout" Target="../slideLayouts/slideLayout18.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18.xml"/>
</Relationships>
</file>

<file path=ppt/slides/_rels/slide54.xml.rels><?xml version="1.0" encoding="UTF-8"?>
<Relationships xmlns="http://schemas.openxmlformats.org/package/2006/relationships"><Relationship Id="rId1" Type="http://schemas.openxmlformats.org/officeDocument/2006/relationships/image" Target="../media/image54.jpeg"/><Relationship Id="rId2" Type="http://schemas.openxmlformats.org/officeDocument/2006/relationships/slideLayout" Target="../slideLayouts/slideLayout15.xml"/>
</Relationships>
</file>

<file path=ppt/slides/_rels/slide55.xml.rels><?xml version="1.0" encoding="UTF-8"?>
<Relationships xmlns="http://schemas.openxmlformats.org/package/2006/relationships"><Relationship Id="rId1" Type="http://schemas.openxmlformats.org/officeDocument/2006/relationships/image" Target="../media/image55.jpeg"/><Relationship Id="rId2" Type="http://schemas.openxmlformats.org/officeDocument/2006/relationships/slideLayout" Target="../slideLayouts/slideLayout15.xml"/>
</Relationships>
</file>

<file path=ppt/slides/_rels/slide56.xml.rels><?xml version="1.0" encoding="UTF-8"?>
<Relationships xmlns="http://schemas.openxmlformats.org/package/2006/relationships"><Relationship Id="rId1" Type="http://schemas.openxmlformats.org/officeDocument/2006/relationships/image" Target="../media/image5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GB" sz="4800" spc="-1" strike="noStrike">
                <a:solidFill>
                  <a:srgbClr val="ffffff"/>
                </a:solidFill>
                <a:latin typeface="Arial Black"/>
              </a:rPr>
              <a:t>20 Instagram Post Ideas to Boost Your Engagement</a:t>
            </a:r>
            <a:endParaRPr b="0" lang="en-GB"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1"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 Behind the Scenes</a:t>
            </a:r>
            <a:endParaRPr b="0" lang="en-GB" sz="4400" spc="-1" strike="noStrike" cap="all">
              <a:latin typeface="Arial"/>
            </a:endParaRPr>
          </a:p>
        </p:txBody>
      </p:sp>
      <p:sp>
        <p:nvSpPr>
          <p:cNvPr id="92" name="TextShape 2"/>
          <p:cNvSpPr txBox="1"/>
          <p:nvPr/>
        </p:nvSpPr>
        <p:spPr>
          <a:xfrm>
            <a:off x="504000" y="1761480"/>
            <a:ext cx="9071640" cy="21470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People like social media because it lets them get a peek behind the curtain.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Why not share something about your creative process or your business?</a:t>
            </a:r>
            <a:endParaRPr b="0" lang="en-GB" sz="3200" spc="-1" strike="noStrike">
              <a:latin typeface="Arial Narrow"/>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3"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2 Caption Contest</a:t>
            </a:r>
            <a:endParaRPr b="0" lang="en-GB" sz="4400" spc="-1" strike="noStrike" cap="all">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2 Caption Contest</a:t>
            </a:r>
            <a:endParaRPr b="0" lang="en-GB" sz="4400" spc="-1" strike="noStrike" cap="all">
              <a:latin typeface="Arial"/>
            </a:endParaRPr>
          </a:p>
        </p:txBody>
      </p:sp>
      <p:sp>
        <p:nvSpPr>
          <p:cNvPr id="95"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A fun way to get people commenting that can have hilarious results!</a:t>
            </a:r>
            <a:endParaRPr b="0" lang="en-GB" sz="4000" spc="-1" strike="noStrike">
              <a:solidFill>
                <a:srgbClr val="000000"/>
              </a:solidFill>
              <a:latin typeface="Arial"/>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581040"/>
            <a:ext cx="9071640" cy="946440"/>
          </a:xfrm>
          <a:prstGeom prst="rect">
            <a:avLst/>
          </a:prstGeom>
          <a:noFill/>
          <a:ln>
            <a:noFill/>
          </a:ln>
        </p:spPr>
        <p:txBody>
          <a:bodyPr lIns="0" rIns="0" tIns="0" bIns="0" anchor="ctr"/>
          <a:p>
            <a:pPr algn="ctr"/>
            <a:r>
              <a:rPr b="1" lang="en-GB" sz="3600" spc="-1" strike="noStrike" cap="all">
                <a:latin typeface="Arial"/>
              </a:rPr>
              <a:t>3 Sharing Personal Preferences</a:t>
            </a:r>
            <a:endParaRPr b="0" lang="en-GB" sz="3600" spc="-1" strike="noStrike" cap="all">
              <a:latin typeface="Arial"/>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4000" y="581040"/>
            <a:ext cx="9071640" cy="946440"/>
          </a:xfrm>
          <a:prstGeom prst="rect">
            <a:avLst/>
          </a:prstGeom>
          <a:noFill/>
          <a:ln>
            <a:noFill/>
          </a:ln>
        </p:spPr>
        <p:txBody>
          <a:bodyPr lIns="0" rIns="0" tIns="0" bIns="0" anchor="ctr"/>
          <a:p>
            <a:pPr algn="ctr"/>
            <a:r>
              <a:rPr b="1" lang="en-GB" sz="3600" spc="-1" strike="noStrike" cap="all">
                <a:latin typeface="Arial"/>
              </a:rPr>
              <a:t>3 Sharing Personal Preferences</a:t>
            </a:r>
            <a:endParaRPr b="0" lang="en-GB" sz="3600" spc="-1" strike="noStrike" cap="all">
              <a:latin typeface="Arial"/>
            </a:endParaRPr>
          </a:p>
        </p:txBody>
      </p:sp>
      <p:sp>
        <p:nvSpPr>
          <p:cNvPr id="98" name="TextShape 2"/>
          <p:cNvSpPr txBox="1"/>
          <p:nvPr/>
        </p:nvSpPr>
        <p:spPr>
          <a:xfrm>
            <a:off x="504000" y="1812960"/>
            <a:ext cx="9071640" cy="2361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Again, people want to get to know </a:t>
            </a:r>
            <a:r>
              <a:rPr b="0" i="1" lang="en-GB" sz="3200" spc="-1" strike="noStrike">
                <a:latin typeface="Arial Narrow"/>
              </a:rPr>
              <a:t>you</a:t>
            </a:r>
            <a:r>
              <a:rPr b="0" lang="en-GB" sz="3200" spc="-1" strike="noStrike">
                <a:latin typeface="Arial Narrow"/>
              </a:rPr>
              <a:t>.</a:t>
            </a:r>
            <a:endParaRPr b="0" lang="en-GB" sz="32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9" name="TextShape 1"/>
          <p:cNvSpPr txBox="1"/>
          <p:nvPr/>
        </p:nvSpPr>
        <p:spPr>
          <a:xfrm>
            <a:off x="504000" y="581040"/>
            <a:ext cx="9071640" cy="946440"/>
          </a:xfrm>
          <a:prstGeom prst="rect">
            <a:avLst/>
          </a:prstGeom>
          <a:noFill/>
          <a:ln>
            <a:noFill/>
          </a:ln>
        </p:spPr>
        <p:txBody>
          <a:bodyPr lIns="0" rIns="0" tIns="0" bIns="0" anchor="ctr"/>
          <a:p>
            <a:pPr algn="ctr"/>
            <a:r>
              <a:rPr b="1" lang="en-GB" sz="3600" spc="-1" strike="noStrike" cap="all">
                <a:latin typeface="Arial"/>
              </a:rPr>
              <a:t>3 Sharing Personal Preferences</a:t>
            </a:r>
            <a:endParaRPr b="0" lang="en-GB" sz="3600" spc="-1" strike="noStrike" cap="all">
              <a:latin typeface="Arial"/>
            </a:endParaRPr>
          </a:p>
        </p:txBody>
      </p:sp>
      <p:sp>
        <p:nvSpPr>
          <p:cNvPr id="100" name="TextShape 2"/>
          <p:cNvSpPr txBox="1"/>
          <p:nvPr/>
        </p:nvSpPr>
        <p:spPr>
          <a:xfrm>
            <a:off x="504000" y="1812960"/>
            <a:ext cx="9071640" cy="2361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Again, people want to get to know </a:t>
            </a:r>
            <a:r>
              <a:rPr b="0" i="1" lang="en-GB" sz="3200" spc="-1" strike="noStrike">
                <a:latin typeface="Arial Narrow"/>
              </a:rPr>
              <a:t>you</a:t>
            </a:r>
            <a:r>
              <a:rPr b="0" lang="en-GB" sz="3200" spc="-1" strike="noStrike">
                <a:latin typeface="Arial Narrow"/>
              </a:rPr>
              <a: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Don’t be afraid to occasionally post something that reveals who you are… </a:t>
            </a:r>
            <a:endParaRPr b="0" lang="en-GB" sz="3200" spc="-1" strike="noStrike">
              <a:latin typeface="Arial Narrow"/>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1" name="TextShape 1"/>
          <p:cNvSpPr txBox="1"/>
          <p:nvPr/>
        </p:nvSpPr>
        <p:spPr>
          <a:xfrm>
            <a:off x="504000" y="581040"/>
            <a:ext cx="9071640" cy="946440"/>
          </a:xfrm>
          <a:prstGeom prst="rect">
            <a:avLst/>
          </a:prstGeom>
          <a:noFill/>
          <a:ln>
            <a:noFill/>
          </a:ln>
        </p:spPr>
        <p:txBody>
          <a:bodyPr lIns="0" rIns="0" tIns="0" bIns="0" anchor="ctr"/>
          <a:p>
            <a:pPr algn="ctr"/>
            <a:r>
              <a:rPr b="1" lang="en-GB" sz="3600" spc="-1" strike="noStrike" cap="all">
                <a:latin typeface="Arial"/>
              </a:rPr>
              <a:t>3 Sharing Personal Preferences</a:t>
            </a:r>
            <a:endParaRPr b="0" lang="en-GB" sz="3600" spc="-1" strike="noStrike" cap="all">
              <a:latin typeface="Arial"/>
            </a:endParaRPr>
          </a:p>
        </p:txBody>
      </p:sp>
      <p:sp>
        <p:nvSpPr>
          <p:cNvPr id="102" name="TextShape 2"/>
          <p:cNvSpPr txBox="1"/>
          <p:nvPr/>
        </p:nvSpPr>
        <p:spPr>
          <a:xfrm>
            <a:off x="504000" y="1812960"/>
            <a:ext cx="9071640" cy="2361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Again, people want to get to know </a:t>
            </a:r>
            <a:r>
              <a:rPr b="0" i="1" lang="en-GB" sz="3200" spc="-1" strike="noStrike">
                <a:latin typeface="Arial Narrow"/>
              </a:rPr>
              <a:t>you</a:t>
            </a:r>
            <a:r>
              <a:rPr b="0" lang="en-GB" sz="3200" spc="-1" strike="noStrike">
                <a:latin typeface="Arial Narrow"/>
              </a:rPr>
              <a: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Don’t be afraid to occasionally post something that reveals who you are…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Like your favorite music you happen to be listening to.</a:t>
            </a:r>
            <a:endParaRPr b="0" lang="en-GB" sz="32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3"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4 Vote/Poll</a:t>
            </a:r>
            <a:endParaRPr b="0" lang="en-GB" sz="4000" spc="-1" strike="noStrike">
              <a:solidFill>
                <a:srgbClr val="000000"/>
              </a:solidFill>
              <a:latin typeface="Arial"/>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d200"/>
        </a:solidFill>
      </p:bgPr>
    </p:bg>
    <p:spTree>
      <p:nvGrpSpPr>
        <p:cNvPr id="1" name=""/>
        <p:cNvGrpSpPr/>
        <p:nvPr/>
      </p:nvGrpSpPr>
      <p:grpSpPr>
        <a:xfrm>
          <a:off x="0" y="0"/>
          <a:ext cx="0" cy="0"/>
          <a:chOff x="0" y="0"/>
          <a:chExt cx="0" cy="0"/>
        </a:xfrm>
      </p:grpSpPr>
      <p:pic>
        <p:nvPicPr>
          <p:cNvPr id="104" name="" descr=""/>
          <p:cNvPicPr/>
          <p:nvPr/>
        </p:nvPicPr>
        <p:blipFill>
          <a:blip r:embed="rId1"/>
          <a:stretch/>
        </p:blipFill>
        <p:spPr>
          <a:xfrm>
            <a:off x="0" y="0"/>
            <a:ext cx="8793000" cy="5669640"/>
          </a:xfrm>
          <a:prstGeom prst="rect">
            <a:avLst/>
          </a:prstGeom>
          <a:ln>
            <a:noFill/>
          </a:ln>
        </p:spPr>
      </p:pic>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5"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5 Inspirational Quote</a:t>
            </a:r>
            <a:endParaRPr b="0" lang="en-GB" sz="4000" spc="-1" strike="noStrike" cap="all">
              <a:latin typeface="Arial"/>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0" name="TextShape 1"/>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What makes a great Instagram post? </a:t>
            </a:r>
            <a:endParaRPr b="0" lang="en-GB" sz="2800" spc="-1" strike="noStrike">
              <a:latin typeface="Arial Narrow"/>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6"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5 Inspirational Quote</a:t>
            </a:r>
            <a:endParaRPr b="0" lang="en-GB" sz="4000" spc="-1" strike="noStrike" cap="all">
              <a:latin typeface="Arial"/>
            </a:endParaRPr>
          </a:p>
        </p:txBody>
      </p:sp>
      <p:sp>
        <p:nvSpPr>
          <p:cNvPr id="107"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It’s classic, but easy to put together </a:t>
            </a:r>
            <a:endParaRPr b="0" lang="en-GB" sz="4000" spc="-1" strike="noStrike">
              <a:solidFill>
                <a:srgbClr val="000000"/>
              </a:solidFill>
              <a:latin typeface="Arial"/>
            </a:endParaRPr>
          </a:p>
          <a:p>
            <a:pPr algn="ctr"/>
            <a:r>
              <a:rPr b="0" lang="en-GB" sz="4000" spc="-1" strike="noStrike">
                <a:solidFill>
                  <a:srgbClr val="000000"/>
                </a:solidFill>
                <a:latin typeface="Arial"/>
              </a:rPr>
              <a:t>and very impactful!</a:t>
            </a:r>
            <a:endParaRPr b="0" lang="en-GB" sz="4000" spc="-1" strike="noStrike">
              <a:solidFill>
                <a:srgbClr val="000000"/>
              </a:solidFill>
              <a:latin typeface="Arial"/>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8" name="TextShape 1"/>
          <p:cNvSpPr txBox="1"/>
          <p:nvPr/>
        </p:nvSpPr>
        <p:spPr>
          <a:xfrm>
            <a:off x="504000" y="226080"/>
            <a:ext cx="9071640" cy="946440"/>
          </a:xfrm>
          <a:prstGeom prst="rect">
            <a:avLst/>
          </a:prstGeom>
          <a:noFill/>
          <a:ln>
            <a:noFill/>
          </a:ln>
        </p:spPr>
        <p:txBody>
          <a:bodyPr lIns="0" rIns="0" tIns="0" bIns="0" anchor="ctr"/>
          <a:p>
            <a:pPr algn="ctr"/>
            <a:r>
              <a:rPr b="1" lang="en-GB" sz="3800" spc="-1" strike="noStrike" cap="all">
                <a:latin typeface="Arial"/>
              </a:rPr>
              <a:t>6 Throwback Thursday</a:t>
            </a:r>
            <a:endParaRPr b="0" lang="en-GB" sz="3800" spc="-1" strike="noStrike" cap="all">
              <a:latin typeface="Arial"/>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9" name="TextShape 1"/>
          <p:cNvSpPr txBox="1"/>
          <p:nvPr/>
        </p:nvSpPr>
        <p:spPr>
          <a:xfrm>
            <a:off x="504000" y="226080"/>
            <a:ext cx="9071640" cy="946440"/>
          </a:xfrm>
          <a:prstGeom prst="rect">
            <a:avLst/>
          </a:prstGeom>
          <a:noFill/>
          <a:ln>
            <a:noFill/>
          </a:ln>
        </p:spPr>
        <p:txBody>
          <a:bodyPr lIns="0" rIns="0" tIns="0" bIns="0" anchor="ctr"/>
          <a:p>
            <a:pPr algn="ctr"/>
            <a:r>
              <a:rPr b="1" lang="en-GB" sz="3800" spc="-1" strike="noStrike" cap="all">
                <a:latin typeface="Arial"/>
              </a:rPr>
              <a:t>6 Throwback Thursday</a:t>
            </a:r>
            <a:endParaRPr b="0" lang="en-GB" sz="3800" spc="-1" strike="noStrike" cap="all">
              <a:latin typeface="Arial"/>
            </a:endParaRPr>
          </a:p>
        </p:txBody>
      </p:sp>
      <p:sp>
        <p:nvSpPr>
          <p:cNvPr id="110" name="TextShape 2"/>
          <p:cNvSpPr txBox="1"/>
          <p:nvPr/>
        </p:nvSpPr>
        <p:spPr>
          <a:xfrm>
            <a:off x="504000" y="1672920"/>
            <a:ext cx="9071640" cy="23245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Stuck for ideas? </a:t>
            </a:r>
            <a:endParaRPr b="0" lang="en-GB" sz="3200" spc="-1" strike="noStrike">
              <a:latin typeface="Arial Narrow"/>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1" name="TextShape 1"/>
          <p:cNvSpPr txBox="1"/>
          <p:nvPr/>
        </p:nvSpPr>
        <p:spPr>
          <a:xfrm>
            <a:off x="504000" y="226080"/>
            <a:ext cx="9071640" cy="946440"/>
          </a:xfrm>
          <a:prstGeom prst="rect">
            <a:avLst/>
          </a:prstGeom>
          <a:noFill/>
          <a:ln>
            <a:noFill/>
          </a:ln>
        </p:spPr>
        <p:txBody>
          <a:bodyPr lIns="0" rIns="0" tIns="0" bIns="0" anchor="ctr"/>
          <a:p>
            <a:pPr algn="ctr"/>
            <a:r>
              <a:rPr b="1" lang="en-GB" sz="3800" spc="-1" strike="noStrike" cap="all">
                <a:latin typeface="Arial"/>
              </a:rPr>
              <a:t>6 Throwback Thursday</a:t>
            </a:r>
            <a:endParaRPr b="0" lang="en-GB" sz="3800" spc="-1" strike="noStrike" cap="all">
              <a:latin typeface="Arial"/>
            </a:endParaRPr>
          </a:p>
        </p:txBody>
      </p:sp>
      <p:sp>
        <p:nvSpPr>
          <p:cNvPr id="112" name="TextShape 2"/>
          <p:cNvSpPr txBox="1"/>
          <p:nvPr/>
        </p:nvSpPr>
        <p:spPr>
          <a:xfrm>
            <a:off x="504000" y="1672920"/>
            <a:ext cx="9071640" cy="23245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Stuck for ideas?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Share something older! </a:t>
            </a:r>
            <a:endParaRPr b="0" lang="en-GB" sz="3200" spc="-1" strike="noStrike">
              <a:latin typeface="Arial Narrow"/>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3" name="TextShape 1"/>
          <p:cNvSpPr txBox="1"/>
          <p:nvPr/>
        </p:nvSpPr>
        <p:spPr>
          <a:xfrm>
            <a:off x="504000" y="226080"/>
            <a:ext cx="9071640" cy="946440"/>
          </a:xfrm>
          <a:prstGeom prst="rect">
            <a:avLst/>
          </a:prstGeom>
          <a:noFill/>
          <a:ln>
            <a:noFill/>
          </a:ln>
        </p:spPr>
        <p:txBody>
          <a:bodyPr lIns="0" rIns="0" tIns="0" bIns="0" anchor="ctr"/>
          <a:p>
            <a:pPr algn="ctr"/>
            <a:r>
              <a:rPr b="1" lang="en-GB" sz="3800" spc="-1" strike="noStrike" cap="all">
                <a:latin typeface="Arial"/>
              </a:rPr>
              <a:t>6 Throwback Thursday</a:t>
            </a:r>
            <a:endParaRPr b="0" lang="en-GB" sz="3800" spc="-1" strike="noStrike" cap="all">
              <a:latin typeface="Arial"/>
            </a:endParaRPr>
          </a:p>
        </p:txBody>
      </p:sp>
      <p:sp>
        <p:nvSpPr>
          <p:cNvPr id="114" name="TextShape 2"/>
          <p:cNvSpPr txBox="1"/>
          <p:nvPr/>
        </p:nvSpPr>
        <p:spPr>
          <a:xfrm>
            <a:off x="504000" y="1672920"/>
            <a:ext cx="9071640" cy="23245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Stuck for ideas?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Share something older!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That could be an old post or even a retro image of you/your business.</a:t>
            </a:r>
            <a:endParaRPr b="0" lang="en-GB" sz="3200" spc="-1" strike="noStrike">
              <a:latin typeface="Arial Narrow"/>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5"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7 Re-shares</a:t>
            </a:r>
            <a:endParaRPr b="0" lang="en-GB" sz="4000" spc="-1" strike="noStrike" cap="all">
              <a:latin typeface="Arial"/>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6"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7 Re-shares</a:t>
            </a:r>
            <a:endParaRPr b="0" lang="en-GB" sz="4000" spc="-1" strike="noStrike" cap="all">
              <a:latin typeface="Arial"/>
            </a:endParaRPr>
          </a:p>
        </p:txBody>
      </p:sp>
      <p:sp>
        <p:nvSpPr>
          <p:cNvPr id="117"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This engages the community while preventing you from needing to create something new yourself!</a:t>
            </a:r>
            <a:endParaRPr b="0" lang="en-GB" sz="4000" spc="-1" strike="noStrike">
              <a:solidFill>
                <a:srgbClr val="000000"/>
              </a:solidFill>
              <a:latin typeface="Arial"/>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8"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8 Memes</a:t>
            </a:r>
            <a:endParaRPr b="0" lang="en-GB" sz="4000" spc="-1" strike="noStrike" cap="all">
              <a:latin typeface="Arial"/>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9"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8 Memes</a:t>
            </a:r>
            <a:endParaRPr b="0" lang="en-GB" sz="4000" spc="-1" strike="noStrike" cap="all">
              <a:latin typeface="Arial"/>
            </a:endParaRPr>
          </a:p>
        </p:txBody>
      </p:sp>
      <p:sp>
        <p:nvSpPr>
          <p:cNvPr id="120"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These are easy to create and have potential to be very sharable. </a:t>
            </a:r>
            <a:endParaRPr b="0" lang="en-GB" sz="4000" spc="-1" strike="noStrike">
              <a:solidFill>
                <a:srgbClr val="000000"/>
              </a:solidFill>
              <a:latin typeface="Arial"/>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21" name="" descr=""/>
          <p:cNvPicPr/>
          <p:nvPr/>
        </p:nvPicPr>
        <p:blipFill>
          <a:blip r:embed="rId1"/>
          <a:stretch/>
        </p:blipFill>
        <p:spPr>
          <a:xfrm>
            <a:off x="424800" y="-2827440"/>
            <a:ext cx="9254160" cy="11332080"/>
          </a:xfrm>
          <a:prstGeom prst="rect">
            <a:avLst/>
          </a:prstGeom>
          <a:ln>
            <a:noFill/>
          </a:ln>
        </p:spPr>
      </p:pic>
      <p:sp>
        <p:nvSpPr>
          <p:cNvPr id="122" name="TextShape 1"/>
          <p:cNvSpPr txBox="1"/>
          <p:nvPr/>
        </p:nvSpPr>
        <p:spPr>
          <a:xfrm>
            <a:off x="463680" y="775080"/>
            <a:ext cx="9152640" cy="1519560"/>
          </a:xfrm>
          <a:prstGeom prst="rect">
            <a:avLst/>
          </a:prstGeom>
          <a:noFill/>
          <a:ln>
            <a:noFill/>
          </a:ln>
        </p:spPr>
        <p:txBody>
          <a:bodyPr lIns="90000" rIns="90000" tIns="45000" bIns="45000"/>
          <a:p>
            <a:r>
              <a:rPr b="0" lang="en-GB" sz="3700" spc="-1" strike="noStrike" cap="all">
                <a:solidFill>
                  <a:srgbClr val="ffd200"/>
                </a:solidFill>
                <a:latin typeface="Arial Black"/>
              </a:rPr>
              <a:t>It’s great to show your sense of humor this way too</a:t>
            </a:r>
            <a:r>
              <a:rPr b="0" lang="en-GB" sz="3700" spc="-1" strike="noStrike" cap="all">
                <a:solidFill>
                  <a:srgbClr val="ffd200"/>
                </a:solidFill>
                <a:latin typeface="Arial"/>
              </a:rPr>
              <a:t>.</a:t>
            </a:r>
            <a:endParaRPr b="0" lang="en-GB" sz="3700" spc="-1" strike="noStrike">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1" name="TextShape 1"/>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What makes a great Instagram post?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This partly comes down to sharing images that look great and will be eye catching, but it’s also about sharing things that will make the viewer think or get them to comment. </a:t>
            </a:r>
            <a:endParaRPr b="0" lang="en-GB" sz="2800" spc="-1" strike="noStrike">
              <a:latin typeface="Arial Narrow"/>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3"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9 Challenge</a:t>
            </a:r>
            <a:endParaRPr b="0" lang="en-GB" sz="4000" spc="-1" strike="noStrike" cap="all">
              <a:latin typeface="Arial"/>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4"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9 Challenge</a:t>
            </a:r>
            <a:endParaRPr b="0" lang="en-GB" sz="4000" spc="-1" strike="noStrike" cap="all">
              <a:latin typeface="Arial"/>
            </a:endParaRPr>
          </a:p>
        </p:txBody>
      </p:sp>
      <p:sp>
        <p:nvSpPr>
          <p:cNvPr id="125"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People LOVE challenges on social media and this works particularly well for certain niches (like fitness).</a:t>
            </a:r>
            <a:endParaRPr b="0" lang="en-GB" sz="4000" spc="-1" strike="noStrike">
              <a:solidFill>
                <a:srgbClr val="000000"/>
              </a:solidFill>
              <a:latin typeface="Arial"/>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6"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10 Life Hacks</a:t>
            </a:r>
            <a:endParaRPr b="0" lang="en-GB" sz="4400" spc="-1" strike="noStrike" cap="all">
              <a:latin typeface="Arial"/>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10 Life Hacks</a:t>
            </a:r>
            <a:endParaRPr b="0" lang="en-GB" sz="4400" spc="-1" strike="noStrike" cap="all">
              <a:latin typeface="Arial"/>
            </a:endParaRPr>
          </a:p>
        </p:txBody>
      </p:sp>
      <p:sp>
        <p:nvSpPr>
          <p:cNvPr id="128" name="TextShape 2"/>
          <p:cNvSpPr txBox="1"/>
          <p:nvPr/>
        </p:nvSpPr>
        <p:spPr>
          <a:xfrm>
            <a:off x="504000" y="2251800"/>
            <a:ext cx="9071640" cy="116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 quick visual tip always goes down a treat. </a:t>
            </a:r>
            <a:endParaRPr b="0" lang="en-GB" sz="3200" spc="-1" strike="noStrike">
              <a:latin typeface="Arial Narrow"/>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9"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10 Life Hacks</a:t>
            </a:r>
            <a:endParaRPr b="0" lang="en-GB" sz="4400" spc="-1" strike="noStrike" cap="all">
              <a:latin typeface="Arial"/>
            </a:endParaRPr>
          </a:p>
        </p:txBody>
      </p:sp>
      <p:sp>
        <p:nvSpPr>
          <p:cNvPr id="130" name="TextShape 2"/>
          <p:cNvSpPr txBox="1"/>
          <p:nvPr/>
        </p:nvSpPr>
        <p:spPr>
          <a:xfrm>
            <a:off x="504000" y="2251800"/>
            <a:ext cx="9071640" cy="116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 quick visual tip always goes down a treat.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The more creative and useful, the better!</a:t>
            </a:r>
            <a:endParaRPr b="0" lang="en-GB" sz="3200" spc="-1" strike="noStrike">
              <a:latin typeface="Arial Narrow"/>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1"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11 Creative Post</a:t>
            </a:r>
            <a:endParaRPr b="0" lang="en-GB" sz="4000" spc="-1" strike="noStrike" cap="all">
              <a:latin typeface="Arial"/>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2"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11 Creative Post</a:t>
            </a:r>
            <a:endParaRPr b="0" lang="en-GB" sz="4000" spc="-1" strike="noStrike" cap="all">
              <a:latin typeface="Arial"/>
            </a:endParaRPr>
          </a:p>
        </p:txBody>
      </p:sp>
      <p:sp>
        <p:nvSpPr>
          <p:cNvPr id="133"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Sometimes it’s good just to pull out the stops and show what you’re capable of.</a:t>
            </a:r>
            <a:endParaRPr b="0" lang="en-GB" sz="4000" spc="-1" strike="noStrike">
              <a:solidFill>
                <a:srgbClr val="000000"/>
              </a:solidFill>
              <a:latin typeface="Arial"/>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4"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12 Tease</a:t>
            </a:r>
            <a:endParaRPr b="0" lang="en-GB" sz="4000" spc="-1" strike="noStrike" cap="all">
              <a:latin typeface="Arial"/>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5"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12 Tease</a:t>
            </a:r>
            <a:endParaRPr b="0" lang="en-GB" sz="4000" spc="-1" strike="noStrike" cap="all">
              <a:latin typeface="Arial"/>
            </a:endParaRPr>
          </a:p>
        </p:txBody>
      </p:sp>
      <p:sp>
        <p:nvSpPr>
          <p:cNvPr id="136"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Tease a new product, project, or something else.</a:t>
            </a:r>
            <a:endParaRPr b="0" lang="en-GB" sz="4000" spc="-1" strike="noStrike">
              <a:solidFill>
                <a:srgbClr val="000000"/>
              </a:solidFill>
              <a:latin typeface="Arial"/>
            </a:endParaRPr>
          </a:p>
        </p:txBody>
      </p:sp>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7" name="TextShape 1"/>
          <p:cNvSpPr txBox="1"/>
          <p:nvPr/>
        </p:nvSpPr>
        <p:spPr>
          <a:xfrm>
            <a:off x="513360" y="429120"/>
            <a:ext cx="9071640" cy="1250280"/>
          </a:xfrm>
          <a:prstGeom prst="rect">
            <a:avLst/>
          </a:prstGeom>
          <a:noFill/>
          <a:ln>
            <a:noFill/>
          </a:ln>
        </p:spPr>
        <p:txBody>
          <a:bodyPr lIns="0" rIns="0" tIns="0" bIns="0" anchor="ctr"/>
          <a:p>
            <a:pPr algn="ctr"/>
            <a:r>
              <a:rPr b="1" lang="en-GB" sz="4000" spc="-1" strike="noStrike" cap="all">
                <a:latin typeface="Arial"/>
              </a:rPr>
              <a:t>13 Product Recommendation</a:t>
            </a:r>
            <a:endParaRPr b="0" lang="en-GB" sz="4000" spc="-1" strike="noStrike" cap="all">
              <a:latin typeface="Arial"/>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What makes a great Instagram post?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This partly comes down to sharing images that look great and will be eye catching, but it’s also about sharing things that will make the viewer think or get them to comment.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This kind of content is amazing because it increases    engagement which ultimately leads to more shares, more sales, and better growth.</a:t>
            </a:r>
            <a:endParaRPr b="0" lang="en-GB" sz="2800" spc="-1" strike="noStrike">
              <a:latin typeface="Arial Narrow"/>
            </a:endParaRPr>
          </a:p>
        </p:txBody>
      </p:sp>
    </p:spTree>
  </p:cSld>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8" name="TextShape 1"/>
          <p:cNvSpPr txBox="1"/>
          <p:nvPr/>
        </p:nvSpPr>
        <p:spPr>
          <a:xfrm>
            <a:off x="513360" y="429120"/>
            <a:ext cx="9071640" cy="1250280"/>
          </a:xfrm>
          <a:prstGeom prst="rect">
            <a:avLst/>
          </a:prstGeom>
          <a:noFill/>
          <a:ln>
            <a:noFill/>
          </a:ln>
        </p:spPr>
        <p:txBody>
          <a:bodyPr lIns="0" rIns="0" tIns="0" bIns="0" anchor="ctr"/>
          <a:p>
            <a:pPr algn="ctr"/>
            <a:r>
              <a:rPr b="1" lang="en-GB" sz="4000" spc="-1" strike="noStrike" cap="all">
                <a:latin typeface="Arial"/>
              </a:rPr>
              <a:t>13 Product Recommendation</a:t>
            </a:r>
            <a:endParaRPr b="0" lang="en-GB" sz="4000" spc="-1" strike="noStrike" cap="all">
              <a:latin typeface="Arial"/>
            </a:endParaRPr>
          </a:p>
        </p:txBody>
      </p:sp>
      <p:sp>
        <p:nvSpPr>
          <p:cNvPr id="139" name="TextShape 2"/>
          <p:cNvSpPr txBox="1"/>
          <p:nvPr/>
        </p:nvSpPr>
        <p:spPr>
          <a:xfrm>
            <a:off x="504000" y="2167200"/>
            <a:ext cx="9071640" cy="1653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If you use a product regularly, share it with your audience.</a:t>
            </a:r>
            <a:endParaRPr b="0" lang="en-GB" sz="3200" spc="-1" strike="noStrike">
              <a:latin typeface="Arial Narrow"/>
            </a:endParaRPr>
          </a:p>
        </p:txBody>
      </p:sp>
    </p:spTree>
  </p:cSld>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0" name="TextShape 1"/>
          <p:cNvSpPr txBox="1"/>
          <p:nvPr/>
        </p:nvSpPr>
        <p:spPr>
          <a:xfrm>
            <a:off x="513360" y="429120"/>
            <a:ext cx="9071640" cy="1250280"/>
          </a:xfrm>
          <a:prstGeom prst="rect">
            <a:avLst/>
          </a:prstGeom>
          <a:noFill/>
          <a:ln>
            <a:noFill/>
          </a:ln>
        </p:spPr>
        <p:txBody>
          <a:bodyPr lIns="0" rIns="0" tIns="0" bIns="0" anchor="ctr"/>
          <a:p>
            <a:pPr algn="ctr"/>
            <a:r>
              <a:rPr b="1" lang="en-GB" sz="4000" spc="-1" strike="noStrike" cap="all">
                <a:latin typeface="Arial"/>
              </a:rPr>
              <a:t>13 Product Recommendation</a:t>
            </a:r>
            <a:endParaRPr b="0" lang="en-GB" sz="4000" spc="-1" strike="noStrike" cap="all">
              <a:latin typeface="Arial"/>
            </a:endParaRPr>
          </a:p>
        </p:txBody>
      </p:sp>
      <p:sp>
        <p:nvSpPr>
          <p:cNvPr id="141" name="TextShape 2"/>
          <p:cNvSpPr txBox="1"/>
          <p:nvPr/>
        </p:nvSpPr>
        <p:spPr>
          <a:xfrm>
            <a:off x="504000" y="2167200"/>
            <a:ext cx="9071640" cy="1653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If you use a product regularly, share it with your audience.</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They’ll enjoy a genuine, non-sponsored recommendation and it can also </a:t>
            </a:r>
            <a:r>
              <a:rPr b="0" i="1" lang="en-GB" sz="3200" spc="-1" strike="noStrike">
                <a:latin typeface="Arial Narrow"/>
              </a:rPr>
              <a:t>encourage</a:t>
            </a:r>
            <a:r>
              <a:rPr b="0" lang="en-GB" sz="3200" spc="-1" strike="noStrike">
                <a:latin typeface="Arial Narrow"/>
              </a:rPr>
              <a:t> sponsors to get in touch!</a:t>
            </a:r>
            <a:endParaRPr b="0" lang="en-GB" sz="3200" spc="-1" strike="noStrike">
              <a:latin typeface="Arial Narrow"/>
            </a:endParaRPr>
          </a:p>
        </p:txBody>
      </p:sp>
    </p:spTree>
  </p:cSld>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2"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14 Infographic</a:t>
            </a:r>
            <a:endParaRPr b="0" lang="en-GB" sz="4000" spc="-1" strike="noStrike" cap="all">
              <a:latin typeface="Arial"/>
            </a:endParaRPr>
          </a:p>
        </p:txBody>
      </p:sp>
    </p:spTree>
  </p:cSld>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3"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14 Infographic</a:t>
            </a:r>
            <a:endParaRPr b="0" lang="en-GB" sz="4000" spc="-1" strike="noStrike" cap="all">
              <a:latin typeface="Arial"/>
            </a:endParaRPr>
          </a:p>
        </p:txBody>
      </p:sp>
      <p:sp>
        <p:nvSpPr>
          <p:cNvPr id="144"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Display interesting information in a beautiful way!</a:t>
            </a:r>
            <a:endParaRPr b="0" lang="en-GB" sz="4000" spc="-1" strike="noStrike">
              <a:solidFill>
                <a:srgbClr val="000000"/>
              </a:solidFill>
              <a:latin typeface="Arial"/>
            </a:endParaRPr>
          </a:p>
        </p:txBody>
      </p:sp>
    </p:spTree>
  </p:cSld>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5"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15 Stock Image</a:t>
            </a:r>
            <a:endParaRPr b="0" lang="en-GB" sz="4000" spc="-1" strike="noStrike">
              <a:solidFill>
                <a:srgbClr val="000000"/>
              </a:solidFill>
              <a:latin typeface="Arial"/>
            </a:endParaRPr>
          </a:p>
        </p:txBody>
      </p:sp>
    </p:spTree>
  </p:cSld>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46" name="" descr=""/>
          <p:cNvPicPr/>
          <p:nvPr/>
        </p:nvPicPr>
        <p:blipFill>
          <a:blip r:embed="rId1"/>
          <a:stretch/>
        </p:blipFill>
        <p:spPr>
          <a:xfrm>
            <a:off x="6480" y="105480"/>
            <a:ext cx="10079640" cy="5459400"/>
          </a:xfrm>
          <a:prstGeom prst="rect">
            <a:avLst/>
          </a:prstGeom>
          <a:ln>
            <a:noFill/>
          </a:ln>
        </p:spPr>
      </p:pic>
    </p:spTree>
  </p:cSld>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7"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16 Recipe/Instructions</a:t>
            </a:r>
            <a:endParaRPr b="0" lang="en-GB" sz="4000" spc="-1" strike="noStrike">
              <a:solidFill>
                <a:srgbClr val="000000"/>
              </a:solidFill>
              <a:latin typeface="Arial"/>
            </a:endParaRPr>
          </a:p>
        </p:txBody>
      </p:sp>
    </p:spTree>
  </p:cSld>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48" name="" descr=""/>
          <p:cNvPicPr/>
          <p:nvPr/>
        </p:nvPicPr>
        <p:blipFill>
          <a:blip r:embed="rId1"/>
          <a:stretch/>
        </p:blipFill>
        <p:spPr>
          <a:xfrm>
            <a:off x="-264600" y="-362880"/>
            <a:ext cx="10632600" cy="7093800"/>
          </a:xfrm>
          <a:prstGeom prst="rect">
            <a:avLst/>
          </a:prstGeom>
          <a:ln>
            <a:noFill/>
          </a:ln>
        </p:spPr>
      </p:pic>
    </p:spTree>
  </p:cSld>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9"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17 Lists!</a:t>
            </a:r>
            <a:endParaRPr b="0" lang="en-GB" sz="4000" spc="-1" strike="noStrike" cap="all">
              <a:latin typeface="Arial"/>
            </a:endParaRPr>
          </a:p>
        </p:txBody>
      </p:sp>
    </p:spTree>
  </p:cSld>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0"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17 Lists!</a:t>
            </a:r>
            <a:endParaRPr b="0" lang="en-GB" sz="4000" spc="-1" strike="noStrike" cap="all">
              <a:latin typeface="Arial"/>
            </a:endParaRPr>
          </a:p>
        </p:txBody>
      </p:sp>
      <p:sp>
        <p:nvSpPr>
          <p:cNvPr id="151"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Likewise, a top 10 list can be a very fun and useful type of content.</a:t>
            </a:r>
            <a:endParaRPr b="0" lang="en-GB" sz="4000" spc="-1" strike="noStrike">
              <a:solidFill>
                <a:srgbClr val="000000"/>
              </a:solidFill>
              <a:latin typeface="Arial"/>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3" name="" descr=""/>
          <p:cNvPicPr/>
          <p:nvPr/>
        </p:nvPicPr>
        <p:blipFill>
          <a:blip r:embed="rId1"/>
          <a:stretch/>
        </p:blipFill>
        <p:spPr>
          <a:xfrm>
            <a:off x="1272240" y="3600"/>
            <a:ext cx="7559280" cy="5669640"/>
          </a:xfrm>
          <a:prstGeom prst="rect">
            <a:avLst/>
          </a:prstGeom>
          <a:ln>
            <a:noFill/>
          </a:ln>
        </p:spPr>
      </p:pic>
    </p:spTree>
  </p:cSld>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2"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18 Book Suggestions</a:t>
            </a:r>
            <a:endParaRPr b="0" lang="en-GB" sz="4000" spc="-1" strike="noStrike" cap="all">
              <a:latin typeface="Arial"/>
            </a:endParaRPr>
          </a:p>
        </p:txBody>
      </p:sp>
    </p:spTree>
  </p:cSld>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3"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18 Book Suggestions</a:t>
            </a:r>
            <a:endParaRPr b="0" lang="en-GB" sz="4000" spc="-1" strike="noStrike" cap="all">
              <a:latin typeface="Arial"/>
            </a:endParaRPr>
          </a:p>
        </p:txBody>
      </p:sp>
      <p:sp>
        <p:nvSpPr>
          <p:cNvPr id="154" name="TextShape 2"/>
          <p:cNvSpPr txBox="1"/>
          <p:nvPr/>
        </p:nvSpPr>
        <p:spPr>
          <a:xfrm>
            <a:off x="504000" y="1326600"/>
            <a:ext cx="9071640" cy="3288240"/>
          </a:xfrm>
          <a:prstGeom prst="rect">
            <a:avLst/>
          </a:prstGeom>
          <a:noFill/>
          <a:ln>
            <a:noFill/>
          </a:ln>
        </p:spPr>
        <p:txBody>
          <a:bodyPr lIns="0" rIns="0" tIns="0" bIns="0" anchor="ctr"/>
          <a:p>
            <a:pPr algn="ctr"/>
            <a:r>
              <a:rPr b="0" lang="en-GB" sz="4000" spc="-1" strike="noStrike">
                <a:solidFill>
                  <a:srgbClr val="000000"/>
                </a:solidFill>
                <a:latin typeface="Arial"/>
              </a:rPr>
              <a:t>This is an easy one to put together that potentially invites a lot of discussion AND provides a ton of value.</a:t>
            </a:r>
            <a:endParaRPr b="0" lang="en-GB" sz="4000" spc="-1" strike="noStrike">
              <a:solidFill>
                <a:srgbClr val="000000"/>
              </a:solidFill>
              <a:latin typeface="Arial"/>
            </a:endParaRPr>
          </a:p>
        </p:txBody>
      </p:sp>
    </p:spTree>
  </p:cSld>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5"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19 The Minimal Post</a:t>
            </a:r>
            <a:endParaRPr b="0" lang="en-GB" sz="4000" spc="-1" strike="noStrike">
              <a:solidFill>
                <a:srgbClr val="000000"/>
              </a:solidFill>
              <a:latin typeface="Arial"/>
            </a:endParaRPr>
          </a:p>
        </p:txBody>
      </p:sp>
    </p:spTree>
  </p:cSld>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56" name="TextShape 1"/>
          <p:cNvSpPr txBox="1"/>
          <p:nvPr/>
        </p:nvSpPr>
        <p:spPr>
          <a:xfrm>
            <a:off x="504000" y="640800"/>
            <a:ext cx="9071640" cy="4388400"/>
          </a:xfrm>
          <a:prstGeom prst="rect">
            <a:avLst/>
          </a:prstGeom>
          <a:noFill/>
          <a:ln>
            <a:noFill/>
          </a:ln>
        </p:spPr>
        <p:txBody>
          <a:bodyPr lIns="0" rIns="0" tIns="0" bIns="0" anchor="ctr"/>
          <a:p>
            <a:pPr algn="ctr"/>
            <a:r>
              <a:rPr b="0" lang="en-GB" sz="4000" spc="-1" strike="noStrike">
                <a:latin typeface="Arial"/>
              </a:rPr>
              <a:t>A black screen with white text or a similar “minimal” design can be amazing for drawing people in.</a:t>
            </a:r>
            <a:endParaRPr b="0" lang="en-GB" sz="4000" spc="-1" strike="noStrike">
              <a:solidFill>
                <a:srgbClr val="000000"/>
              </a:solidFill>
              <a:latin typeface="Arial"/>
            </a:endParaRPr>
          </a:p>
        </p:txBody>
      </p:sp>
    </p:spTree>
  </p:cSld>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20 Lifestyle Images</a:t>
            </a:r>
            <a:endParaRPr b="0" lang="en-GB" sz="4400" spc="-1" strike="noStrike" cap="all">
              <a:latin typeface="Arial"/>
            </a:endParaRPr>
          </a:p>
        </p:txBody>
      </p:sp>
    </p:spTree>
  </p:cSld>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20 Lifestyle Images</a:t>
            </a:r>
            <a:endParaRPr b="0" lang="en-GB" sz="4400" spc="-1" strike="noStrike" cap="all">
              <a:latin typeface="Arial"/>
            </a:endParaRPr>
          </a:p>
        </p:txBody>
      </p:sp>
      <p:sp>
        <p:nvSpPr>
          <p:cNvPr id="159" name="TextShape 2"/>
          <p:cNvSpPr txBox="1"/>
          <p:nvPr/>
        </p:nvSpPr>
        <p:spPr>
          <a:xfrm>
            <a:off x="504000" y="2027520"/>
            <a:ext cx="9071640" cy="1614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Remember that the key to success on Instagram is the value proposition… </a:t>
            </a:r>
            <a:endParaRPr b="0" lang="en-GB" sz="3200" spc="-1" strike="noStrike">
              <a:latin typeface="Arial Narrow"/>
            </a:endParaRPr>
          </a:p>
        </p:txBody>
      </p:sp>
    </p:spTree>
  </p:cSld>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60"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20 Lifestyle Images</a:t>
            </a:r>
            <a:endParaRPr b="0" lang="en-GB" sz="4400" spc="-1" strike="noStrike" cap="all">
              <a:latin typeface="Arial"/>
            </a:endParaRPr>
          </a:p>
        </p:txBody>
      </p:sp>
      <p:sp>
        <p:nvSpPr>
          <p:cNvPr id="161" name="TextShape 2"/>
          <p:cNvSpPr txBox="1"/>
          <p:nvPr/>
        </p:nvSpPr>
        <p:spPr>
          <a:xfrm>
            <a:off x="504000" y="2027520"/>
            <a:ext cx="9071640" cy="1614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Remember that the key to success on Instagram is the value proposition…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Live the story that YOU are trying to sell.</a:t>
            </a:r>
            <a:endParaRPr b="0" lang="en-GB" sz="32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5" name="TextShape 2"/>
          <p:cNvSpPr txBox="1"/>
          <p:nvPr/>
        </p:nvSpPr>
        <p:spPr>
          <a:xfrm>
            <a:off x="504000" y="1546560"/>
            <a:ext cx="9071640" cy="2576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Here are 20 ideas for posts that will have the desired impact.</a:t>
            </a:r>
            <a:endParaRPr b="0" lang="en-GB" sz="40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7" name="TextShape 2"/>
          <p:cNvSpPr txBox="1"/>
          <p:nvPr/>
        </p:nvSpPr>
        <p:spPr>
          <a:xfrm>
            <a:off x="504000" y="1546560"/>
            <a:ext cx="9071640" cy="2576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Here are 20 ideas for posts that will have the desired impact.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You can watch this presentation anytime you’re stuck for ideas!</a:t>
            </a:r>
            <a:endParaRPr b="0" lang="en-GB" sz="4000" spc="-1" strike="noStrike">
              <a:latin typeface="Arial Narrow"/>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 Behind the Scenes</a:t>
            </a:r>
            <a:endParaRPr b="0" lang="en-GB" sz="4400" spc="-1" strike="noStrike" cap="all">
              <a:latin typeface="Arial"/>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9"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1 Behind the Scenes</a:t>
            </a:r>
            <a:endParaRPr b="0" lang="en-GB" sz="4400" spc="-1" strike="noStrike" cap="all">
              <a:latin typeface="Arial"/>
            </a:endParaRPr>
          </a:p>
        </p:txBody>
      </p:sp>
      <p:sp>
        <p:nvSpPr>
          <p:cNvPr id="90" name="TextShape 2"/>
          <p:cNvSpPr txBox="1"/>
          <p:nvPr/>
        </p:nvSpPr>
        <p:spPr>
          <a:xfrm>
            <a:off x="504000" y="1761480"/>
            <a:ext cx="9071640" cy="21470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People like social media because it lets them get a peek behind the curtain. </a:t>
            </a:r>
            <a:endParaRPr b="0" lang="en-GB" sz="3200" spc="-1" strike="noStrike">
              <a:latin typeface="Arial Narrow"/>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128</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2020-05-22T11:12:06Z</dcterms:modified>
  <cp:revision>26</cp:revision>
  <dc:subject/>
  <dc:title/>
</cp:coreProperties>
</file>