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png" ContentType="image/png"/>
  <Override PartName="/ppt/media/image14.png" ContentType="image/png"/>
  <Override PartName="/ppt/media/image35.jpeg" ContentType="image/jpeg"/>
  <Override PartName="/ppt/media/image15.png" ContentType="image/png"/>
  <Override PartName="/ppt/media/image16.png" ContentType="image/pn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6.jpeg" ContentType="image/jpeg"/>
  <Override PartName="/ppt/media/image37.jpeg" ContentType="image/jpeg"/>
  <Override PartName="/ppt/media/image38.jpeg" ContentType="image/jpeg"/>
  <Override PartName="/ppt/media/image39.jpeg" ContentType="image/jpeg"/>
  <Override PartName="/ppt/media/image40.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small">
                <a:solidFill>
                  <a:srgbClr val="000099"/>
                </a:solidFill>
                <a:latin typeface="Arial"/>
              </a:rPr>
              <a:t>Click to edit the title text format</a:t>
            </a:r>
            <a:endParaRPr b="0" lang="en-GB"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GB" sz="3200" spc="-1" strike="noStrike">
                <a:solidFill>
                  <a:srgbClr val="000099"/>
                </a:solidFill>
                <a:latin typeface="Arial Narrow"/>
              </a:rPr>
              <a:t>Click to edit the outline text format</a:t>
            </a:r>
            <a:endParaRPr b="0" lang="en-GB"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GB" sz="2800" spc="-1" strike="noStrike">
                <a:solidFill>
                  <a:srgbClr val="000099"/>
                </a:solidFill>
                <a:latin typeface="Arial Narrow"/>
              </a:rPr>
              <a:t>Second Outline Level</a:t>
            </a:r>
            <a:endParaRPr b="0" lang="en-GB"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GB" sz="2400" spc="-1" strike="noStrike">
                <a:solidFill>
                  <a:srgbClr val="000099"/>
                </a:solidFill>
                <a:latin typeface="Arial Narrow"/>
              </a:rPr>
              <a:t>Third Outline Level</a:t>
            </a:r>
            <a:endParaRPr b="0" lang="en-GB"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GB" sz="2000" spc="-1" strike="noStrike">
                <a:solidFill>
                  <a:srgbClr val="000099"/>
                </a:solidFill>
                <a:latin typeface="Arial Narrow"/>
              </a:rPr>
              <a:t>Fourth Outline Level</a:t>
            </a:r>
            <a:endParaRPr b="0" lang="en-GB"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GB" sz="2000" spc="-1" strike="noStrike">
                <a:solidFill>
                  <a:srgbClr val="000099"/>
                </a:solidFill>
                <a:latin typeface="Arial Narrow"/>
              </a:rPr>
              <a:t>Fifth Outline Level</a:t>
            </a:r>
            <a:endParaRPr b="0" lang="en-GB"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GB" sz="2000" spc="-1" strike="noStrike">
                <a:solidFill>
                  <a:srgbClr val="000099"/>
                </a:solidFill>
                <a:latin typeface="Arial Narrow"/>
              </a:rPr>
              <a:t>Sixth Outline Level</a:t>
            </a:r>
            <a:endParaRPr b="0" lang="en-GB"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GB" sz="2000" spc="-1" strike="noStrike">
                <a:solidFill>
                  <a:srgbClr val="000099"/>
                </a:solidFill>
                <a:latin typeface="Arial Narrow"/>
              </a:rPr>
              <a:t>Seventh Outline Level</a:t>
            </a:r>
            <a:endParaRPr b="0" lang="en-GB"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all">
                <a:latin typeface="Arial"/>
              </a:rPr>
              <a:t>Click to edit the title text format</a:t>
            </a:r>
            <a:endParaRPr b="0" lang="en-GB"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Click to edit the outline text format</a:t>
            </a:r>
            <a:endParaRPr b="0" lang="en-GB" sz="3200" spc="-1" strike="noStrike">
              <a:latin typeface="Arial Narrow"/>
            </a:endParaRPr>
          </a:p>
          <a:p>
            <a:pPr lvl="1" marL="864000" indent="-324000">
              <a:spcBef>
                <a:spcPts val="1134"/>
              </a:spcBef>
              <a:buClr>
                <a:srgbClr val="000000"/>
              </a:buClr>
              <a:buSzPct val="75000"/>
              <a:buFont typeface="Symbol" charset="2"/>
              <a:buChar char=""/>
            </a:pPr>
            <a:r>
              <a:rPr b="0" lang="en-GB" sz="2800" spc="-1" strike="noStrike">
                <a:latin typeface="Arial Narrow"/>
              </a:rPr>
              <a:t>Second Outline Level</a:t>
            </a:r>
            <a:endParaRPr b="0" lang="en-GB" sz="2800" spc="-1" strike="noStrike">
              <a:latin typeface="Arial Narrow"/>
            </a:endParaRPr>
          </a:p>
          <a:p>
            <a:pPr lvl="2" marL="1296000" indent="-288000">
              <a:spcBef>
                <a:spcPts val="850"/>
              </a:spcBef>
              <a:buClr>
                <a:srgbClr val="000000"/>
              </a:buClr>
              <a:buSzPct val="45000"/>
              <a:buFont typeface="Wingdings" charset="2"/>
              <a:buChar char=""/>
            </a:pPr>
            <a:r>
              <a:rPr b="0" lang="en-GB" sz="2400" spc="-1" strike="noStrike">
                <a:latin typeface="Arial Narrow"/>
              </a:rPr>
              <a:t>Third Outline Level</a:t>
            </a:r>
            <a:endParaRPr b="0" lang="en-GB" sz="2400" spc="-1" strike="noStrike">
              <a:latin typeface="Arial Narrow"/>
            </a:endParaRPr>
          </a:p>
          <a:p>
            <a:pPr lvl="3" marL="1728000" indent="-216000">
              <a:spcBef>
                <a:spcPts val="567"/>
              </a:spcBef>
              <a:buClr>
                <a:srgbClr val="000000"/>
              </a:buClr>
              <a:buSzPct val="75000"/>
              <a:buFont typeface="Symbol" charset="2"/>
              <a:buChar char=""/>
            </a:pPr>
            <a:r>
              <a:rPr b="0" lang="en-GB" sz="2000" spc="-1" strike="noStrike">
                <a:latin typeface="Arial Narrow"/>
              </a:rPr>
              <a:t>Fourth Outline Level</a:t>
            </a:r>
            <a:endParaRPr b="0" lang="en-GB" sz="2000" spc="-1" strike="noStrike">
              <a:latin typeface="Arial Narrow"/>
            </a:endParaRPr>
          </a:p>
          <a:p>
            <a:pPr lvl="4" marL="2160000" indent="-216000">
              <a:spcBef>
                <a:spcPts val="283"/>
              </a:spcBef>
              <a:buClr>
                <a:srgbClr val="000000"/>
              </a:buClr>
              <a:buSzPct val="45000"/>
              <a:buFont typeface="Wingdings" charset="2"/>
              <a:buChar char=""/>
            </a:pPr>
            <a:r>
              <a:rPr b="0" lang="en-GB" sz="2000" spc="-1" strike="noStrike">
                <a:latin typeface="Arial Narrow"/>
              </a:rPr>
              <a:t>Fifth Outline Level</a:t>
            </a:r>
            <a:endParaRPr b="0" lang="en-GB" sz="2000" spc="-1" strike="noStrike">
              <a:latin typeface="Arial Narrow"/>
            </a:endParaRPr>
          </a:p>
          <a:p>
            <a:pPr lvl="5" marL="2592000" indent="-216000">
              <a:spcBef>
                <a:spcPts val="283"/>
              </a:spcBef>
              <a:buClr>
                <a:srgbClr val="000000"/>
              </a:buClr>
              <a:buSzPct val="45000"/>
              <a:buFont typeface="Wingdings" charset="2"/>
              <a:buChar char=""/>
            </a:pPr>
            <a:r>
              <a:rPr b="0" lang="en-GB" sz="2000" spc="-1" strike="noStrike">
                <a:latin typeface="Arial Narrow"/>
              </a:rPr>
              <a:t>Sixth Outline Level</a:t>
            </a:r>
            <a:endParaRPr b="0" lang="en-GB" sz="2000" spc="-1" strike="noStrike">
              <a:latin typeface="Arial Narrow"/>
            </a:endParaRPr>
          </a:p>
          <a:p>
            <a:pPr lvl="6" marL="3024000" indent="-216000">
              <a:spcBef>
                <a:spcPts val="283"/>
              </a:spcBef>
              <a:buClr>
                <a:srgbClr val="000000"/>
              </a:buClr>
              <a:buSzPct val="45000"/>
              <a:buFont typeface="Wingdings" charset="2"/>
              <a:buChar char=""/>
            </a:pPr>
            <a:r>
              <a:rPr b="0" lang="en-GB" sz="2000" spc="-1" strike="noStrike">
                <a:latin typeface="Arial Narrow"/>
              </a:rPr>
              <a:t>Seventh Outline Level</a:t>
            </a:r>
            <a:endParaRPr b="0" lang="en-GB"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GB" sz="1400" spc="-1" strike="noStrike">
                <a:latin typeface="Times New Roman"/>
              </a:rPr>
              <a:t>&lt;date/time&gt;</a:t>
            </a:r>
            <a:endParaRPr b="0" lang="en-GB"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GB" sz="1400" spc="-1" strike="noStrike">
                <a:latin typeface="Times New Roman"/>
              </a:rPr>
              <a:t>&lt;footer&gt;</a:t>
            </a:r>
            <a:endParaRPr b="0" lang="en-GB"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9E240A09-DF61-4321-8289-852CA4570FDC}"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8.xml"/>
</Relationships>
</file>

<file path=ppt/slides/_rels/slide12.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8.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8.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5.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34.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5.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5.xml"/>
</Relationships>
</file>

<file path=ppt/slides/_rels/slide37.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5.xml"/>
</Relationships>
</file>

<file path=ppt/slides/_rels/slide38.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15.xml"/>
</Relationships>
</file>

<file path=ppt/slides/_rels/slide39.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GB" sz="4800" spc="-1" strike="noStrike">
                <a:solidFill>
                  <a:srgbClr val="ffffff"/>
                </a:solidFill>
                <a:latin typeface="Arial Black"/>
              </a:rPr>
              <a:t>7 Ways to Generate </a:t>
            </a:r>
            <a:endParaRPr b="0" lang="en-GB" sz="4800" spc="-1" strike="noStrike">
              <a:solidFill>
                <a:srgbClr val="000000"/>
              </a:solidFill>
              <a:latin typeface="Arial"/>
            </a:endParaRPr>
          </a:p>
          <a:p>
            <a:pPr algn="ctr"/>
            <a:r>
              <a:rPr b="0" lang="en-GB" sz="4800" spc="-1" strike="noStrike">
                <a:solidFill>
                  <a:srgbClr val="ffffff"/>
                </a:solidFill>
                <a:latin typeface="Arial Black"/>
              </a:rPr>
              <a:t>More Traffic Today</a:t>
            </a:r>
            <a:endParaRPr b="0" lang="en-GB"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3"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Create a Buyer Persona</a:t>
            </a:r>
            <a:endParaRPr b="0" lang="en-GB" sz="3600" spc="-1" strike="noStrike" cap="all">
              <a:latin typeface="Arial"/>
            </a:endParaRPr>
          </a:p>
        </p:txBody>
      </p:sp>
      <p:sp>
        <p:nvSpPr>
          <p:cNvPr id="94" name="TextShape 2"/>
          <p:cNvSpPr txBox="1"/>
          <p:nvPr/>
        </p:nvSpPr>
        <p:spPr>
          <a:xfrm>
            <a:off x="504000" y="1326600"/>
            <a:ext cx="9071640" cy="3622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One of the most important things for growing traffic is to have a strong brand and message.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In fact, a LOT of content creators drastically underestimate just HOW important this is.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To that end, you should consider creating a buyer persona to identify who it is that reads your site and buys your products –   and what they are looking for that you can deliver. </a:t>
            </a:r>
            <a:endParaRPr b="0" lang="en-GB" sz="2800" spc="-1" strike="noStrike">
              <a:latin typeface="Arial Narrow"/>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5"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Interlink Your Efforts</a:t>
            </a:r>
            <a:endParaRPr b="0" lang="en-GB" sz="4000" spc="-1" strike="noStrike">
              <a:solidFill>
                <a:srgbClr val="000000"/>
              </a:solidFill>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6" name="" descr=""/>
          <p:cNvPicPr/>
          <p:nvPr/>
        </p:nvPicPr>
        <p:blipFill>
          <a:blip r:embed="rId1"/>
          <a:stretch/>
        </p:blipFill>
        <p:spPr>
          <a:xfrm>
            <a:off x="1232280" y="1897560"/>
            <a:ext cx="1848960" cy="1875240"/>
          </a:xfrm>
          <a:prstGeom prst="rect">
            <a:avLst/>
          </a:prstGeom>
          <a:ln>
            <a:noFill/>
          </a:ln>
        </p:spPr>
      </p:pic>
      <p:sp>
        <p:nvSpPr>
          <p:cNvPr id="97" name="CustomShape 1"/>
          <p:cNvSpPr/>
          <p:nvPr/>
        </p:nvSpPr>
        <p:spPr>
          <a:xfrm>
            <a:off x="6583320" y="1182240"/>
            <a:ext cx="2325240" cy="3305880"/>
          </a:xfrm>
          <a:prstGeom prst="rect">
            <a:avLst/>
          </a:prstGeom>
          <a:solidFill>
            <a:srgbClr val="729fcf"/>
          </a:solidFill>
          <a:ln>
            <a:solidFill>
              <a:srgbClr val="3465a4"/>
            </a:solidFill>
          </a:ln>
        </p:spPr>
        <p:style>
          <a:lnRef idx="0"/>
          <a:fillRef idx="0"/>
          <a:effectRef idx="0"/>
          <a:fontRef idx="minor"/>
        </p:style>
        <p:txBody>
          <a:bodyPr wrap="none" lIns="90000" rIns="90000" tIns="45000" bIns="45000" anchor="ctr"/>
          <a:p>
            <a:pPr algn="ctr"/>
            <a:r>
              <a:rPr b="0" lang="en-GB" sz="1800" spc="-1" strike="noStrike">
                <a:latin typeface="Arial"/>
              </a:rPr>
              <a:t>YOUR</a:t>
            </a:r>
            <a:endParaRPr b="0" lang="en-GB" sz="1800" spc="-1" strike="noStrike">
              <a:latin typeface="Arial"/>
            </a:endParaRPr>
          </a:p>
          <a:p>
            <a:pPr algn="ctr"/>
            <a:r>
              <a:rPr b="0" lang="en-GB" sz="1800" spc="-1" strike="noStrike">
                <a:latin typeface="Arial"/>
              </a:rPr>
              <a:t>WEBSITE</a:t>
            </a:r>
            <a:endParaRPr b="0" lang="en-GB" sz="1800" spc="-1" strike="noStrike">
              <a:latin typeface="Arial"/>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8" name="" descr=""/>
          <p:cNvPicPr/>
          <p:nvPr/>
        </p:nvPicPr>
        <p:blipFill>
          <a:blip r:embed="rId1"/>
          <a:stretch/>
        </p:blipFill>
        <p:spPr>
          <a:xfrm>
            <a:off x="1232280" y="1897560"/>
            <a:ext cx="1848960" cy="1875240"/>
          </a:xfrm>
          <a:prstGeom prst="rect">
            <a:avLst/>
          </a:prstGeom>
          <a:ln>
            <a:noFill/>
          </a:ln>
        </p:spPr>
      </p:pic>
      <p:sp>
        <p:nvSpPr>
          <p:cNvPr id="99" name="CustomShape 1"/>
          <p:cNvSpPr/>
          <p:nvPr/>
        </p:nvSpPr>
        <p:spPr>
          <a:xfrm>
            <a:off x="6583320" y="1182240"/>
            <a:ext cx="2325240" cy="3305880"/>
          </a:xfrm>
          <a:prstGeom prst="rect">
            <a:avLst/>
          </a:prstGeom>
          <a:solidFill>
            <a:srgbClr val="729fcf"/>
          </a:solidFill>
          <a:ln>
            <a:solidFill>
              <a:srgbClr val="3465a4"/>
            </a:solidFill>
          </a:ln>
        </p:spPr>
        <p:style>
          <a:lnRef idx="0"/>
          <a:fillRef idx="0"/>
          <a:effectRef idx="0"/>
          <a:fontRef idx="minor"/>
        </p:style>
        <p:txBody>
          <a:bodyPr wrap="none" lIns="90000" rIns="90000" tIns="45000" bIns="45000" anchor="ctr"/>
          <a:p>
            <a:pPr algn="ctr"/>
            <a:r>
              <a:rPr b="0" lang="en-GB" sz="1800" spc="-1" strike="noStrike">
                <a:latin typeface="Arial"/>
              </a:rPr>
              <a:t>YOUR</a:t>
            </a:r>
            <a:endParaRPr b="0" lang="en-GB" sz="1800" spc="-1" strike="noStrike">
              <a:latin typeface="Arial"/>
            </a:endParaRPr>
          </a:p>
          <a:p>
            <a:pPr algn="ctr"/>
            <a:r>
              <a:rPr b="0" lang="en-GB" sz="1800" spc="-1" strike="noStrike">
                <a:latin typeface="Arial"/>
              </a:rPr>
              <a:t>WEBSITE</a:t>
            </a:r>
            <a:endParaRPr b="0" lang="en-GB" sz="1800" spc="-1" strike="noStrike">
              <a:latin typeface="Arial"/>
            </a:endParaRPr>
          </a:p>
        </p:txBody>
      </p:sp>
      <p:cxnSp>
        <p:nvCxnSpPr>
          <p:cNvPr id="100" name="Line 2"/>
          <p:cNvCxnSpPr>
            <a:stCxn id="98" idx="3"/>
          </p:cNvCxnSpPr>
          <p:nvPr/>
        </p:nvCxnSpPr>
        <p:spPr>
          <a:xfrm flipV="1">
            <a:off x="3081240" y="1353960"/>
            <a:ext cx="3334320" cy="1481400"/>
          </a:xfrm>
          <a:prstGeom prst="straightConnector1">
            <a:avLst/>
          </a:prstGeom>
          <a:ln w="29160">
            <a:solidFill>
              <a:srgbClr val="000000"/>
            </a:solidFill>
            <a:round/>
            <a:tailEnd len="med" type="triangle" w="med"/>
          </a:ln>
        </p:spPr>
      </p:cxn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1" name="" descr=""/>
          <p:cNvPicPr/>
          <p:nvPr/>
        </p:nvPicPr>
        <p:blipFill>
          <a:blip r:embed="rId1"/>
          <a:stretch/>
        </p:blipFill>
        <p:spPr>
          <a:xfrm>
            <a:off x="1232280" y="1897560"/>
            <a:ext cx="1848960" cy="1875240"/>
          </a:xfrm>
          <a:prstGeom prst="rect">
            <a:avLst/>
          </a:prstGeom>
          <a:ln>
            <a:noFill/>
          </a:ln>
        </p:spPr>
      </p:pic>
      <p:sp>
        <p:nvSpPr>
          <p:cNvPr id="102" name="CustomShape 1"/>
          <p:cNvSpPr/>
          <p:nvPr/>
        </p:nvSpPr>
        <p:spPr>
          <a:xfrm>
            <a:off x="6583320" y="1182240"/>
            <a:ext cx="2325240" cy="3305880"/>
          </a:xfrm>
          <a:prstGeom prst="rect">
            <a:avLst/>
          </a:prstGeom>
          <a:solidFill>
            <a:srgbClr val="729fcf"/>
          </a:solidFill>
          <a:ln>
            <a:solidFill>
              <a:srgbClr val="3465a4"/>
            </a:solidFill>
          </a:ln>
        </p:spPr>
        <p:style>
          <a:lnRef idx="0"/>
          <a:fillRef idx="0"/>
          <a:effectRef idx="0"/>
          <a:fontRef idx="minor"/>
        </p:style>
        <p:txBody>
          <a:bodyPr wrap="none" lIns="90000" rIns="90000" tIns="45000" bIns="45000" anchor="ctr"/>
          <a:p>
            <a:pPr algn="ctr"/>
            <a:r>
              <a:rPr b="0" lang="en-GB" sz="1800" spc="-1" strike="noStrike">
                <a:latin typeface="Arial"/>
              </a:rPr>
              <a:t>YOUR</a:t>
            </a:r>
            <a:endParaRPr b="0" lang="en-GB" sz="1800" spc="-1" strike="noStrike">
              <a:latin typeface="Arial"/>
            </a:endParaRPr>
          </a:p>
          <a:p>
            <a:pPr algn="ctr"/>
            <a:r>
              <a:rPr b="0" lang="en-GB" sz="1800" spc="-1" strike="noStrike">
                <a:latin typeface="Arial"/>
              </a:rPr>
              <a:t>WEBSITE</a:t>
            </a:r>
            <a:endParaRPr b="0" lang="en-GB" sz="1800" spc="-1" strike="noStrike">
              <a:latin typeface="Arial"/>
            </a:endParaRPr>
          </a:p>
        </p:txBody>
      </p:sp>
      <p:cxnSp>
        <p:nvCxnSpPr>
          <p:cNvPr id="103" name="Line 2"/>
          <p:cNvCxnSpPr>
            <a:stCxn id="101" idx="3"/>
          </p:cNvCxnSpPr>
          <p:nvPr/>
        </p:nvCxnSpPr>
        <p:spPr>
          <a:xfrm flipV="1">
            <a:off x="3081240" y="1353960"/>
            <a:ext cx="3334320" cy="1481400"/>
          </a:xfrm>
          <a:prstGeom prst="straightConnector1">
            <a:avLst/>
          </a:prstGeom>
          <a:ln w="29160">
            <a:solidFill>
              <a:srgbClr val="000000"/>
            </a:solidFill>
            <a:round/>
            <a:tailEnd len="med" type="triangle" w="med"/>
          </a:ln>
        </p:spPr>
      </p:cxnSp>
      <p:cxnSp>
        <p:nvCxnSpPr>
          <p:cNvPr id="104" name="Line 3"/>
          <p:cNvCxnSpPr>
            <a:endCxn id="102" idx="1"/>
          </p:cNvCxnSpPr>
          <p:nvPr/>
        </p:nvCxnSpPr>
        <p:spPr>
          <a:xfrm flipV="1">
            <a:off x="3074040" y="2835000"/>
            <a:ext cx="3509640" cy="7920"/>
          </a:xfrm>
          <a:prstGeom prst="straightConnector1">
            <a:avLst/>
          </a:prstGeom>
          <a:ln w="29160">
            <a:solidFill>
              <a:srgbClr val="000000"/>
            </a:solidFill>
            <a:round/>
            <a:tailEnd len="med" type="triangle" w="med"/>
          </a:ln>
        </p:spPr>
      </p:cxn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5" name="" descr=""/>
          <p:cNvPicPr/>
          <p:nvPr/>
        </p:nvPicPr>
        <p:blipFill>
          <a:blip r:embed="rId1"/>
          <a:stretch/>
        </p:blipFill>
        <p:spPr>
          <a:xfrm>
            <a:off x="1232280" y="1897560"/>
            <a:ext cx="1848960" cy="1875240"/>
          </a:xfrm>
          <a:prstGeom prst="rect">
            <a:avLst/>
          </a:prstGeom>
          <a:ln>
            <a:noFill/>
          </a:ln>
        </p:spPr>
      </p:pic>
      <p:sp>
        <p:nvSpPr>
          <p:cNvPr id="106" name="CustomShape 1"/>
          <p:cNvSpPr/>
          <p:nvPr/>
        </p:nvSpPr>
        <p:spPr>
          <a:xfrm>
            <a:off x="6583320" y="1182240"/>
            <a:ext cx="2325240" cy="3305880"/>
          </a:xfrm>
          <a:prstGeom prst="rect">
            <a:avLst/>
          </a:prstGeom>
          <a:solidFill>
            <a:srgbClr val="729fcf"/>
          </a:solidFill>
          <a:ln>
            <a:solidFill>
              <a:srgbClr val="3465a4"/>
            </a:solidFill>
          </a:ln>
        </p:spPr>
        <p:style>
          <a:lnRef idx="0"/>
          <a:fillRef idx="0"/>
          <a:effectRef idx="0"/>
          <a:fontRef idx="minor"/>
        </p:style>
        <p:txBody>
          <a:bodyPr wrap="none" lIns="90000" rIns="90000" tIns="45000" bIns="45000" anchor="ctr"/>
          <a:p>
            <a:pPr algn="ctr"/>
            <a:r>
              <a:rPr b="0" lang="en-GB" sz="1800" spc="-1" strike="noStrike">
                <a:latin typeface="Arial"/>
              </a:rPr>
              <a:t>YOUR</a:t>
            </a:r>
            <a:endParaRPr b="0" lang="en-GB" sz="1800" spc="-1" strike="noStrike">
              <a:latin typeface="Arial"/>
            </a:endParaRPr>
          </a:p>
          <a:p>
            <a:pPr algn="ctr"/>
            <a:r>
              <a:rPr b="0" lang="en-GB" sz="1800" spc="-1" strike="noStrike">
                <a:latin typeface="Arial"/>
              </a:rPr>
              <a:t>WEBSITE</a:t>
            </a:r>
            <a:endParaRPr b="0" lang="en-GB" sz="1800" spc="-1" strike="noStrike">
              <a:latin typeface="Arial"/>
            </a:endParaRPr>
          </a:p>
        </p:txBody>
      </p:sp>
      <p:cxnSp>
        <p:nvCxnSpPr>
          <p:cNvPr id="107" name="Line 2"/>
          <p:cNvCxnSpPr>
            <a:stCxn id="105" idx="3"/>
          </p:cNvCxnSpPr>
          <p:nvPr/>
        </p:nvCxnSpPr>
        <p:spPr>
          <a:xfrm flipV="1">
            <a:off x="3081240" y="1353960"/>
            <a:ext cx="3334320" cy="1481400"/>
          </a:xfrm>
          <a:prstGeom prst="straightConnector1">
            <a:avLst/>
          </a:prstGeom>
          <a:ln w="29160">
            <a:solidFill>
              <a:srgbClr val="000000"/>
            </a:solidFill>
            <a:round/>
            <a:tailEnd len="med" type="triangle" w="med"/>
          </a:ln>
        </p:spPr>
      </p:cxnSp>
      <p:cxnSp>
        <p:nvCxnSpPr>
          <p:cNvPr id="108" name="Line 3"/>
          <p:cNvCxnSpPr>
            <a:endCxn id="106" idx="1"/>
          </p:cNvCxnSpPr>
          <p:nvPr/>
        </p:nvCxnSpPr>
        <p:spPr>
          <a:xfrm flipV="1">
            <a:off x="3074040" y="2835000"/>
            <a:ext cx="3509640" cy="7920"/>
          </a:xfrm>
          <a:prstGeom prst="straightConnector1">
            <a:avLst/>
          </a:prstGeom>
          <a:ln w="29160">
            <a:solidFill>
              <a:srgbClr val="000000"/>
            </a:solidFill>
            <a:round/>
            <a:tailEnd len="med" type="triangle" w="med"/>
          </a:ln>
        </p:spPr>
      </p:cxnSp>
      <p:cxnSp>
        <p:nvCxnSpPr>
          <p:cNvPr id="109" name="Line 4"/>
          <p:cNvCxnSpPr/>
          <p:nvPr/>
        </p:nvCxnSpPr>
        <p:spPr>
          <a:xfrm>
            <a:off x="3074040" y="2842560"/>
            <a:ext cx="3295080" cy="1332000"/>
          </a:xfrm>
          <a:prstGeom prst="straightConnector1">
            <a:avLst/>
          </a:prstGeom>
          <a:ln w="29160">
            <a:solidFill>
              <a:srgbClr val="000000"/>
            </a:solidFill>
            <a:round/>
            <a:tailEnd len="med" type="triangle" w="med"/>
          </a:ln>
        </p:spPr>
      </p:cxn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0"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111" name="TextShape 2"/>
          <p:cNvSpPr txBox="1"/>
          <p:nvPr/>
        </p:nvSpPr>
        <p:spPr>
          <a:xfrm>
            <a:off x="504000" y="1532880"/>
            <a:ext cx="9071640" cy="26046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The same goes for any other platform you   are on. </a:t>
            </a:r>
            <a:endParaRPr b="0" lang="en-GB" sz="40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2"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113" name="TextShape 2"/>
          <p:cNvSpPr txBox="1"/>
          <p:nvPr/>
        </p:nvSpPr>
        <p:spPr>
          <a:xfrm>
            <a:off x="504000" y="1532880"/>
            <a:ext cx="9071640" cy="26046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The same goes for any other platform you   are on.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Gain traction on one site, and then USE this to promote yourself on the others.</a:t>
            </a:r>
            <a:endParaRPr b="0" lang="en-GB" sz="4000" spc="-1" strike="noStrike">
              <a:latin typeface="Arial Narrow"/>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4"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Increase Page Speed</a:t>
            </a:r>
            <a:endParaRPr b="0" lang="en-GB" sz="4000" spc="-1" strike="noStrike" cap="a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5"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Increase Page Speed</a:t>
            </a:r>
            <a:endParaRPr b="0" lang="en-GB" sz="4000" spc="-1" strike="noStrike" cap="all">
              <a:latin typeface="Arial"/>
            </a:endParaRPr>
          </a:p>
        </p:txBody>
      </p:sp>
      <p:sp>
        <p:nvSpPr>
          <p:cNvPr id="116" name="TextShape 2"/>
          <p:cNvSpPr txBox="1"/>
          <p:nvPr/>
        </p:nvSpPr>
        <p:spPr>
          <a:xfrm>
            <a:off x="504000" y="1326600"/>
            <a:ext cx="9071640" cy="32022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This is a crucial factor that Google uses to determine how much traffic to send to your page. </a:t>
            </a:r>
            <a:endParaRPr b="0" lang="en-GB" sz="3200" spc="-1" strike="noStrike">
              <a:latin typeface="Arial Narrow"/>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0" name="" descr=""/>
          <p:cNvPicPr/>
          <p:nvPr/>
        </p:nvPicPr>
        <p:blipFill>
          <a:blip r:embed="rId1"/>
          <a:stretch/>
        </p:blipFill>
        <p:spPr>
          <a:xfrm>
            <a:off x="-192600" y="-657720"/>
            <a:ext cx="10488600" cy="6992280"/>
          </a:xfrm>
          <a:prstGeom prst="rect">
            <a:avLst/>
          </a:prstGeom>
          <a:ln>
            <a:noFill/>
          </a:ln>
        </p:spPr>
      </p:pic>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7"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Increase Page Speed</a:t>
            </a:r>
            <a:endParaRPr b="0" lang="en-GB" sz="4000" spc="-1" strike="noStrike" cap="all">
              <a:latin typeface="Arial"/>
            </a:endParaRPr>
          </a:p>
        </p:txBody>
      </p:sp>
      <p:sp>
        <p:nvSpPr>
          <p:cNvPr id="118" name="TextShape 2"/>
          <p:cNvSpPr txBox="1"/>
          <p:nvPr/>
        </p:nvSpPr>
        <p:spPr>
          <a:xfrm>
            <a:off x="504000" y="1326600"/>
            <a:ext cx="9071640" cy="32022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This is a crucial factor that Google uses to determine how much traffic to send to your page.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It also has a very big impact on the amount of time your audience will spend on said page.</a:t>
            </a:r>
            <a:endParaRPr b="0" lang="en-GB" sz="3200" spc="-1" strike="noStrike">
              <a:latin typeface="Arial Narrow"/>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9" name="TextShape 1"/>
          <p:cNvSpPr txBox="1"/>
          <p:nvPr/>
        </p:nvSpPr>
        <p:spPr>
          <a:xfrm>
            <a:off x="504000" y="226080"/>
            <a:ext cx="9071640" cy="946440"/>
          </a:xfrm>
          <a:prstGeom prst="rect">
            <a:avLst/>
          </a:prstGeom>
          <a:noFill/>
          <a:ln>
            <a:noFill/>
          </a:ln>
        </p:spPr>
        <p:txBody>
          <a:bodyPr lIns="0" rIns="0" tIns="0" bIns="0" anchor="ctr"/>
          <a:p>
            <a:pPr algn="ctr"/>
            <a:r>
              <a:rPr b="1" lang="en-GB" sz="4000" spc="-1" strike="noStrike" cap="all">
                <a:latin typeface="Arial"/>
              </a:rPr>
              <a:t>Increase Page Speed</a:t>
            </a:r>
            <a:endParaRPr b="0" lang="en-GB" sz="4000" spc="-1" strike="noStrike" cap="all">
              <a:latin typeface="Arial"/>
            </a:endParaRPr>
          </a:p>
        </p:txBody>
      </p:sp>
      <p:sp>
        <p:nvSpPr>
          <p:cNvPr id="120" name="TextShape 2"/>
          <p:cNvSpPr txBox="1"/>
          <p:nvPr/>
        </p:nvSpPr>
        <p:spPr>
          <a:xfrm>
            <a:off x="504000" y="1326600"/>
            <a:ext cx="9071640" cy="32022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This is a crucial factor that Google uses to determine how much traffic to send to your page.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It also has a very big impact on the amount of time your audience will spend on said page.</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There are plenty of things you can do to increase page speed, so get on it!</a:t>
            </a:r>
            <a:endParaRPr b="0" lang="en-GB" sz="3200" spc="-1" strike="noStrike">
              <a:latin typeface="Arial Narrow"/>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1"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Write Some Guest Posts</a:t>
            </a:r>
            <a:endParaRPr b="0" lang="en-GB" sz="4000" spc="-1" strike="noStrike">
              <a:solidFill>
                <a:srgbClr val="000000"/>
              </a:solidFill>
              <a:latin typeface="Arial"/>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22" name="" descr=""/>
          <p:cNvPicPr/>
          <p:nvPr/>
        </p:nvPicPr>
        <p:blipFill>
          <a:blip r:embed="rId1"/>
          <a:stretch/>
        </p:blipFill>
        <p:spPr>
          <a:xfrm>
            <a:off x="-120600" y="-1163520"/>
            <a:ext cx="10344600" cy="6901560"/>
          </a:xfrm>
          <a:prstGeom prst="rect">
            <a:avLst/>
          </a:prstGeom>
          <a:ln>
            <a:noFill/>
          </a:ln>
        </p:spPr>
      </p:pic>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3" name="TextShape 1"/>
          <p:cNvSpPr txBox="1"/>
          <p:nvPr/>
        </p:nvSpPr>
        <p:spPr>
          <a:xfrm>
            <a:off x="504000" y="1675440"/>
            <a:ext cx="9071640" cy="2319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These work in the short term as you gain direct clicks from the content you put out…</a:t>
            </a:r>
            <a:endParaRPr b="0" lang="en-GB" sz="3600" spc="-1" strike="noStrike">
              <a:latin typeface="Arial Narrow"/>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4" name="TextShape 1"/>
          <p:cNvSpPr txBox="1"/>
          <p:nvPr/>
        </p:nvSpPr>
        <p:spPr>
          <a:xfrm>
            <a:off x="504000" y="1675440"/>
            <a:ext cx="9071640" cy="2319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These work in the short term as you gain direct clicks from the content you put out… </a:t>
            </a:r>
            <a:endParaRPr b="0" lang="en-GB" sz="3600" spc="-1" strike="noStrike">
              <a:latin typeface="Arial Narrow"/>
            </a:endParaRPr>
          </a:p>
          <a:p>
            <a:pPr marL="432000" indent="-324000">
              <a:spcBef>
                <a:spcPts val="1414"/>
              </a:spcBef>
              <a:buClr>
                <a:srgbClr val="000000"/>
              </a:buClr>
              <a:buSzPct val="45000"/>
              <a:buFont typeface="Wingdings" charset="2"/>
              <a:buChar char=""/>
            </a:pPr>
            <a:r>
              <a:rPr b="0" lang="en-GB" sz="3600" spc="-1" strike="noStrike">
                <a:latin typeface="Arial Narrow"/>
              </a:rPr>
              <a:t>But also in the long term as the high quality link provides you with more authority in Google’s eyes.</a:t>
            </a:r>
            <a:endParaRPr b="0" lang="en-GB" sz="3600" spc="-1" strike="noStrike">
              <a:latin typeface="Arial Narrow"/>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5"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Share Your Older Posts</a:t>
            </a:r>
            <a:endParaRPr b="0" lang="en-GB" sz="3600" spc="-1" strike="noStrike" cap="all">
              <a:latin typeface="Arial"/>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6"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Share Your Older Posts</a:t>
            </a:r>
            <a:endParaRPr b="0" lang="en-GB" sz="3600" spc="-1" strike="noStrike" cap="all">
              <a:latin typeface="Arial"/>
            </a:endParaRPr>
          </a:p>
        </p:txBody>
      </p:sp>
      <p:sp>
        <p:nvSpPr>
          <p:cNvPr id="127" name="TextShape 2"/>
          <p:cNvSpPr txBox="1"/>
          <p:nvPr/>
        </p:nvSpPr>
        <p:spPr>
          <a:xfrm>
            <a:off x="504000" y="1537560"/>
            <a:ext cx="9071640" cy="2595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 lot of sites with social media pages will leave them almost completely empty for days on end between uploading new content. </a:t>
            </a:r>
            <a:endParaRPr b="0" lang="en-GB" sz="3200" spc="-1" strike="noStrike">
              <a:latin typeface="Arial Narrow"/>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8"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Share Your Older Posts</a:t>
            </a:r>
            <a:endParaRPr b="0" lang="en-GB" sz="3600" spc="-1" strike="noStrike" cap="all">
              <a:latin typeface="Arial"/>
            </a:endParaRPr>
          </a:p>
        </p:txBody>
      </p:sp>
      <p:sp>
        <p:nvSpPr>
          <p:cNvPr id="129" name="TextShape 2"/>
          <p:cNvSpPr txBox="1"/>
          <p:nvPr/>
        </p:nvSpPr>
        <p:spPr>
          <a:xfrm>
            <a:off x="504000" y="1537560"/>
            <a:ext cx="9071640" cy="2595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A lot of sites with social media pages will leave them almost completely empty for days on end between uploading new content.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This is a BIG waste of their resources and it’s missing out on a lot of potential.</a:t>
            </a:r>
            <a:endParaRPr b="0" lang="en-GB" sz="32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0" name="TextShape 1"/>
          <p:cNvSpPr txBox="1"/>
          <p:nvPr/>
        </p:nvSpPr>
        <p:spPr>
          <a:xfrm>
            <a:off x="504000" y="1532880"/>
            <a:ext cx="9071640" cy="26046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Instead then, you should go back to your older posts and then share those on social media.</a:t>
            </a:r>
            <a:endParaRPr b="0" lang="en-GB" sz="4000" spc="-1" strike="noStrike">
              <a:latin typeface="Arial Narrow"/>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1" name="TextShape 1"/>
          <p:cNvSpPr txBox="1"/>
          <p:nvPr/>
        </p:nvSpPr>
        <p:spPr>
          <a:xfrm>
            <a:off x="504000" y="640800"/>
            <a:ext cx="9071640" cy="4388400"/>
          </a:xfrm>
          <a:prstGeom prst="rect">
            <a:avLst/>
          </a:prstGeom>
          <a:noFill/>
          <a:ln>
            <a:noFill/>
          </a:ln>
        </p:spPr>
        <p:txBody>
          <a:bodyPr lIns="0" rIns="0" tIns="0" bIns="0" anchor="ctr"/>
          <a:p>
            <a:pPr algn="ctr"/>
            <a:r>
              <a:rPr b="0" lang="en-GB" sz="3600" spc="-1" strike="noStrike">
                <a:solidFill>
                  <a:srgbClr val="000000"/>
                </a:solidFill>
                <a:latin typeface="Arial"/>
              </a:rPr>
              <a:t>In other words, you have no other pressing tasks, and so the most appropriate use of your time is to find ways to grow and accelerate your exposure.</a:t>
            </a:r>
            <a:endParaRPr b="0" lang="en-GB" sz="3600" spc="-1" strike="noStrike">
              <a:solidFill>
                <a:srgbClr val="000000"/>
              </a:solidFill>
              <a:latin typeface="Arial"/>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1" name="TextShape 1"/>
          <p:cNvSpPr txBox="1"/>
          <p:nvPr/>
        </p:nvSpPr>
        <p:spPr>
          <a:xfrm>
            <a:off x="504000" y="1532880"/>
            <a:ext cx="9071640" cy="26046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Instead then, you should go back to your older posts and then share those on social media.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This can bring in new traffic just as well as sharing a new post there can do!</a:t>
            </a:r>
            <a:endParaRPr b="0" lang="en-GB" sz="4000" spc="-1" strike="noStrike">
              <a:latin typeface="Arial Narrow"/>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2"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Build an App</a:t>
            </a:r>
            <a:endParaRPr b="0" lang="en-GB" sz="4400" spc="-1" strike="noStrike" cap="all">
              <a:latin typeface="Arial"/>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3"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Build an App</a:t>
            </a:r>
            <a:endParaRPr b="0" lang="en-GB" sz="4400" spc="-1" strike="noStrike" cap="all">
              <a:latin typeface="Arial"/>
            </a:endParaRPr>
          </a:p>
        </p:txBody>
      </p:sp>
      <p:sp>
        <p:nvSpPr>
          <p:cNvPr id="134" name="TextShape 2"/>
          <p:cNvSpPr txBox="1"/>
          <p:nvPr/>
        </p:nvSpPr>
        <p:spPr>
          <a:xfrm>
            <a:off x="504000" y="1738080"/>
            <a:ext cx="9071640" cy="2193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400" spc="-1" strike="noStrike">
                <a:latin typeface="Arial Narrow"/>
              </a:rPr>
              <a:t>Thanks to countless app building tools, creating a mobile app is something you can do in no time at all.</a:t>
            </a:r>
            <a:endParaRPr b="0" lang="en-GB" sz="3400" spc="-1" strike="noStrike">
              <a:latin typeface="Arial Narrow"/>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5"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Build an App</a:t>
            </a:r>
            <a:endParaRPr b="0" lang="en-GB" sz="4400" spc="-1" strike="noStrike" cap="all">
              <a:latin typeface="Arial"/>
            </a:endParaRPr>
          </a:p>
        </p:txBody>
      </p:sp>
      <p:sp>
        <p:nvSpPr>
          <p:cNvPr id="136" name="TextShape 2"/>
          <p:cNvSpPr txBox="1"/>
          <p:nvPr/>
        </p:nvSpPr>
        <p:spPr>
          <a:xfrm>
            <a:off x="504000" y="1738080"/>
            <a:ext cx="9071640" cy="2193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400" spc="-1" strike="noStrike">
                <a:latin typeface="Arial Narrow"/>
              </a:rPr>
              <a:t>Thanks to countless app building tools, creating a mobile app is something you can do in no time at all. </a:t>
            </a:r>
            <a:endParaRPr b="0" lang="en-GB" sz="3400" spc="-1" strike="noStrike">
              <a:latin typeface="Arial Narrow"/>
            </a:endParaRPr>
          </a:p>
          <a:p>
            <a:pPr marL="432000" indent="-324000">
              <a:spcBef>
                <a:spcPts val="1414"/>
              </a:spcBef>
              <a:buClr>
                <a:srgbClr val="000000"/>
              </a:buClr>
              <a:buSzPct val="45000"/>
              <a:buFont typeface="Wingdings" charset="2"/>
              <a:buChar char=""/>
            </a:pPr>
            <a:r>
              <a:rPr b="0" lang="en-GB" sz="3400" spc="-1" strike="noStrike">
                <a:latin typeface="Arial Narrow"/>
              </a:rPr>
              <a:t>It’s also a way that you can gain more exposure and more traffic.</a:t>
            </a:r>
            <a:endParaRPr b="0" lang="en-GB" sz="3400" spc="-1" strike="noStrike">
              <a:latin typeface="Arial Narrow"/>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
        <p:nvSpPr>
          <p:cNvPr id="139"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While all these strategies are highly effective, don’t forget the bread and butter of promoting a site or blog: creating great content.</a:t>
            </a:r>
            <a:endParaRPr b="0" lang="en-GB" sz="2800" spc="-1" strike="noStrike">
              <a:latin typeface="Arial Narrow"/>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0"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
        <p:nvSpPr>
          <p:cNvPr id="141"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While all these strategies are highly effective, don’t forget the bread and butter of promoting a site or blog: creating great content.</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The key to success here is to find a new angle.</a:t>
            </a:r>
            <a:endParaRPr b="0" lang="en-GB" sz="2800" spc="-1" strike="noStrike">
              <a:latin typeface="Arial Narrow"/>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2"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
        <p:nvSpPr>
          <p:cNvPr id="143"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While all these strategies are highly effective, don’t forget the bread and butter of promoting a site or blog: creating great content.</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The key to success here is to find a new angle.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Offer something no one has seen or read before.</a:t>
            </a:r>
            <a:endParaRPr b="0" lang="en-GB" sz="2800" spc="-1" strike="noStrike">
              <a:latin typeface="Arial Narrow"/>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4"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
        <p:nvSpPr>
          <p:cNvPr id="145"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While all these strategies are highly effective, don’t forget the bread and butter of promoting a site or blog: creating great content.</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The key to success here is to find a new angle.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Offer something no one has seen or read before.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And give it a killer title. </a:t>
            </a:r>
            <a:endParaRPr b="0" lang="en-GB" sz="2800" spc="-1" strike="noStrike">
              <a:latin typeface="Arial Narrow"/>
            </a:endParaRPr>
          </a:p>
        </p:txBody>
      </p:sp>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6"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Write a Killer Post</a:t>
            </a:r>
            <a:endParaRPr b="0" lang="en-GB" sz="4400" spc="-1" strike="noStrike" cap="all">
              <a:latin typeface="Arial"/>
            </a:endParaRPr>
          </a:p>
        </p:txBody>
      </p:sp>
      <p:sp>
        <p:nvSpPr>
          <p:cNvPr id="147"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While all these strategies are highly effective, don’t forget the bread and butter of promoting a site or blog: creating great content.</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The key to success here is to find a new angle.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Offer something no one has seen or read before.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And give it a killer title.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Share it and then watch the word spread!</a:t>
            </a:r>
            <a:endParaRPr b="0" lang="en-GB" sz="2800" spc="-1" strike="noStrike">
              <a:latin typeface="Arial Narrow"/>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3"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Increasing traffic is one of the best ways you can use that time, as it will drastically multiply the amount of leads, customers, and profits that your business model generates over the long term.</a:t>
            </a:r>
            <a:endParaRPr b="0" lang="en-GB" sz="2800" spc="-1" strike="noStrike">
              <a:latin typeface="Arial Narrow"/>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5"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Increasing traffic is one of the best ways you can use that time, as it will drastically multiply the amount of leads, customers, and profits that your business model generates over the long term.</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But what are the best actions you can take today that will help you to </a:t>
            </a:r>
            <a:r>
              <a:rPr b="0" i="1" lang="en-GB" sz="2800" spc="-1" strike="noStrike">
                <a:latin typeface="Arial Narrow"/>
              </a:rPr>
              <a:t>generate</a:t>
            </a:r>
            <a:r>
              <a:rPr b="0" lang="en-GB" sz="2800" spc="-1" strike="noStrike">
                <a:latin typeface="Arial Narrow"/>
              </a:rPr>
              <a:t> that traffic?</a:t>
            </a:r>
            <a:endParaRPr b="0" lang="en-GB" sz="28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7"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Increasing traffic is one of the best ways you can use that time, as it will drastically multiply the amount of leads, customers, and profits that your business model generates over the long term.</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But what are the best actions you can take today that will help you to </a:t>
            </a:r>
            <a:r>
              <a:rPr b="0" i="1" lang="en-GB" sz="2800" spc="-1" strike="noStrike">
                <a:latin typeface="Arial Narrow"/>
              </a:rPr>
              <a:t>generate</a:t>
            </a:r>
            <a:r>
              <a:rPr b="0" lang="en-GB" sz="2800" spc="-1" strike="noStrike">
                <a:latin typeface="Arial Narrow"/>
              </a:rPr>
              <a:t> that traffic?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In this presentation, we’ll look at 7 invaluable steps that will boost your growth.</a:t>
            </a:r>
            <a:endParaRPr b="0" lang="en-GB" sz="28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Create a Buyer Persona</a:t>
            </a:r>
            <a:endParaRPr b="0" lang="en-GB" sz="3600" spc="-1" strike="noStrike" cap="all">
              <a:latin typeface="Arial"/>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9"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Create a Buyer Persona</a:t>
            </a:r>
            <a:endParaRPr b="0" lang="en-GB" sz="3600" spc="-1" strike="noStrike" cap="all">
              <a:latin typeface="Arial"/>
            </a:endParaRPr>
          </a:p>
        </p:txBody>
      </p:sp>
      <p:sp>
        <p:nvSpPr>
          <p:cNvPr id="90" name="TextShape 2"/>
          <p:cNvSpPr txBox="1"/>
          <p:nvPr/>
        </p:nvSpPr>
        <p:spPr>
          <a:xfrm>
            <a:off x="504000" y="1326600"/>
            <a:ext cx="9071640" cy="3622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One of the most important things for growing traffic is to have a strong brand and message. </a:t>
            </a:r>
            <a:endParaRPr b="0" lang="en-GB" sz="2800" spc="-1" strike="noStrike">
              <a:latin typeface="Arial Narrow"/>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1" name="TextShape 1"/>
          <p:cNvSpPr txBox="1"/>
          <p:nvPr/>
        </p:nvSpPr>
        <p:spPr>
          <a:xfrm>
            <a:off x="504000" y="226080"/>
            <a:ext cx="9071640" cy="946440"/>
          </a:xfrm>
          <a:prstGeom prst="rect">
            <a:avLst/>
          </a:prstGeom>
          <a:noFill/>
          <a:ln>
            <a:noFill/>
          </a:ln>
        </p:spPr>
        <p:txBody>
          <a:bodyPr lIns="0" rIns="0" tIns="0" bIns="0" anchor="ctr"/>
          <a:p>
            <a:pPr algn="ctr"/>
            <a:r>
              <a:rPr b="1" lang="en-GB" sz="3600" spc="-1" strike="noStrike" cap="all">
                <a:latin typeface="Arial"/>
              </a:rPr>
              <a:t>Create a Buyer Persona</a:t>
            </a:r>
            <a:endParaRPr b="0" lang="en-GB" sz="3600" spc="-1" strike="noStrike" cap="all">
              <a:latin typeface="Arial"/>
            </a:endParaRPr>
          </a:p>
        </p:txBody>
      </p:sp>
      <p:sp>
        <p:nvSpPr>
          <p:cNvPr id="92" name="TextShape 2"/>
          <p:cNvSpPr txBox="1"/>
          <p:nvPr/>
        </p:nvSpPr>
        <p:spPr>
          <a:xfrm>
            <a:off x="504000" y="1326600"/>
            <a:ext cx="9071640" cy="3622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2800" spc="-1" strike="noStrike">
                <a:latin typeface="Arial Narrow"/>
              </a:rPr>
              <a:t>One of the most important things for growing traffic is to have a strong brand and message. </a:t>
            </a:r>
            <a:endParaRPr b="0" lang="en-GB" sz="2800" spc="-1" strike="noStrike">
              <a:latin typeface="Arial Narrow"/>
            </a:endParaRPr>
          </a:p>
          <a:p>
            <a:pPr marL="432000" indent="-324000">
              <a:spcBef>
                <a:spcPts val="1414"/>
              </a:spcBef>
              <a:buClr>
                <a:srgbClr val="000000"/>
              </a:buClr>
              <a:buSzPct val="45000"/>
              <a:buFont typeface="Wingdings" charset="2"/>
              <a:buChar char=""/>
            </a:pPr>
            <a:r>
              <a:rPr b="0" lang="en-GB" sz="2800" spc="-1" strike="noStrike">
                <a:latin typeface="Arial Narrow"/>
              </a:rPr>
              <a:t>In fact, a LOT of content creators drastically underestimate just HOW important this is. </a:t>
            </a:r>
            <a:endParaRPr b="0" lang="en-GB" sz="2800" spc="-1" strike="noStrike">
              <a:latin typeface="Arial Narrow"/>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95</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2020-05-22T07:00:00Z</dcterms:modified>
  <cp:revision>20</cp:revision>
  <dc:subject/>
  <dc:title/>
</cp:coreProperties>
</file>