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5143500" cx="9144000"/>
  <p:notesSz cx="6858000" cy="9144000"/>
  <p:embeddedFontLst>
    <p:embeddedFont>
      <p:font typeface="Montserrat"/>
      <p:regular r:id="rId26"/>
      <p:bold r:id="rId27"/>
      <p:italic r:id="rId28"/>
      <p:boldItalic r:id="rId29"/>
    </p:embeddedFont>
    <p:embeddedFont>
      <p:font typeface="Pacifico"/>
      <p:regular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Montserrat-regular.fntdata"/><Relationship Id="rId25" Type="http://schemas.openxmlformats.org/officeDocument/2006/relationships/slide" Target="slides/slide21.xml"/><Relationship Id="rId28" Type="http://schemas.openxmlformats.org/officeDocument/2006/relationships/font" Target="fonts/Montserrat-italic.fntdata"/><Relationship Id="rId27" Type="http://schemas.openxmlformats.org/officeDocument/2006/relationships/font" Target="fonts/Montserrat-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Montserrat-boldItalic.fntdata"/><Relationship Id="rId7" Type="http://schemas.openxmlformats.org/officeDocument/2006/relationships/slide" Target="slides/slide3.xml"/><Relationship Id="rId8" Type="http://schemas.openxmlformats.org/officeDocument/2006/relationships/slide" Target="slides/slide4.xml"/><Relationship Id="rId30" Type="http://schemas.openxmlformats.org/officeDocument/2006/relationships/font" Target="fonts/Pacifico-regular.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 name="Shape 30"/>
        <p:cNvGrpSpPr/>
        <p:nvPr/>
      </p:nvGrpSpPr>
      <p:grpSpPr>
        <a:xfrm>
          <a:off x="0" y="0"/>
          <a:ext cx="0" cy="0"/>
          <a:chOff x="0" y="0"/>
          <a:chExt cx="0" cy="0"/>
        </a:xfrm>
      </p:grpSpPr>
      <p:sp>
        <p:nvSpPr>
          <p:cNvPr id="31" name="Google Shape;31;p: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 name="Google Shape;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54b4a8583_07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54b4a8583_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54b4a8583_08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4b4a8583_0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54b4a8583_08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54b4a8583_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 name="Shape 101"/>
        <p:cNvGrpSpPr/>
        <p:nvPr/>
      </p:nvGrpSpPr>
      <p:grpSpPr>
        <a:xfrm>
          <a:off x="0" y="0"/>
          <a:ext cx="0" cy="0"/>
          <a:chOff x="0" y="0"/>
          <a:chExt cx="0" cy="0"/>
        </a:xfrm>
      </p:grpSpPr>
      <p:sp>
        <p:nvSpPr>
          <p:cNvPr id="102" name="Google Shape;102;g54b4a8583_09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54b4a8583_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54b4a8583_01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54b4a8583_0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4b4a8583_010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54b4a8583_0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54b4a8583_01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4b4a8583_0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8d0b7625c_0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8d0b7625c_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54b4a8583_01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54b4a8583_0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54b4a8583_01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54b4a8583_0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 name="Shape 35"/>
        <p:cNvGrpSpPr/>
        <p:nvPr/>
      </p:nvGrpSpPr>
      <p:grpSpPr>
        <a:xfrm>
          <a:off x="0" y="0"/>
          <a:ext cx="0" cy="0"/>
          <a:chOff x="0" y="0"/>
          <a:chExt cx="0" cy="0"/>
        </a:xfrm>
      </p:grpSpPr>
      <p:sp>
        <p:nvSpPr>
          <p:cNvPr id="36" name="Google Shape;36;g54b4a8583_0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 name="Google Shape;37;g54b4a8583_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54b4a8583_01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54b4a8583_0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54b4a8583_01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54b4a8583_0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 name="Shape 41"/>
        <p:cNvGrpSpPr/>
        <p:nvPr/>
      </p:nvGrpSpPr>
      <p:grpSpPr>
        <a:xfrm>
          <a:off x="0" y="0"/>
          <a:ext cx="0" cy="0"/>
          <a:chOff x="0" y="0"/>
          <a:chExt cx="0" cy="0"/>
        </a:xfrm>
      </p:grpSpPr>
      <p:sp>
        <p:nvSpPr>
          <p:cNvPr id="42" name="Google Shape;42;g54b4a8583_0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 name="Google Shape;43;g54b4a8583_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 name="Shape 47"/>
        <p:cNvGrpSpPr/>
        <p:nvPr/>
      </p:nvGrpSpPr>
      <p:grpSpPr>
        <a:xfrm>
          <a:off x="0" y="0"/>
          <a:ext cx="0" cy="0"/>
          <a:chOff x="0" y="0"/>
          <a:chExt cx="0" cy="0"/>
        </a:xfrm>
      </p:grpSpPr>
      <p:sp>
        <p:nvSpPr>
          <p:cNvPr id="48" name="Google Shape;48;g54b4a8583_0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54b4a8583_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Google Shape;54;g54b4a8583_04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54b4a8583_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g54b4a8583_05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54b4a8583_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54b4a8583_0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54b4a8583_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54b4a8583_06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54b4a8583_0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54b4a8583_07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54b4a8583_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idx="1" type="subTitle"/>
          </p:nvPr>
        </p:nvSpPr>
        <p:spPr>
          <a:xfrm>
            <a:off x="685800" y="2840053"/>
            <a:ext cx="7772400" cy="7848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
        <p:nvSpPr>
          <p:cNvPr id="11" name="Google Shape;11;p2"/>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2" name="Google Shape;12;p2"/>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5" name="Google Shape;15;p3"/>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 name="Google Shape;16;p3"/>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7" name="Shape 17"/>
        <p:cNvGrpSpPr/>
        <p:nvPr/>
      </p:nvGrpSpPr>
      <p:grpSpPr>
        <a:xfrm>
          <a:off x="0" y="0"/>
          <a:ext cx="0" cy="0"/>
          <a:chOff x="0" y="0"/>
          <a:chExt cx="0" cy="0"/>
        </a:xfrm>
      </p:grpSpPr>
      <p:sp>
        <p:nvSpPr>
          <p:cNvPr id="18" name="Google Shape;18;p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9" name="Google Shape;19;p4"/>
          <p:cNvSpPr txBox="1"/>
          <p:nvPr>
            <p:ph idx="1" type="body"/>
          </p:nvPr>
        </p:nvSpPr>
        <p:spPr>
          <a:xfrm>
            <a:off x="457200" y="1200150"/>
            <a:ext cx="39945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 name="Google Shape;20;p4"/>
          <p:cNvSpPr txBox="1"/>
          <p:nvPr>
            <p:ph idx="2" type="body"/>
          </p:nvPr>
        </p:nvSpPr>
        <p:spPr>
          <a:xfrm>
            <a:off x="4692274" y="1200150"/>
            <a:ext cx="39945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1" name="Google Shape;21;p4"/>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 name="Shape 22"/>
        <p:cNvGrpSpPr/>
        <p:nvPr/>
      </p:nvGrpSpPr>
      <p:grpSpPr>
        <a:xfrm>
          <a:off x="0" y="0"/>
          <a:ext cx="0" cy="0"/>
          <a:chOff x="0" y="0"/>
          <a:chExt cx="0" cy="0"/>
        </a:xfrm>
      </p:grpSpPr>
      <p:sp>
        <p:nvSpPr>
          <p:cNvPr id="23" name="Google Shape;23;p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 name="Google Shape;24;p5"/>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5" name="Shape 25"/>
        <p:cNvGrpSpPr/>
        <p:nvPr/>
      </p:nvGrpSpPr>
      <p:grpSpPr>
        <a:xfrm>
          <a:off x="0" y="0"/>
          <a:ext cx="0" cy="0"/>
          <a:chOff x="0" y="0"/>
          <a:chExt cx="0" cy="0"/>
        </a:xfrm>
      </p:grpSpPr>
      <p:sp>
        <p:nvSpPr>
          <p:cNvPr id="26" name="Google Shape;26;p6"/>
          <p:cNvSpPr txBox="1"/>
          <p:nvPr>
            <p:ph idx="1" type="body"/>
          </p:nvPr>
        </p:nvSpPr>
        <p:spPr>
          <a:xfrm>
            <a:off x="457200" y="4406309"/>
            <a:ext cx="8229600" cy="519600"/>
          </a:xfrm>
          <a:prstGeom prst="rect">
            <a:avLst/>
          </a:prstGeom>
        </p:spPr>
        <p:txBody>
          <a:bodyPr anchorCtr="0" anchor="t" bIns="91425" lIns="91425" spcFirstLastPara="1" rIns="91425" wrap="square" tIns="91425">
            <a:noAutofit/>
          </a:bodyPr>
          <a:lstStyle>
            <a:lvl1pPr indent="-228600" lvl="0" marL="457200" algn="ctr">
              <a:spcBef>
                <a:spcPts val="0"/>
              </a:spcBef>
              <a:spcAft>
                <a:spcPts val="0"/>
              </a:spcAft>
              <a:buClr>
                <a:schemeClr val="dk1"/>
              </a:buClr>
              <a:buSzPts val="1800"/>
              <a:buNone/>
              <a:defRPr sz="1800">
                <a:solidFill>
                  <a:schemeClr val="dk1"/>
                </a:solidFill>
              </a:defRPr>
            </a:lvl1pPr>
          </a:lstStyle>
          <a:p/>
        </p:txBody>
      </p:sp>
      <p:sp>
        <p:nvSpPr>
          <p:cNvPr id="27" name="Google Shape;27;p6"/>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8" name="Shape 28"/>
        <p:cNvGrpSpPr/>
        <p:nvPr/>
      </p:nvGrpSpPr>
      <p:grpSpPr>
        <a:xfrm>
          <a:off x="0" y="0"/>
          <a:ext cx="0" cy="0"/>
          <a:chOff x="0" y="0"/>
          <a:chExt cx="0" cy="0"/>
        </a:xfrm>
      </p:grpSpPr>
      <p:sp>
        <p:nvSpPr>
          <p:cNvPr id="29" name="Google Shape;29;p7"/>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ight-gradie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noAutofit/>
          </a:bodyPr>
          <a:lstStyle>
            <a:lvl1pPr indent="-419100" lvl="0" marL="457200">
              <a:spcBef>
                <a:spcPts val="600"/>
              </a:spcBef>
              <a:spcAft>
                <a:spcPts val="0"/>
              </a:spcAft>
              <a:buSzPts val="3000"/>
              <a:buChar char="●"/>
              <a:defRPr sz="30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8" name="Google Shape;8;p1"/>
          <p:cNvSpPr txBox="1"/>
          <p:nvPr>
            <p:ph idx="12" type="sldNum"/>
          </p:nvPr>
        </p:nvSpPr>
        <p:spPr>
          <a:xfrm>
            <a:off x="8556791" y="4749851"/>
            <a:ext cx="548700" cy="393600"/>
          </a:xfrm>
          <a:prstGeom prst="rect">
            <a:avLst/>
          </a:prstGeom>
          <a:noFill/>
          <a:ln>
            <a:noFill/>
          </a:ln>
        </p:spPr>
        <p:txBody>
          <a:bodyPr anchorCtr="0" anchor="ctr" bIns="91425" lIns="91425" spcFirstLastPara="1" rIns="91425" wrap="square" tIns="91425">
            <a:noAutofit/>
          </a:bodyPr>
          <a:lstStyle>
            <a:lvl1pPr lvl="0" algn="r">
              <a:buNone/>
              <a:defRPr sz="1300">
                <a:solidFill>
                  <a:schemeClr val="dk1"/>
                </a:solidFill>
              </a:defRPr>
            </a:lvl1pPr>
            <a:lvl2pPr lvl="1" algn="r">
              <a:buNone/>
              <a:defRPr sz="1300">
                <a:solidFill>
                  <a:schemeClr val="dk1"/>
                </a:solidFill>
              </a:defRPr>
            </a:lvl2pPr>
            <a:lvl3pPr lvl="2" algn="r">
              <a:buNone/>
              <a:defRPr sz="1300">
                <a:solidFill>
                  <a:schemeClr val="dk1"/>
                </a:solidFill>
              </a:defRPr>
            </a:lvl3pPr>
            <a:lvl4pPr lvl="3" algn="r">
              <a:buNone/>
              <a:defRPr sz="1300">
                <a:solidFill>
                  <a:schemeClr val="dk1"/>
                </a:solidFill>
              </a:defRPr>
            </a:lvl4pPr>
            <a:lvl5pPr lvl="4" algn="r">
              <a:buNone/>
              <a:defRPr sz="1300">
                <a:solidFill>
                  <a:schemeClr val="dk1"/>
                </a:solidFill>
              </a:defRPr>
            </a:lvl5pPr>
            <a:lvl6pPr lvl="5" algn="r">
              <a:buNone/>
              <a:defRPr sz="1300">
                <a:solidFill>
                  <a:schemeClr val="dk1"/>
                </a:solidFill>
              </a:defRPr>
            </a:lvl6pPr>
            <a:lvl7pPr lvl="6" algn="r">
              <a:buNone/>
              <a:defRPr sz="1300">
                <a:solidFill>
                  <a:schemeClr val="dk1"/>
                </a:solidFill>
              </a:defRPr>
            </a:lvl7pPr>
            <a:lvl8pPr lvl="7" algn="r">
              <a:buNone/>
              <a:defRPr sz="1300">
                <a:solidFill>
                  <a:schemeClr val="dk1"/>
                </a:solidFill>
              </a:defRPr>
            </a:lvl8pPr>
            <a:lvl9pPr lvl="8" algn="r">
              <a:buNone/>
              <a:defRPr sz="1300">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3" name="Shape 33"/>
        <p:cNvGrpSpPr/>
        <p:nvPr/>
      </p:nvGrpSpPr>
      <p:grpSpPr>
        <a:xfrm>
          <a:off x="0" y="0"/>
          <a:ext cx="0" cy="0"/>
          <a:chOff x="0" y="0"/>
          <a:chExt cx="0" cy="0"/>
        </a:xfrm>
      </p:grpSpPr>
      <p:sp>
        <p:nvSpPr>
          <p:cNvPr id="34" name="Google Shape;34;p8"/>
          <p:cNvSpPr txBox="1"/>
          <p:nvPr/>
        </p:nvSpPr>
        <p:spPr>
          <a:xfrm>
            <a:off x="273450" y="1242000"/>
            <a:ext cx="8597100" cy="26595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4800">
                <a:solidFill>
                  <a:srgbClr val="FFFFFF"/>
                </a:solidFill>
                <a:latin typeface="Montserrat"/>
                <a:ea typeface="Montserrat"/>
                <a:cs typeface="Montserrat"/>
                <a:sym typeface="Montserrat"/>
              </a:rPr>
              <a:t>20 Tips To</a:t>
            </a:r>
            <a:endParaRPr b="1" sz="4800">
              <a:solidFill>
                <a:srgbClr val="FFFFFF"/>
              </a:solidFill>
              <a:latin typeface="Montserrat"/>
              <a:ea typeface="Montserrat"/>
              <a:cs typeface="Montserrat"/>
              <a:sym typeface="Montserrat"/>
            </a:endParaRPr>
          </a:p>
          <a:p>
            <a:pPr indent="0" lvl="0" marL="0" rtl="0" algn="ctr">
              <a:lnSpc>
                <a:spcPct val="115000"/>
              </a:lnSpc>
              <a:spcBef>
                <a:spcPts val="0"/>
              </a:spcBef>
              <a:spcAft>
                <a:spcPts val="0"/>
              </a:spcAft>
              <a:buNone/>
            </a:pPr>
            <a:r>
              <a:rPr b="1" lang="en" sz="4800">
                <a:solidFill>
                  <a:srgbClr val="FFFFFF"/>
                </a:solidFill>
                <a:latin typeface="Montserrat"/>
                <a:ea typeface="Montserrat"/>
                <a:cs typeface="Montserrat"/>
                <a:sym typeface="Montserrat"/>
              </a:rPr>
              <a:t>Double Your</a:t>
            </a:r>
            <a:endParaRPr b="1" sz="4800">
              <a:solidFill>
                <a:srgbClr val="FFFFFF"/>
              </a:solidFill>
              <a:latin typeface="Montserrat"/>
              <a:ea typeface="Montserrat"/>
              <a:cs typeface="Montserrat"/>
              <a:sym typeface="Montserrat"/>
            </a:endParaRPr>
          </a:p>
          <a:p>
            <a:pPr indent="0" lvl="0" marL="0" rtl="0" algn="ctr">
              <a:lnSpc>
                <a:spcPct val="115000"/>
              </a:lnSpc>
              <a:spcBef>
                <a:spcPts val="0"/>
              </a:spcBef>
              <a:spcAft>
                <a:spcPts val="0"/>
              </a:spcAft>
              <a:buNone/>
            </a:pPr>
            <a:r>
              <a:rPr b="1" lang="en" sz="4800">
                <a:solidFill>
                  <a:srgbClr val="FFFFFF"/>
                </a:solidFill>
                <a:latin typeface="Montserrat"/>
                <a:ea typeface="Montserrat"/>
                <a:cs typeface="Montserrat"/>
                <a:sym typeface="Montserrat"/>
              </a:rPr>
              <a:t>Website Traffic</a:t>
            </a:r>
            <a:endParaRPr b="1" sz="4800">
              <a:solidFill>
                <a:srgbClr val="FFFFFF"/>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Google Shape;87;p1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#9</a:t>
            </a:r>
            <a:endParaRPr>
              <a:latin typeface="Pacifico"/>
              <a:ea typeface="Pacifico"/>
              <a:cs typeface="Pacifico"/>
              <a:sym typeface="Pacifico"/>
            </a:endParaRPr>
          </a:p>
        </p:txBody>
      </p:sp>
      <p:sp>
        <p:nvSpPr>
          <p:cNvPr id="88" name="Google Shape;88;p17"/>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solidFill>
                  <a:schemeClr val="dk1"/>
                </a:solidFill>
              </a:rPr>
              <a:t>Work your way up</a:t>
            </a:r>
            <a:endParaRPr b="1">
              <a:solidFill>
                <a:schemeClr val="dk1"/>
              </a:solidFill>
            </a:endParaRPr>
          </a:p>
          <a:p>
            <a:pPr indent="0" lvl="0" marL="0" rtl="0" algn="ctr">
              <a:spcBef>
                <a:spcPts val="600"/>
              </a:spcBef>
              <a:spcAft>
                <a:spcPts val="0"/>
              </a:spcAft>
              <a:buClr>
                <a:schemeClr val="dk1"/>
              </a:buClr>
              <a:buSzPts val="1100"/>
              <a:buFont typeface="Arial"/>
              <a:buNone/>
            </a:pPr>
            <a:r>
              <a:t/>
            </a:r>
            <a:endParaRPr b="1">
              <a:solidFill>
                <a:schemeClr val="dk1"/>
              </a:solidFill>
            </a:endParaRPr>
          </a:p>
          <a:p>
            <a:pPr indent="0" lvl="0" marL="0" rtl="0" algn="l">
              <a:spcBef>
                <a:spcPts val="600"/>
              </a:spcBef>
              <a:spcAft>
                <a:spcPts val="0"/>
              </a:spcAft>
              <a:buClr>
                <a:schemeClr val="dk1"/>
              </a:buClr>
              <a:buSzPts val="1100"/>
              <a:buFont typeface="Arial"/>
              <a:buNone/>
            </a:pPr>
            <a:r>
              <a:rPr lang="en">
                <a:solidFill>
                  <a:schemeClr val="dk1"/>
                </a:solidFill>
              </a:rPr>
              <a:t>You won’t land a guest post on a top blog on day one. But by starting small and working up, you can gradually get noticed.</a:t>
            </a:r>
            <a:endParaRPr>
              <a:solidFill>
                <a:schemeClr val="dk1"/>
              </a:solidFill>
            </a:endParaRPr>
          </a:p>
          <a:p>
            <a:pPr indent="0" lvl="0" marL="0" rtl="0" algn="ctr">
              <a:spcBef>
                <a:spcPts val="600"/>
              </a:spcBef>
              <a:spcAft>
                <a:spcPts val="0"/>
              </a:spcAft>
              <a:buClr>
                <a:schemeClr val="dk1"/>
              </a:buClr>
              <a:buSzPts val="1100"/>
              <a:buFont typeface="Arial"/>
              <a:buNone/>
            </a:pPr>
            <a:r>
              <a:t/>
            </a:r>
            <a:endParaRPr>
              <a:solidFill>
                <a:schemeClr val="dk1"/>
              </a:solidFill>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8"/>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#10</a:t>
            </a:r>
            <a:endParaRPr>
              <a:latin typeface="Pacifico"/>
              <a:ea typeface="Pacifico"/>
              <a:cs typeface="Pacifico"/>
              <a:sym typeface="Pacifico"/>
            </a:endParaRPr>
          </a:p>
        </p:txBody>
      </p:sp>
      <p:sp>
        <p:nvSpPr>
          <p:cNvPr id="94" name="Google Shape;94;p18"/>
          <p:cNvSpPr txBox="1"/>
          <p:nvPr>
            <p:ph idx="1" type="body"/>
          </p:nvPr>
        </p:nvSpPr>
        <p:spPr>
          <a:xfrm>
            <a:off x="457200" y="11870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Focus on intent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A good keyword has an intent that aligns with what you are writing. In other words, try to identify why someone is searching for your content!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Google Shape;99;p1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#11</a:t>
            </a:r>
            <a:endParaRPr>
              <a:latin typeface="Pacifico"/>
              <a:ea typeface="Pacifico"/>
              <a:cs typeface="Pacifico"/>
              <a:sym typeface="Pacifico"/>
            </a:endParaRPr>
          </a:p>
        </p:txBody>
      </p:sp>
      <p:sp>
        <p:nvSpPr>
          <p:cNvPr id="100" name="Google Shape;100;p19"/>
          <p:cNvSpPr txBox="1"/>
          <p:nvPr>
            <p:ph idx="1" type="body"/>
          </p:nvPr>
        </p:nvSpPr>
        <p:spPr>
          <a:xfrm>
            <a:off x="457200" y="384950"/>
            <a:ext cx="8229600" cy="4437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Improve page loading speed</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If your page is slow to load, this will drastically harm your reputation in the eyes of Google.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#12</a:t>
            </a:r>
            <a:endParaRPr>
              <a:latin typeface="Pacifico"/>
              <a:ea typeface="Pacifico"/>
              <a:cs typeface="Pacifico"/>
              <a:sym typeface="Pacifico"/>
            </a:endParaRPr>
          </a:p>
        </p:txBody>
      </p:sp>
      <p:sp>
        <p:nvSpPr>
          <p:cNvPr id="106" name="Google Shape;106;p20"/>
          <p:cNvSpPr txBox="1"/>
          <p:nvPr>
            <p:ph idx="1" type="body"/>
          </p:nvPr>
        </p:nvSpPr>
        <p:spPr>
          <a:xfrm>
            <a:off x="457200" y="387450"/>
            <a:ext cx="8229600" cy="418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Be mobile friendly</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Mobile friendliness means that your website looks great on a phone or tablet. This is mandatory for good rankings.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#13</a:t>
            </a:r>
            <a:endParaRPr>
              <a:latin typeface="Pacifico"/>
              <a:ea typeface="Pacifico"/>
              <a:cs typeface="Pacifico"/>
              <a:sym typeface="Pacifico"/>
            </a:endParaRPr>
          </a:p>
        </p:txBody>
      </p:sp>
      <p:sp>
        <p:nvSpPr>
          <p:cNvPr id="112" name="Google Shape;112;p21"/>
          <p:cNvSpPr txBox="1"/>
          <p:nvPr>
            <p:ph idx="1" type="body"/>
          </p:nvPr>
        </p:nvSpPr>
        <p:spPr>
          <a:xfrm>
            <a:off x="531875" y="472050"/>
            <a:ext cx="8229600" cy="45645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Cover breaking news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This has the opposite appeal to evergreen content, but allows you to reach a large audience that will keep coming back for updates.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#14</a:t>
            </a:r>
            <a:endParaRPr>
              <a:latin typeface="Pacifico"/>
              <a:ea typeface="Pacifico"/>
              <a:cs typeface="Pacifico"/>
              <a:sym typeface="Pacifico"/>
            </a:endParaRPr>
          </a:p>
        </p:txBody>
      </p:sp>
      <p:sp>
        <p:nvSpPr>
          <p:cNvPr id="118" name="Google Shape;118;p22"/>
          <p:cNvSpPr txBox="1"/>
          <p:nvPr>
            <p:ph idx="1" type="body"/>
          </p:nvPr>
        </p:nvSpPr>
        <p:spPr>
          <a:xfrm>
            <a:off x="457200" y="429600"/>
            <a:ext cx="8229600" cy="409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Get media coverage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Releasing press releases and contacting journalists can gain you free exposure to a huge audience. But ONLY if you are doing something that they will find useful and interesting.</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#15</a:t>
            </a:r>
            <a:endParaRPr>
              <a:latin typeface="Pacifico"/>
              <a:ea typeface="Pacifico"/>
              <a:cs typeface="Pacifico"/>
              <a:sym typeface="Pacifico"/>
            </a:endParaRPr>
          </a:p>
        </p:txBody>
      </p:sp>
      <p:sp>
        <p:nvSpPr>
          <p:cNvPr id="124" name="Google Shape;124;p23"/>
          <p:cNvSpPr txBox="1"/>
          <p:nvPr>
            <p:ph idx="1" type="body"/>
          </p:nvPr>
        </p:nvSpPr>
        <p:spPr>
          <a:xfrm>
            <a:off x="556000" y="549250"/>
            <a:ext cx="8229600" cy="4354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Write a book</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This lesser known strategy is amazing for authority AND your relationship with the media.</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2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#16</a:t>
            </a:r>
            <a:endParaRPr>
              <a:latin typeface="Pacifico"/>
              <a:ea typeface="Pacifico"/>
              <a:cs typeface="Pacifico"/>
              <a:sym typeface="Pacifico"/>
            </a:endParaRPr>
          </a:p>
        </p:txBody>
      </p:sp>
      <p:sp>
        <p:nvSpPr>
          <p:cNvPr id="130" name="Google Shape;130;p24"/>
          <p:cNvSpPr txBox="1"/>
          <p:nvPr>
            <p:ph idx="1" type="body"/>
          </p:nvPr>
        </p:nvSpPr>
        <p:spPr>
          <a:xfrm>
            <a:off x="510900" y="563025"/>
            <a:ext cx="8229600" cy="4123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Be consistent</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Be consistent with what you write and post to social media. Make sure that you have a steady supply of quality content.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#17</a:t>
            </a:r>
            <a:endParaRPr>
              <a:latin typeface="Pacifico"/>
              <a:ea typeface="Pacifico"/>
              <a:cs typeface="Pacifico"/>
              <a:sym typeface="Pacifico"/>
            </a:endParaRPr>
          </a:p>
        </p:txBody>
      </p:sp>
      <p:sp>
        <p:nvSpPr>
          <p:cNvPr id="136" name="Google Shape;136;p25"/>
          <p:cNvSpPr txBox="1"/>
          <p:nvPr>
            <p:ph idx="1" type="body"/>
          </p:nvPr>
        </p:nvSpPr>
        <p:spPr>
          <a:xfrm>
            <a:off x="648550" y="432375"/>
            <a:ext cx="8229600" cy="4161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Use a video ad</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For an example of how to do this right, look at Tai Lopez. Tai went from a nobody, to one of the biggest influencers on the net overnight.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#18</a:t>
            </a:r>
            <a:endParaRPr>
              <a:latin typeface="Pacifico"/>
              <a:ea typeface="Pacifico"/>
              <a:cs typeface="Pacifico"/>
              <a:sym typeface="Pacifico"/>
            </a:endParaRPr>
          </a:p>
        </p:txBody>
      </p:sp>
      <p:sp>
        <p:nvSpPr>
          <p:cNvPr id="142" name="Google Shape;142;p26"/>
          <p:cNvSpPr txBox="1"/>
          <p:nvPr>
            <p:ph idx="1" type="body"/>
          </p:nvPr>
        </p:nvSpPr>
        <p:spPr>
          <a:xfrm>
            <a:off x="361125" y="517325"/>
            <a:ext cx="8229600" cy="41013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Use PPC</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PPC is a powerful tool for advertising that will let adapt to your budget and goals.</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 name="Shape 38"/>
        <p:cNvGrpSpPr/>
        <p:nvPr/>
      </p:nvGrpSpPr>
      <p:grpSpPr>
        <a:xfrm>
          <a:off x="0" y="0"/>
          <a:ext cx="0" cy="0"/>
          <a:chOff x="0" y="0"/>
          <a:chExt cx="0" cy="0"/>
        </a:xfrm>
      </p:grpSpPr>
      <p:sp>
        <p:nvSpPr>
          <p:cNvPr id="39" name="Google Shape;39;p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a:t>
            </a:r>
            <a:endParaRPr>
              <a:latin typeface="Pacifico"/>
              <a:ea typeface="Pacifico"/>
              <a:cs typeface="Pacifico"/>
              <a:sym typeface="Pacifico"/>
            </a:endParaRPr>
          </a:p>
        </p:txBody>
      </p:sp>
      <p:sp>
        <p:nvSpPr>
          <p:cNvPr id="40" name="Google Shape;40;p9"/>
          <p:cNvSpPr txBox="1"/>
          <p:nvPr>
            <p:ph idx="1" type="body"/>
          </p:nvPr>
        </p:nvSpPr>
        <p:spPr>
          <a:xfrm>
            <a:off x="457200" y="1128425"/>
            <a:ext cx="8229600" cy="376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Know your buyer persona</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sz="2800"/>
              <a:t>Knowing who you’re targeting will make sure you can create content that feels tailor made for them. This increases the chances of them coming back and engaging with your brand, and that sends powerful signals to Google!</a:t>
            </a:r>
            <a:endParaRPr sz="2800"/>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2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#19</a:t>
            </a:r>
            <a:endParaRPr>
              <a:latin typeface="Pacifico"/>
              <a:ea typeface="Pacifico"/>
              <a:cs typeface="Pacifico"/>
              <a:sym typeface="Pacifico"/>
            </a:endParaRPr>
          </a:p>
        </p:txBody>
      </p:sp>
      <p:sp>
        <p:nvSpPr>
          <p:cNvPr id="148" name="Google Shape;148;p27"/>
          <p:cNvSpPr txBox="1"/>
          <p:nvPr>
            <p:ph idx="1" type="body"/>
          </p:nvPr>
        </p:nvSpPr>
        <p:spPr>
          <a:xfrm>
            <a:off x="457200" y="446125"/>
            <a:ext cx="8229600" cy="43764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Calculate your CLV</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This tells you how much money you make from each visitor, thus defining your budget for advertising.</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8"/>
          <p:cNvSpPr txBox="1"/>
          <p:nvPr>
            <p:ph type="title"/>
          </p:nvPr>
        </p:nvSpPr>
        <p:spPr>
          <a:xfrm>
            <a:off x="457200" y="165001"/>
            <a:ext cx="8229600" cy="726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#20</a:t>
            </a:r>
            <a:endParaRPr>
              <a:latin typeface="Pacifico"/>
              <a:ea typeface="Pacifico"/>
              <a:cs typeface="Pacifico"/>
              <a:sym typeface="Pacifico"/>
            </a:endParaRPr>
          </a:p>
        </p:txBody>
      </p:sp>
      <p:sp>
        <p:nvSpPr>
          <p:cNvPr id="154" name="Google Shape;154;p28"/>
          <p:cNvSpPr txBox="1"/>
          <p:nvPr>
            <p:ph idx="1" type="body"/>
          </p:nvPr>
        </p:nvSpPr>
        <p:spPr>
          <a:xfrm>
            <a:off x="523975" y="427300"/>
            <a:ext cx="8292900" cy="4374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Keep at it!</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Don’t quit! Success won’t come overnight, but your efforts build on top of one another.</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a:p>
          <a:p>
            <a:pPr indent="457200" lvl="0" marL="0" rtl="0" algn="l">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 name="Shape 44"/>
        <p:cNvGrpSpPr/>
        <p:nvPr/>
      </p:nvGrpSpPr>
      <p:grpSpPr>
        <a:xfrm>
          <a:off x="0" y="0"/>
          <a:ext cx="0" cy="0"/>
          <a:chOff x="0" y="0"/>
          <a:chExt cx="0" cy="0"/>
        </a:xfrm>
      </p:grpSpPr>
      <p:sp>
        <p:nvSpPr>
          <p:cNvPr id="45" name="Google Shape;45;p10"/>
          <p:cNvSpPr txBox="1"/>
          <p:nvPr>
            <p:ph type="title"/>
          </p:nvPr>
        </p:nvSpPr>
        <p:spPr>
          <a:xfrm>
            <a:off x="457200" y="7765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a:t>
            </a:r>
            <a:endParaRPr>
              <a:latin typeface="Pacifico"/>
              <a:ea typeface="Pacifico"/>
              <a:cs typeface="Pacifico"/>
              <a:sym typeface="Pacifico"/>
            </a:endParaRPr>
          </a:p>
        </p:txBody>
      </p:sp>
      <p:sp>
        <p:nvSpPr>
          <p:cNvPr id="46" name="Google Shape;46;p10"/>
          <p:cNvSpPr txBox="1"/>
          <p:nvPr>
            <p:ph idx="1" type="body"/>
          </p:nvPr>
        </p:nvSpPr>
        <p:spPr>
          <a:xfrm>
            <a:off x="457200" y="622725"/>
            <a:ext cx="8229600" cy="4446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And your “why”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The key is not to try and appeal to everyone. Have a statement. Have a style. Stand out.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 name="Shape 50"/>
        <p:cNvGrpSpPr/>
        <p:nvPr/>
      </p:nvGrpSpPr>
      <p:grpSpPr>
        <a:xfrm>
          <a:off x="0" y="0"/>
          <a:ext cx="0" cy="0"/>
          <a:chOff x="0" y="0"/>
          <a:chExt cx="0" cy="0"/>
        </a:xfrm>
      </p:grpSpPr>
      <p:sp>
        <p:nvSpPr>
          <p:cNvPr id="51" name="Google Shape;51;p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#3</a:t>
            </a:r>
            <a:endParaRPr>
              <a:latin typeface="Pacifico"/>
              <a:ea typeface="Pacifico"/>
              <a:cs typeface="Pacifico"/>
              <a:sym typeface="Pacifico"/>
            </a:endParaRPr>
          </a:p>
        </p:txBody>
      </p:sp>
      <p:sp>
        <p:nvSpPr>
          <p:cNvPr id="52" name="Google Shape;52;p11"/>
          <p:cNvSpPr txBox="1"/>
          <p:nvPr>
            <p:ph idx="1" type="body"/>
          </p:nvPr>
        </p:nvSpPr>
        <p:spPr>
          <a:xfrm>
            <a:off x="457200" y="11665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Have a strong logo</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Your logo is what will tie this together and communicate it to your visitors, along with other visual language used on your site.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a:p>
          <a:p>
            <a:pPr indent="457200" lvl="0" marL="0" rtl="0" algn="l">
              <a:spcBef>
                <a:spcPts val="600"/>
              </a:spcBef>
              <a:spcAft>
                <a:spcPts val="0"/>
              </a:spcAft>
              <a:buNone/>
            </a:pPr>
            <a:r>
              <a:t/>
            </a:r>
            <a:endParaRPr b="1"/>
          </a:p>
          <a:p>
            <a:pPr indent="457200" lvl="0" marL="0" rtl="0" algn="l">
              <a:spcBef>
                <a:spcPts val="600"/>
              </a:spcBef>
              <a:spcAft>
                <a:spcPts val="0"/>
              </a:spcAft>
              <a:buNone/>
            </a:pPr>
            <a:r>
              <a:t/>
            </a:r>
            <a:endParaRPr b="1"/>
          </a:p>
          <a:p>
            <a:pPr indent="0" lvl="0" marL="0" rtl="0" algn="l">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 name="Shape 56"/>
        <p:cNvGrpSpPr/>
        <p:nvPr/>
      </p:nvGrpSpPr>
      <p:grpSpPr>
        <a:xfrm>
          <a:off x="0" y="0"/>
          <a:ext cx="0" cy="0"/>
          <a:chOff x="0" y="0"/>
          <a:chExt cx="0" cy="0"/>
        </a:xfrm>
      </p:grpSpPr>
      <p:sp>
        <p:nvSpPr>
          <p:cNvPr id="57" name="Google Shape;57;p12"/>
          <p:cNvSpPr txBox="1"/>
          <p:nvPr>
            <p:ph type="title"/>
          </p:nvPr>
        </p:nvSpPr>
        <p:spPr>
          <a:xfrm>
            <a:off x="457200" y="379126"/>
            <a:ext cx="8229600" cy="696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#4</a:t>
            </a:r>
            <a:endParaRPr>
              <a:latin typeface="Pacifico"/>
              <a:ea typeface="Pacifico"/>
              <a:cs typeface="Pacifico"/>
              <a:sym typeface="Pacifico"/>
            </a:endParaRPr>
          </a:p>
        </p:txBody>
      </p:sp>
      <p:sp>
        <p:nvSpPr>
          <p:cNvPr id="58" name="Google Shape;58;p12"/>
          <p:cNvSpPr txBox="1"/>
          <p:nvPr>
            <p:ph idx="1" type="body"/>
          </p:nvPr>
        </p:nvSpPr>
        <p:spPr>
          <a:xfrm>
            <a:off x="457200" y="499200"/>
            <a:ext cx="8229600" cy="4511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Offer value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Offer SO MUCH value that your audience feels as though they are stealing from you!</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sz="2400"/>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1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#5</a:t>
            </a:r>
            <a:endParaRPr>
              <a:latin typeface="Pacifico"/>
              <a:ea typeface="Pacifico"/>
              <a:cs typeface="Pacifico"/>
              <a:sym typeface="Pacifico"/>
            </a:endParaRPr>
          </a:p>
        </p:txBody>
      </p:sp>
      <p:sp>
        <p:nvSpPr>
          <p:cNvPr id="64" name="Google Shape;64;p13"/>
          <p:cNvSpPr txBox="1"/>
          <p:nvPr>
            <p:ph idx="1" type="body"/>
          </p:nvPr>
        </p:nvSpPr>
        <p:spPr>
          <a:xfrm>
            <a:off x="618150" y="1115575"/>
            <a:ext cx="8068800" cy="3526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Use evergreen content</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Evergreen content is content that will be just as relevant in 10 years as it is now. This is immensely powerful as it will continue to generate traffic even as you make more new posts.</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4"/>
          <p:cNvSpPr txBox="1"/>
          <p:nvPr>
            <p:ph type="title"/>
          </p:nvPr>
        </p:nvSpPr>
        <p:spPr>
          <a:xfrm>
            <a:off x="457200" y="5760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#6</a:t>
            </a:r>
            <a:endParaRPr>
              <a:latin typeface="Pacifico"/>
              <a:ea typeface="Pacifico"/>
              <a:cs typeface="Pacifico"/>
              <a:sym typeface="Pacifico"/>
            </a:endParaRPr>
          </a:p>
        </p:txBody>
      </p:sp>
      <p:sp>
        <p:nvSpPr>
          <p:cNvPr id="70" name="Google Shape;70;p14"/>
          <p:cNvSpPr txBox="1"/>
          <p:nvPr>
            <p:ph idx="1" type="body"/>
          </p:nvPr>
        </p:nvSpPr>
        <p:spPr>
          <a:xfrm>
            <a:off x="457200" y="1002325"/>
            <a:ext cx="8229600" cy="3992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Be everywhere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You should have a presence on every form of social media!</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Google Shape;75;p1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#7</a:t>
            </a:r>
            <a:endParaRPr>
              <a:latin typeface="Pacifico"/>
              <a:ea typeface="Pacifico"/>
              <a:cs typeface="Pacifico"/>
              <a:sym typeface="Pacifico"/>
            </a:endParaRPr>
          </a:p>
        </p:txBody>
      </p:sp>
      <p:sp>
        <p:nvSpPr>
          <p:cNvPr id="76" name="Google Shape;76;p15"/>
          <p:cNvSpPr txBox="1"/>
          <p:nvPr>
            <p:ph idx="1" type="body"/>
          </p:nvPr>
        </p:nvSpPr>
        <p:spPr>
          <a:xfrm>
            <a:off x="410525" y="528050"/>
            <a:ext cx="8229600" cy="423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Integrate your social media</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Your social media should be interlinked AND linked with your blog/website.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#8</a:t>
            </a:r>
            <a:endParaRPr>
              <a:latin typeface="Pacifico"/>
              <a:ea typeface="Pacifico"/>
              <a:cs typeface="Pacifico"/>
              <a:sym typeface="Pacifico"/>
            </a:endParaRPr>
          </a:p>
        </p:txBody>
      </p:sp>
      <p:sp>
        <p:nvSpPr>
          <p:cNvPr id="82" name="Google Shape;82;p16"/>
          <p:cNvSpPr txBox="1"/>
          <p:nvPr>
            <p:ph idx="1" type="body"/>
          </p:nvPr>
        </p:nvSpPr>
        <p:spPr>
          <a:xfrm>
            <a:off x="457200" y="500050"/>
            <a:ext cx="8229600" cy="41301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 </a:t>
            </a:r>
            <a:r>
              <a:rPr b="1" lang="en"/>
              <a:t>Guest post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Guest posting is an excellent way to get your site seen, and to gain positive “link juice” from Google.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Light 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