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39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GB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GB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GB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GB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all">
                <a:latin typeface="Arial"/>
              </a:rPr>
              <a:t>Click to edit the title text format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Click to edit the outline text format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Second Outline Level</a:t>
            </a:r>
            <a:endParaRPr b="0" lang="en-GB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 Narrow"/>
              </a:rPr>
              <a:t>Third Outline Level</a:t>
            </a:r>
            <a:endParaRPr b="0" lang="en-GB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 Narrow"/>
              </a:rPr>
              <a:t>Fourth Outline Level</a:t>
            </a:r>
            <a:endParaRPr b="0" lang="en-GB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Fifth Outline Level</a:t>
            </a:r>
            <a:endParaRPr b="0" lang="en-GB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Sixth Outline Level</a:t>
            </a:r>
            <a:endParaRPr b="0" lang="en-GB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Seventh Outline Level</a:t>
            </a:r>
            <a:endParaRPr b="0" lang="en-GB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GB" sz="1400" spc="-1" strike="noStrike">
                <a:latin typeface="Times New Roman"/>
              </a:rPr>
              <a:t>&lt;date/time&gt;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GB" sz="1400" spc="-1" strike="noStrike">
                <a:latin typeface="Times New Roman"/>
              </a:rPr>
              <a:t>&lt;footer&gt;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25264E6F-E97D-4C3E-8791-B2582F27EF44}" type="slidenum">
              <a:rPr b="0" lang="en-GB" sz="1400" spc="-1" strike="noStrike">
                <a:latin typeface="Times New Roman"/>
              </a:rPr>
              <a:t>&lt;number&gt;</a:t>
            </a:fld>
            <a:endParaRPr b="0" lang="en-GB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8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8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8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8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5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8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8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800" spc="-1" strike="noStrike">
                <a:solidFill>
                  <a:srgbClr val="ffffff"/>
                </a:solidFill>
                <a:latin typeface="Arial Black"/>
              </a:rPr>
              <a:t>A 5-Step Plan </a:t>
            </a:r>
            <a:endParaRPr b="0" lang="en-GB" sz="48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GB" sz="4800" spc="-1" strike="noStrike">
                <a:solidFill>
                  <a:srgbClr val="ffffff"/>
                </a:solidFill>
                <a:latin typeface="Arial Black"/>
              </a:rPr>
              <a:t>to Getting Traffic </a:t>
            </a:r>
            <a:endParaRPr b="0" lang="en-GB" sz="48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GB" sz="4800" spc="-1" strike="noStrike">
                <a:solidFill>
                  <a:srgbClr val="ffffff"/>
                </a:solidFill>
                <a:latin typeface="Arial Black"/>
              </a:rPr>
              <a:t>from Search Engines</a:t>
            </a:r>
            <a:endParaRPr b="0" lang="en-GB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504000" y="1910880"/>
            <a:ext cx="9071640" cy="184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Neither of these things happens without a strategy.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The biggest brands on the web have an SEO strategy, and so too should you!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2 Research</a:t>
            </a:r>
            <a:endParaRPr b="0" lang="en-GB" sz="4400" spc="-1" strike="noStrike" cap="all">
              <a:latin typeface="Arial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2 Research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504000" y="2181600"/>
            <a:ext cx="9071640" cy="1306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The start of this plan is to research. 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2 Research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00" name="TextShape 2"/>
          <p:cNvSpPr txBox="1"/>
          <p:nvPr/>
        </p:nvSpPr>
        <p:spPr>
          <a:xfrm>
            <a:off x="504000" y="2181600"/>
            <a:ext cx="9071640" cy="1306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The start of this plan is to research.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That means… 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504000" y="1537560"/>
            <a:ext cx="9071640" cy="259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the competition.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4" name="TextShape 2"/>
          <p:cNvSpPr txBox="1"/>
          <p:nvPr/>
        </p:nvSpPr>
        <p:spPr>
          <a:xfrm>
            <a:off x="504000" y="1537560"/>
            <a:ext cx="9071640" cy="259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the competition. 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are they doing well?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6" name="TextShape 2"/>
          <p:cNvSpPr txBox="1"/>
          <p:nvPr/>
        </p:nvSpPr>
        <p:spPr>
          <a:xfrm>
            <a:off x="504000" y="1537560"/>
            <a:ext cx="9071640" cy="259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the competition. 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are they doing well? </a:t>
            </a:r>
            <a:endParaRPr b="0" lang="en-GB" sz="28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are they doing badly?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504000" y="1537560"/>
            <a:ext cx="9071640" cy="259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the competition. 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are they doing well? </a:t>
            </a:r>
            <a:endParaRPr b="0" lang="en-GB" sz="28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are they doing badly? </a:t>
            </a:r>
            <a:endParaRPr b="0" lang="en-GB" sz="28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keywords have worked for them and which ones have they missed out?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0" name="TextShape 2"/>
          <p:cNvSpPr txBox="1"/>
          <p:nvPr/>
        </p:nvSpPr>
        <p:spPr>
          <a:xfrm>
            <a:off x="504000" y="1747440"/>
            <a:ext cx="9071640" cy="2175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your target audience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2" name="TextShape 2"/>
          <p:cNvSpPr txBox="1"/>
          <p:nvPr/>
        </p:nvSpPr>
        <p:spPr>
          <a:xfrm>
            <a:off x="504000" y="1747440"/>
            <a:ext cx="9071640" cy="2175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your target audience 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terms are they likely to use?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504000" y="1462680"/>
            <a:ext cx="9071640" cy="2744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This is big news for any blogger or website owner wanting to grow their business, seeing as search engines are the primary source of traffic for most of us online.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4" name="TextShape 2"/>
          <p:cNvSpPr txBox="1"/>
          <p:nvPr/>
        </p:nvSpPr>
        <p:spPr>
          <a:xfrm>
            <a:off x="504000" y="1747440"/>
            <a:ext cx="9071640" cy="2175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your target audience 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terms are they likely to use? </a:t>
            </a:r>
            <a:endParaRPr b="0" lang="en-GB" sz="28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do they want to read?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6" name="TextShape 2"/>
          <p:cNvSpPr txBox="1"/>
          <p:nvPr/>
        </p:nvSpPr>
        <p:spPr>
          <a:xfrm>
            <a:off x="504000" y="1747440"/>
            <a:ext cx="9071640" cy="2175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your target audience 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terms are they likely to use? </a:t>
            </a:r>
            <a:endParaRPr b="0" lang="en-GB" sz="28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do they want to read? </a:t>
            </a:r>
            <a:endParaRPr b="0" lang="en-GB" sz="28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are they likely to share?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504000" y="1827000"/>
            <a:ext cx="9071640" cy="2016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the industry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0" name="TextShape 2"/>
          <p:cNvSpPr txBox="1"/>
          <p:nvPr/>
        </p:nvSpPr>
        <p:spPr>
          <a:xfrm>
            <a:off x="504000" y="1827000"/>
            <a:ext cx="9071640" cy="2016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the industry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terms are common in the industry?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2" name="TextShape 2"/>
          <p:cNvSpPr txBox="1"/>
          <p:nvPr/>
        </p:nvSpPr>
        <p:spPr>
          <a:xfrm>
            <a:off x="504000" y="1827000"/>
            <a:ext cx="9071640" cy="2016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Researching the industry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terms are common in the industry? </a:t>
            </a:r>
            <a:endParaRPr b="0" lang="en-GB" sz="28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What needs are being met and what gaps are there in the audience?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" descr=""/>
          <p:cNvPicPr/>
          <p:nvPr/>
        </p:nvPicPr>
        <p:blipFill>
          <a:blip r:embed="rId1"/>
          <a:stretch/>
        </p:blipFill>
        <p:spPr>
          <a:xfrm>
            <a:off x="-48600" y="0"/>
            <a:ext cx="10200600" cy="6800760"/>
          </a:xfrm>
          <a:prstGeom prst="rect">
            <a:avLst/>
          </a:prstGeom>
          <a:ln>
            <a:noFill/>
          </a:ln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3 Find Potential Guest Posting Opportunities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6" name="TextShape 2"/>
          <p:cNvSpPr txBox="1"/>
          <p:nvPr/>
        </p:nvSpPr>
        <p:spPr>
          <a:xfrm>
            <a:off x="504000" y="1682280"/>
            <a:ext cx="9071640" cy="2305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During this research, you should also find potential guest posting opportunities, partners, and others that you can work with.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8" name="TextShape 2"/>
          <p:cNvSpPr txBox="1"/>
          <p:nvPr/>
        </p:nvSpPr>
        <p:spPr>
          <a:xfrm>
            <a:off x="504000" y="1682280"/>
            <a:ext cx="9071640" cy="2305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During this research, you should also find potential guest posting opportunities, partners, and others that you can work with.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 cross post or guest post is a fantastic way to reach the right audience and gain instant traffic, but it also gives you high quality inbound links that will increase your status in Google’s eyes.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4 Assess Your Resources Honestly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504000" y="1462680"/>
            <a:ext cx="9071640" cy="2744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This is big news for any blogger or website owner wanting to grow their business, seeing as search engines are the primary source of traffic for most of us online.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Ready?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31" name="TextShape 2"/>
          <p:cNvSpPr txBox="1"/>
          <p:nvPr/>
        </p:nvSpPr>
        <p:spPr>
          <a:xfrm>
            <a:off x="504000" y="1369440"/>
            <a:ext cx="9071640" cy="2931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What are your resources?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33" name="TextShape 2"/>
          <p:cNvSpPr txBox="1"/>
          <p:nvPr/>
        </p:nvSpPr>
        <p:spPr>
          <a:xfrm>
            <a:off x="504000" y="1369440"/>
            <a:ext cx="9071640" cy="2931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What are your resources?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In particular: time and manpower.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35" name="TextShape 2"/>
          <p:cNvSpPr txBox="1"/>
          <p:nvPr/>
        </p:nvSpPr>
        <p:spPr>
          <a:xfrm>
            <a:off x="504000" y="1369440"/>
            <a:ext cx="9071640" cy="2931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What are your resources?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In particular: time and manpower.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How many blog posts can you afford to write per day?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37" name="TextShape 2"/>
          <p:cNvSpPr txBox="1"/>
          <p:nvPr/>
        </p:nvSpPr>
        <p:spPr>
          <a:xfrm>
            <a:off x="504000" y="1369440"/>
            <a:ext cx="9071640" cy="2931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What are your resources?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In particular: time and manpower.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How many blog posts can you afford to write per day?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How many emails can you send to potential blog owners for a guest post?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" descr=""/>
          <p:cNvPicPr/>
          <p:nvPr/>
        </p:nvPicPr>
        <p:blipFill>
          <a:blip r:embed="rId1"/>
          <a:stretch/>
        </p:blipFill>
        <p:spPr>
          <a:xfrm>
            <a:off x="-48600" y="0"/>
            <a:ext cx="10200600" cy="6800760"/>
          </a:xfrm>
          <a:prstGeom prst="rect">
            <a:avLst/>
          </a:prstGeom>
          <a:ln>
            <a:noFill/>
          </a:ln>
        </p:spPr>
      </p:pic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504000" y="54360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3600" spc="-1" strike="noStrike" cap="all">
                <a:latin typeface="Arial"/>
              </a:rPr>
              <a:t>5 Identify Keywords and Write</a:t>
            </a:r>
            <a:endParaRPr b="0" lang="en-GB" sz="3600" spc="-1" strike="noStrike" cap="all">
              <a:latin typeface="Arial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Shape 1"/>
          <p:cNvSpPr txBox="1"/>
          <p:nvPr/>
        </p:nvSpPr>
        <p:spPr>
          <a:xfrm>
            <a:off x="504000" y="54360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3600" spc="-1" strike="noStrike" cap="all">
                <a:latin typeface="Arial"/>
              </a:rPr>
              <a:t>5 Identify Keywords and Write</a:t>
            </a:r>
            <a:endParaRPr b="0" lang="en-GB" sz="3600" spc="-1" strike="noStrike" cap="all">
              <a:latin typeface="Arial"/>
            </a:endParaRPr>
          </a:p>
        </p:txBody>
      </p:sp>
      <p:sp>
        <p:nvSpPr>
          <p:cNvPr id="141" name="TextShape 2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2800" spc="-1" strike="noStrike">
                <a:solidFill>
                  <a:srgbClr val="000000"/>
                </a:solidFill>
                <a:latin typeface="Arial"/>
              </a:rPr>
              <a:t>Finally, you’re going to research keywords that will work for you – based on your previous market research – and you’re going to come up with a content plan to cover each of these over a set time period.</a:t>
            </a:r>
            <a:endParaRPr b="0" lang="en-GB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43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But here’s the most important tip: don’t just attack the most popular keywords and phrases.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45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But here’s the most important tip: don’t just attack the most popular keywords and phrases.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Instead, use the slightly less common and popular terms – perhaps some longtail terms too – in order to build momentum and traction.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But here’s the most important tip: don’t just attack the most popular keywords and phrases.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Instead, use the slightly less common and popular terms – perhaps some longtail terms too – in order to build momentum and traction.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Local keywords are also great for this.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504000" y="1462680"/>
            <a:ext cx="9071640" cy="2744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This is big news for any blogger or website owner wanting to grow their business, seeing as search engines are the primary source of traffic for most of us online.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Ready?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Let’s go!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" descr=""/>
          <p:cNvPicPr/>
          <p:nvPr/>
        </p:nvPicPr>
        <p:blipFill>
          <a:blip r:embed="rId1"/>
          <a:stretch/>
        </p:blipFill>
        <p:spPr>
          <a:xfrm>
            <a:off x="-120600" y="-74880"/>
            <a:ext cx="10344600" cy="6901560"/>
          </a:xfrm>
          <a:prstGeom prst="rect">
            <a:avLst/>
          </a:prstGeom>
          <a:ln>
            <a:noFill/>
          </a:ln>
        </p:spPr>
      </p:pic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By taking this slow approach and growing your status, you will find that you can build up momentum that carries you far into the future!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1. Make a Plan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" descr=""/>
          <p:cNvPicPr/>
          <p:nvPr/>
        </p:nvPicPr>
        <p:blipFill>
          <a:blip r:embed="rId1"/>
          <a:stretch/>
        </p:blipFill>
        <p:spPr>
          <a:xfrm>
            <a:off x="-120240" y="-612360"/>
            <a:ext cx="10344240" cy="6901560"/>
          </a:xfrm>
          <a:prstGeom prst="rect">
            <a:avLst/>
          </a:prstGeom>
          <a:ln>
            <a:noFill/>
          </a:ln>
        </p:spPr>
      </p:pic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504000" y="1397160"/>
            <a:ext cx="9071640" cy="2875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That’s because a lot of people approach SEO and content marketing in general with zero plan. 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504000" y="1397160"/>
            <a:ext cx="9071640" cy="2875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That’s because a lot of people approach SEO and content marketing in general with zero plan. </a:t>
            </a:r>
            <a:endParaRPr b="0" lang="en-GB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They simply start putting out content randomly and hope that they’ll get a big hit at some point, or slowly gain traction.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3" name="TextShape 2"/>
          <p:cNvSpPr txBox="1"/>
          <p:nvPr/>
        </p:nvSpPr>
        <p:spPr>
          <a:xfrm>
            <a:off x="504000" y="1910880"/>
            <a:ext cx="9071640" cy="184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600" spc="-1" strike="noStrike">
                <a:latin typeface="Arial Narrow"/>
              </a:rPr>
              <a:t>Neither of these things happens without a strategy.</a:t>
            </a:r>
            <a:endParaRPr b="0" lang="en-GB" sz="3600" spc="-1" strike="noStrike">
              <a:latin typeface="Arial Narrow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2020-05-22T15:27:28Z</dcterms:modified>
  <cp:revision>31</cp:revision>
  <dc:subject/>
  <dc:title/>
</cp:coreProperties>
</file>