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9.jpeg" ContentType="image/jpeg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21.png" ContentType="image/png"/>
  <Override PartName="/ppt/media/image6.jpeg" ContentType="image/jpeg"/>
  <Override PartName="/ppt/media/image7.jpeg" ContentType="image/jpeg"/>
  <Override PartName="/ppt/media/image8.jpeg" ContentType="image/jpeg"/>
  <Override PartName="/ppt/media/image29.jpeg" ContentType="image/jpeg"/>
  <Override PartName="/ppt/media/image10.png" ContentType="image/png"/>
  <Override PartName="/ppt/media/image11.jpeg" ContentType="image/jpeg"/>
  <Override PartName="/ppt/media/image12.png" ContentType="image/png"/>
  <Override PartName="/ppt/media/image13.png" ContentType="image/pn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png" ContentType="image/png"/>
  <Override PartName="/ppt/media/image19.png" ContentType="image/png"/>
  <Override PartName="/ppt/media/image40.jpeg" ContentType="image/jpeg"/>
  <Override PartName="/ppt/media/image20.png" ContentType="image/png"/>
  <Override PartName="/ppt/media/image22.png" ContentType="image/png"/>
  <Override PartName="/ppt/media/image23.png" ContentType="image/pn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1.jpeg" ContentType="image/jpeg"/>
  <Override PartName="/ppt/media/image42.jpeg" ContentType="image/jpe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_rels/slide9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36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GB" sz="4400" spc="-1" strike="noStrike" cap="small">
                <a:solidFill>
                  <a:srgbClr val="000099"/>
                </a:solidFill>
                <a:latin typeface="Arial"/>
              </a:rPr>
              <a:t>Click to edit the title text format</a:t>
            </a:r>
            <a:endParaRPr b="0" lang="en-GB" sz="4400" spc="-1" strike="noStrike" cap="small">
              <a:solidFill>
                <a:srgbClr val="000099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solidFill>
                  <a:srgbClr val="000099"/>
                </a:solidFill>
                <a:latin typeface="Arial Narrow"/>
              </a:rPr>
              <a:t>Click to edit the outline text format</a:t>
            </a:r>
            <a:endParaRPr b="0" lang="en-GB" sz="3200" spc="-1" strike="noStrike">
              <a:solidFill>
                <a:srgbClr val="000099"/>
              </a:solidFill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solidFill>
                  <a:srgbClr val="000099"/>
                </a:solidFill>
                <a:latin typeface="Arial Narrow"/>
              </a:rPr>
              <a:t>Second Outline Level</a:t>
            </a:r>
            <a:endParaRPr b="0" lang="en-GB" sz="2800" spc="-1" strike="noStrike">
              <a:solidFill>
                <a:srgbClr val="000099"/>
              </a:solidFill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400" spc="-1" strike="noStrike">
                <a:solidFill>
                  <a:srgbClr val="000099"/>
                </a:solidFill>
                <a:latin typeface="Arial Narrow"/>
              </a:rPr>
              <a:t>Third Outline Level</a:t>
            </a:r>
            <a:endParaRPr b="0" lang="en-GB" sz="2400" spc="-1" strike="noStrike">
              <a:solidFill>
                <a:srgbClr val="000099"/>
              </a:solidFill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Fourth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Fifth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Sixth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Seventh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GB" sz="4400" spc="-1" strike="noStrike" cap="all">
                <a:latin typeface="Arial"/>
              </a:rPr>
              <a:t>Click to edit the title text format</a:t>
            </a:r>
            <a:endParaRPr b="0" lang="en-GB" sz="4400" spc="-1" strike="noStrike" cap="all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Click to edit the outline text format</a:t>
            </a:r>
            <a:endParaRPr b="0" lang="en-GB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Second Outline Level</a:t>
            </a:r>
            <a:endParaRPr b="0" lang="en-GB" sz="2800" spc="-1" strike="noStrike"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400" spc="-1" strike="noStrike">
                <a:latin typeface="Arial Narrow"/>
              </a:rPr>
              <a:t>Third Outline Level</a:t>
            </a:r>
            <a:endParaRPr b="0" lang="en-GB" sz="2400" spc="-1" strike="noStrike"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000" spc="-1" strike="noStrike">
                <a:latin typeface="Arial Narrow"/>
              </a:rPr>
              <a:t>Fourth Outline Level</a:t>
            </a:r>
            <a:endParaRPr b="0" lang="en-GB" sz="2000" spc="-1" strike="noStrike"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 Narrow"/>
              </a:rPr>
              <a:t>Fifth Outline Level</a:t>
            </a:r>
            <a:endParaRPr b="0" lang="en-GB" sz="2000" spc="-1" strike="noStrike"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 Narrow"/>
              </a:rPr>
              <a:t>Sixth Outline Level</a:t>
            </a:r>
            <a:endParaRPr b="0" lang="en-GB" sz="2000" spc="-1" strike="noStrike"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 Narrow"/>
              </a:rPr>
              <a:t>Seventh Outline Level</a:t>
            </a:r>
            <a:endParaRPr b="0" lang="en-GB" sz="2000" spc="-1" strike="noStrike">
              <a:latin typeface="Arial Narrow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r>
              <a:rPr b="0" lang="en-GB" sz="1400" spc="-1" strike="noStrike">
                <a:latin typeface="Times New Roman"/>
              </a:rPr>
              <a:t>&lt;date/time&gt;</a:t>
            </a:r>
            <a:endParaRPr b="0" lang="en-GB" sz="1400" spc="-1" strike="noStrike"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b="0" lang="en-GB" sz="1400" spc="-1" strike="noStrike">
                <a:latin typeface="Times New Roman"/>
              </a:rPr>
              <a:t>&lt;footer&gt;</a:t>
            </a:r>
            <a:endParaRPr b="0" lang="en-GB" sz="1400" spc="-1" strike="noStrike"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pPr algn="r"/>
            <a:fld id="{0FB37C23-F3EE-4B0F-BAC3-300EEDF26B6B}" type="slidenum">
              <a:rPr b="0" lang="en-GB" sz="1400" spc="-1" strike="noStrike">
                <a:latin typeface="Times New Roman"/>
              </a:rPr>
              <a:t>&lt;number&gt;</a:t>
            </a:fld>
            <a:endParaRPr b="0" lang="en-GB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8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4" Type="http://schemas.openxmlformats.org/officeDocument/2006/relationships/slideLayout" Target="../slideLayouts/slideLayout2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4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5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5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15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15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18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15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15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5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15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15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slideLayout" Target="../slideLayouts/slideLayout15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slideLayout" Target="../slideLayouts/slideLayout15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40.jpeg"/><Relationship Id="rId2" Type="http://schemas.openxmlformats.org/officeDocument/2006/relationships/slideLayout" Target="../slideLayouts/slideLayout15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41.jpeg"/><Relationship Id="rId2" Type="http://schemas.openxmlformats.org/officeDocument/2006/relationships/slideLayout" Target="../slideLayouts/slideLayout15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8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8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png"/><Relationship Id="rId3" Type="http://schemas.openxmlformats.org/officeDocument/2006/relationships/slideLayout" Target="../slideLayouts/slideLayout20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700" spc="-1" strike="noStrike">
                <a:solidFill>
                  <a:srgbClr val="ffffff"/>
                </a:solidFill>
                <a:latin typeface="Arial Black"/>
              </a:rPr>
              <a:t>Want to Get More Social Media Followers? </a:t>
            </a:r>
            <a:endParaRPr b="0" lang="en-GB" sz="4700" spc="-1" strike="noStrike">
              <a:solidFill>
                <a:srgbClr val="000000"/>
              </a:solidFill>
              <a:latin typeface="Arial"/>
            </a:endParaRPr>
          </a:p>
          <a:p>
            <a:pPr algn="ctr"/>
            <a:r>
              <a:rPr b="0" lang="en-GB" sz="4700" spc="-1" strike="noStrike">
                <a:solidFill>
                  <a:srgbClr val="ffffff"/>
                </a:solidFill>
                <a:latin typeface="Arial Black"/>
              </a:rPr>
              <a:t>Use These 5 Growth Hacks</a:t>
            </a:r>
            <a:endParaRPr b="0" lang="en-GB" sz="47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Shape 1"/>
          <p:cNvSpPr txBox="1"/>
          <p:nvPr/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>
            <a:normAutofit/>
          </a:bodyPr>
          <a:p>
            <a:pPr algn="ctr">
              <a:spcBef>
                <a:spcPts val="1414"/>
              </a:spcBef>
            </a:pPr>
            <a:r>
              <a:rPr b="0" lang="en-GB" sz="3200" spc="-1" strike="noStrike">
                <a:latin typeface="Arial Narrow"/>
              </a:rPr>
              <a:t>One answer is to create a YouTube video </a:t>
            </a:r>
            <a:r>
              <a:rPr b="0" i="1" lang="en-GB" sz="3200" spc="-1" strike="noStrike">
                <a:latin typeface="Arial Narrow"/>
              </a:rPr>
              <a:t>promoting</a:t>
            </a:r>
            <a:r>
              <a:rPr b="0" lang="en-GB" sz="3200" spc="-1" strike="noStrike">
                <a:latin typeface="Arial Narrow"/>
              </a:rPr>
              <a:t> that Instagram account. </a:t>
            </a:r>
            <a:endParaRPr b="0" lang="en-GB" sz="3200" spc="-1" strike="noStrike">
              <a:latin typeface="Arial Narrow"/>
            </a:endParaRPr>
          </a:p>
        </p:txBody>
      </p:sp>
      <p:sp>
        <p:nvSpPr>
          <p:cNvPr id="91" name="TextShape 2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pic>
        <p:nvPicPr>
          <p:cNvPr id="92" name="" descr=""/>
          <p:cNvPicPr/>
          <p:nvPr/>
        </p:nvPicPr>
        <p:blipFill>
          <a:blip r:embed="rId2"/>
          <a:stretch/>
        </p:blipFill>
        <p:spPr>
          <a:xfrm>
            <a:off x="6246720" y="1326600"/>
            <a:ext cx="2238480" cy="1568160"/>
          </a:xfrm>
          <a:prstGeom prst="rect">
            <a:avLst/>
          </a:prstGeom>
          <a:ln>
            <a:noFill/>
          </a:ln>
        </p:spPr>
      </p:pic>
      <p:pic>
        <p:nvPicPr>
          <p:cNvPr id="93" name="" descr=""/>
          <p:cNvPicPr/>
          <p:nvPr/>
        </p:nvPicPr>
        <p:blipFill>
          <a:blip r:embed="rId3"/>
          <a:stretch/>
        </p:blipFill>
        <p:spPr>
          <a:xfrm>
            <a:off x="6593040" y="3044160"/>
            <a:ext cx="1545840" cy="1568160"/>
          </a:xfrm>
          <a:prstGeom prst="rect">
            <a:avLst/>
          </a:prstGeom>
          <a:ln>
            <a:noFill/>
          </a:ln>
        </p:spPr>
      </p:pic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95" name="TextShape 2"/>
          <p:cNvSpPr txBox="1"/>
          <p:nvPr/>
        </p:nvSpPr>
        <p:spPr>
          <a:xfrm>
            <a:off x="504000" y="1327320"/>
            <a:ext cx="9071640" cy="30157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Jeff might make a video about a certain type of fitness for instance, and then recommend that viewers go to his Instagram page to see the full workout.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97" name="TextShape 2"/>
          <p:cNvSpPr txBox="1"/>
          <p:nvPr/>
        </p:nvSpPr>
        <p:spPr>
          <a:xfrm>
            <a:off x="504000" y="1327320"/>
            <a:ext cx="9071640" cy="30157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Jeff might make a video about a certain type of fitness for instance, and then recommend that viewers go to his Instagram page to see the full workout.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This seems obvious, but it’s something that a lot of creators fail to consider: and it can lead to thousands of new followers almost instantly.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Advertise</a:t>
            </a:r>
            <a:endParaRPr b="0" lang="en-GB" sz="4400" spc="-1" strike="noStrike" cap="all">
              <a:latin typeface="Arial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Advertise</a:t>
            </a:r>
            <a:endParaRPr b="0" lang="en-GB" sz="4400" spc="-1" strike="noStrike" cap="all">
              <a:latin typeface="Arial"/>
            </a:endParaRPr>
          </a:p>
        </p:txBody>
      </p:sp>
      <p:sp>
        <p:nvSpPr>
          <p:cNvPr id="100" name="TextShape 2"/>
          <p:cNvSpPr txBox="1"/>
          <p:nvPr/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000" spc="-1" strike="noStrike">
                <a:solidFill>
                  <a:srgbClr val="000000"/>
                </a:solidFill>
                <a:latin typeface="Arial"/>
              </a:rPr>
              <a:t>This may again seem obvious, but bear with me for a moment.</a:t>
            </a:r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" descr=""/>
          <p:cNvPicPr/>
          <p:nvPr/>
        </p:nvPicPr>
        <p:blipFill>
          <a:blip r:embed="rId1"/>
          <a:stretch/>
        </p:blipFill>
        <p:spPr>
          <a:xfrm>
            <a:off x="754560" y="346320"/>
            <a:ext cx="2280960" cy="2313360"/>
          </a:xfrm>
          <a:prstGeom prst="rect">
            <a:avLst/>
          </a:prstGeom>
          <a:ln>
            <a:noFill/>
          </a:ln>
        </p:spPr>
      </p:pic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" descr=""/>
          <p:cNvPicPr/>
          <p:nvPr/>
        </p:nvPicPr>
        <p:blipFill>
          <a:blip r:embed="rId1"/>
          <a:stretch/>
        </p:blipFill>
        <p:spPr>
          <a:xfrm>
            <a:off x="754560" y="346320"/>
            <a:ext cx="2280960" cy="2313360"/>
          </a:xfrm>
          <a:prstGeom prst="rect">
            <a:avLst/>
          </a:prstGeom>
          <a:ln>
            <a:noFill/>
          </a:ln>
        </p:spPr>
      </p:pic>
      <p:pic>
        <p:nvPicPr>
          <p:cNvPr id="103" name="" descr=""/>
          <p:cNvPicPr/>
          <p:nvPr/>
        </p:nvPicPr>
        <p:blipFill>
          <a:blip r:embed="rId2"/>
          <a:stretch/>
        </p:blipFill>
        <p:spPr>
          <a:xfrm>
            <a:off x="4043520" y="1838520"/>
            <a:ext cx="1992960" cy="1992960"/>
          </a:xfrm>
          <a:prstGeom prst="rect">
            <a:avLst/>
          </a:prstGeom>
          <a:ln>
            <a:noFill/>
          </a:ln>
        </p:spPr>
      </p:pic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" descr=""/>
          <p:cNvPicPr/>
          <p:nvPr/>
        </p:nvPicPr>
        <p:blipFill>
          <a:blip r:embed="rId1"/>
          <a:stretch/>
        </p:blipFill>
        <p:spPr>
          <a:xfrm>
            <a:off x="754560" y="346320"/>
            <a:ext cx="2280960" cy="2313360"/>
          </a:xfrm>
          <a:prstGeom prst="rect">
            <a:avLst/>
          </a:prstGeom>
          <a:ln>
            <a:noFill/>
          </a:ln>
        </p:spPr>
      </p:pic>
      <p:pic>
        <p:nvPicPr>
          <p:cNvPr id="105" name="" descr=""/>
          <p:cNvPicPr/>
          <p:nvPr/>
        </p:nvPicPr>
        <p:blipFill>
          <a:blip r:embed="rId2"/>
          <a:stretch/>
        </p:blipFill>
        <p:spPr>
          <a:xfrm>
            <a:off x="4043520" y="1838520"/>
            <a:ext cx="1992960" cy="1992960"/>
          </a:xfrm>
          <a:prstGeom prst="rect">
            <a:avLst/>
          </a:prstGeom>
          <a:ln>
            <a:noFill/>
          </a:ln>
        </p:spPr>
      </p:pic>
      <p:pic>
        <p:nvPicPr>
          <p:cNvPr id="106" name="" descr=""/>
          <p:cNvPicPr/>
          <p:nvPr/>
        </p:nvPicPr>
        <p:blipFill>
          <a:blip r:embed="rId3"/>
          <a:stretch/>
        </p:blipFill>
        <p:spPr>
          <a:xfrm rot="10800000">
            <a:off x="6834600" y="3234600"/>
            <a:ext cx="2280240" cy="1597680"/>
          </a:xfrm>
          <a:prstGeom prst="rect">
            <a:avLst/>
          </a:prstGeom>
          <a:ln>
            <a:noFill/>
          </a:ln>
        </p:spPr>
      </p:pic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" descr=""/>
          <p:cNvPicPr/>
          <p:nvPr/>
        </p:nvPicPr>
        <p:blipFill>
          <a:blip r:embed="rId1"/>
          <a:stretch/>
        </p:blipFill>
        <p:spPr>
          <a:xfrm>
            <a:off x="-264600" y="-705600"/>
            <a:ext cx="10632600" cy="7088400"/>
          </a:xfrm>
          <a:prstGeom prst="rect">
            <a:avLst/>
          </a:prstGeom>
          <a:ln>
            <a:noFill/>
          </a:ln>
        </p:spPr>
      </p:pic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09" name="TextShape 2"/>
          <p:cNvSpPr txBox="1"/>
          <p:nvPr/>
        </p:nvSpPr>
        <p:spPr>
          <a:xfrm>
            <a:off x="504000" y="1649520"/>
            <a:ext cx="9071640" cy="23713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What’s more, is that a great video ad or image can actually gain you a like even if the person doesn’t </a:t>
            </a:r>
            <a:r>
              <a:rPr b="0" i="1" lang="en-GB" sz="3600" spc="-1" strike="noStrike">
                <a:latin typeface="Arial Narrow"/>
              </a:rPr>
              <a:t>click</a:t>
            </a:r>
            <a:r>
              <a:rPr b="0" lang="en-GB" sz="3600" spc="-1" strike="noStrike">
                <a:latin typeface="Arial Narrow"/>
              </a:rPr>
              <a:t> the ad! 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" descr=""/>
          <p:cNvPicPr/>
          <p:nvPr/>
        </p:nvPicPr>
        <p:blipFill>
          <a:blip r:embed="rId1"/>
          <a:stretch/>
        </p:blipFill>
        <p:spPr>
          <a:xfrm>
            <a:off x="799560" y="3600"/>
            <a:ext cx="8504280" cy="5669640"/>
          </a:xfrm>
          <a:prstGeom prst="rect">
            <a:avLst/>
          </a:prstGeom>
          <a:ln>
            <a:noFill/>
          </a:ln>
        </p:spPr>
      </p:pic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11" name="TextShape 2"/>
          <p:cNvSpPr txBox="1"/>
          <p:nvPr/>
        </p:nvSpPr>
        <p:spPr>
          <a:xfrm>
            <a:off x="504000" y="1649520"/>
            <a:ext cx="9071640" cy="23713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What’s more, is that a great video ad or image can actually gain you a like even if the person doesn’t </a:t>
            </a:r>
            <a:r>
              <a:rPr b="0" i="1" lang="en-GB" sz="3600" spc="-1" strike="noStrike">
                <a:latin typeface="Arial Narrow"/>
              </a:rPr>
              <a:t>click</a:t>
            </a:r>
            <a:r>
              <a:rPr b="0" lang="en-GB" sz="3600" spc="-1" strike="noStrike">
                <a:latin typeface="Arial Narrow"/>
              </a:rPr>
              <a:t> the ad! </a:t>
            </a:r>
            <a:endParaRPr b="0" lang="en-GB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That can mean free followers almost instantly!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Shape 1"/>
          <p:cNvSpPr txBox="1"/>
          <p:nvPr/>
        </p:nvSpPr>
        <p:spPr>
          <a:xfrm>
            <a:off x="504000" y="56232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3600" spc="-1" strike="noStrike" cap="all">
                <a:latin typeface="Arial"/>
              </a:rPr>
              <a:t>Use Social Links On Your Website</a:t>
            </a:r>
            <a:endParaRPr b="0" lang="en-GB" sz="3600" spc="-1" strike="noStrike" cap="all">
              <a:latin typeface="Arial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Shape 1"/>
          <p:cNvSpPr txBox="1"/>
          <p:nvPr/>
        </p:nvSpPr>
        <p:spPr>
          <a:xfrm>
            <a:off x="504000" y="56232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3600" spc="-1" strike="noStrike" cap="all">
                <a:latin typeface="Arial"/>
              </a:rPr>
              <a:t>Use Social Links On Your Website</a:t>
            </a:r>
            <a:endParaRPr b="0" lang="en-GB" sz="3600" spc="-1" strike="noStrike" cap="all">
              <a:latin typeface="Arial"/>
            </a:endParaRPr>
          </a:p>
        </p:txBody>
      </p:sp>
      <p:sp>
        <p:nvSpPr>
          <p:cNvPr id="114" name="TextShape 2"/>
          <p:cNvSpPr txBox="1"/>
          <p:nvPr/>
        </p:nvSpPr>
        <p:spPr>
          <a:xfrm>
            <a:off x="504000" y="157896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Another way to cross pollinate your platforms is to add social links to your website.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504000" y="56232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3600" spc="-1" strike="noStrike" cap="all">
                <a:latin typeface="Arial"/>
              </a:rPr>
              <a:t>Use Social Links On Your Website</a:t>
            </a:r>
            <a:endParaRPr b="0" lang="en-GB" sz="3600" spc="-1" strike="noStrike" cap="all">
              <a:latin typeface="Arial"/>
            </a:endParaRPr>
          </a:p>
        </p:txBody>
      </p:sp>
      <p:sp>
        <p:nvSpPr>
          <p:cNvPr id="116" name="TextShape 2"/>
          <p:cNvSpPr txBox="1"/>
          <p:nvPr/>
        </p:nvSpPr>
        <p:spPr>
          <a:xfrm>
            <a:off x="504000" y="157896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Another way to cross pollinate your platforms is to add social links to your website.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Every new blog post should have buttons that let visitors share that content easily.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Shape 1"/>
          <p:cNvSpPr txBox="1"/>
          <p:nvPr/>
        </p:nvSpPr>
        <p:spPr>
          <a:xfrm>
            <a:off x="504000" y="56232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3600" spc="-1" strike="noStrike" cap="all">
                <a:latin typeface="Arial"/>
              </a:rPr>
              <a:t>Use Social Links On Your Website</a:t>
            </a:r>
            <a:endParaRPr b="0" lang="en-GB" sz="3600" spc="-1" strike="noStrike" cap="all">
              <a:latin typeface="Arial"/>
            </a:endParaRPr>
          </a:p>
        </p:txBody>
      </p:sp>
      <p:sp>
        <p:nvSpPr>
          <p:cNvPr id="118" name="TextShape 2"/>
          <p:cNvSpPr txBox="1"/>
          <p:nvPr/>
        </p:nvSpPr>
        <p:spPr>
          <a:xfrm>
            <a:off x="504000" y="157896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Another way to cross pollinate your platforms is to add social links to your website.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Every new blog post should have buttons that let visitors share that content easily.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Moreover, your homepage itself should have links to your social media presence so that people that want to get more information from you can find it!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000" spc="-1" strike="noStrike">
                <a:solidFill>
                  <a:srgbClr val="000000"/>
                </a:solidFill>
                <a:latin typeface="Arial"/>
              </a:rPr>
              <a:t>Be Active in the Community</a:t>
            </a:r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" descr=""/>
          <p:cNvPicPr/>
          <p:nvPr/>
        </p:nvPicPr>
        <p:blipFill>
          <a:blip r:embed="rId1"/>
          <a:stretch/>
        </p:blipFill>
        <p:spPr>
          <a:xfrm>
            <a:off x="-48600" y="-561960"/>
            <a:ext cx="10200600" cy="6800760"/>
          </a:xfrm>
          <a:prstGeom prst="rect">
            <a:avLst/>
          </a:prstGeom>
          <a:ln>
            <a:noFill/>
          </a:ln>
        </p:spPr>
      </p:pic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Shape 1"/>
          <p:cNvSpPr txBox="1"/>
          <p:nvPr/>
        </p:nvSpPr>
        <p:spPr>
          <a:xfrm>
            <a:off x="504000" y="1033200"/>
            <a:ext cx="9071640" cy="3603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If you want to use social media to its fullest potential, then you need to use it as it was intended… 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Shape 1"/>
          <p:cNvSpPr txBox="1"/>
          <p:nvPr/>
        </p:nvSpPr>
        <p:spPr>
          <a:xfrm>
            <a:off x="504000" y="1033200"/>
            <a:ext cx="9071640" cy="3603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If you want to use social media to its fullest potential, then you need to use it as it was intended… </a:t>
            </a:r>
            <a:endParaRPr b="0" lang="en-GB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To communicate with your followers. 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504000" y="1033200"/>
            <a:ext cx="9071640" cy="3603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If you want to use social media to its fullest potential, then you need to use it as it was intended… </a:t>
            </a:r>
            <a:endParaRPr b="0" lang="en-GB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To communicate with your followers. </a:t>
            </a:r>
            <a:endParaRPr b="0" lang="en-GB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So ask questions, share posts, and hang out on   other pages.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Shape 1"/>
          <p:cNvSpPr txBox="1"/>
          <p:nvPr/>
        </p:nvSpPr>
        <p:spPr>
          <a:xfrm>
            <a:off x="504000" y="1210680"/>
            <a:ext cx="9071640" cy="3249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400" spc="-1" strike="noStrike">
                <a:latin typeface="Arial Narrow"/>
              </a:rPr>
              <a:t>There are plenty of reasons for this: ranging from the fact that it lets you communicate with your audience and build a relationship, to the fact that social media has the potential for viral sharing built in.</a:t>
            </a:r>
            <a:endParaRPr b="0" lang="en-GB" sz="3400" spc="-1" strike="noStrike">
              <a:latin typeface="Arial Narrow"/>
            </a:endParaRPr>
          </a:p>
        </p:txBody>
      </p:sp>
    </p:spTree>
  </p:cSld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25" name="TextShape 2"/>
          <p:cNvSpPr txBox="1"/>
          <p:nvPr/>
        </p:nvSpPr>
        <p:spPr>
          <a:xfrm>
            <a:off x="504000" y="1303920"/>
            <a:ext cx="9071640" cy="30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Moreover, you should also head elsewhere…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27" name="TextShape 2"/>
          <p:cNvSpPr txBox="1"/>
          <p:nvPr/>
        </p:nvSpPr>
        <p:spPr>
          <a:xfrm>
            <a:off x="504000" y="1303920"/>
            <a:ext cx="9071640" cy="30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Moreover, you should also head elsewhere… </a:t>
            </a:r>
            <a:endParaRPr b="0" lang="en-GB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Get on Reddit and visit websites with forums.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29" name="TextShape 2"/>
          <p:cNvSpPr txBox="1"/>
          <p:nvPr/>
        </p:nvSpPr>
        <p:spPr>
          <a:xfrm>
            <a:off x="504000" y="1303920"/>
            <a:ext cx="9071640" cy="30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Moreover, you should also head elsewhere… </a:t>
            </a:r>
            <a:endParaRPr b="0" lang="en-GB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Get on Reddit and visit websites with forums. </a:t>
            </a:r>
            <a:endParaRPr b="0" lang="en-GB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Aim to become </a:t>
            </a:r>
            <a:r>
              <a:rPr b="0" i="1" lang="en-GB" sz="3600" spc="-1" strike="noStrike">
                <a:latin typeface="Arial Narrow"/>
              </a:rPr>
              <a:t>known</a:t>
            </a:r>
            <a:r>
              <a:rPr b="0" lang="en-GB" sz="3600" spc="-1" strike="noStrike">
                <a:latin typeface="Arial Narrow"/>
              </a:rPr>
              <a:t> in the industry/niche and people will follow you because they </a:t>
            </a:r>
            <a:r>
              <a:rPr b="0" i="1" lang="en-GB" sz="3600" spc="-1" strike="noStrike">
                <a:latin typeface="Arial Narrow"/>
              </a:rPr>
              <a:t>want</a:t>
            </a:r>
            <a:r>
              <a:rPr b="0" lang="en-GB" sz="3600" spc="-1" strike="noStrike">
                <a:latin typeface="Arial Narrow"/>
              </a:rPr>
              <a:t> to communicate with you more!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Ask for Shares!</a:t>
            </a:r>
            <a:endParaRPr b="0" lang="en-GB" sz="4400" spc="-1" strike="noStrike" cap="all">
              <a:latin typeface="Arial"/>
            </a:endParaRPr>
          </a:p>
        </p:txBody>
      </p:sp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Ask for Shares!</a:t>
            </a:r>
            <a:endParaRPr b="0" lang="en-GB" sz="4400" spc="-1" strike="noStrike" cap="all">
              <a:latin typeface="Arial"/>
            </a:endParaRPr>
          </a:p>
        </p:txBody>
      </p:sp>
      <p:sp>
        <p:nvSpPr>
          <p:cNvPr id="132" name="TextShape 2"/>
          <p:cNvSpPr txBox="1"/>
          <p:nvPr/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Finally, there is nothing wrong with asking for shares.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Ask for Shares!</a:t>
            </a:r>
            <a:endParaRPr b="0" lang="en-GB" sz="4400" spc="-1" strike="noStrike" cap="all">
              <a:latin typeface="Arial"/>
            </a:endParaRPr>
          </a:p>
        </p:txBody>
      </p:sp>
      <p:sp>
        <p:nvSpPr>
          <p:cNvPr id="134" name="TextShape 2"/>
          <p:cNvSpPr txBox="1"/>
          <p:nvPr/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Finally, there is nothing wrong with asking for shares.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Make sure to remind people that they can follow you on social media, and invite them to share your posts with their friends.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Ask for Shares!</a:t>
            </a:r>
            <a:endParaRPr b="0" lang="en-GB" sz="4400" spc="-1" strike="noStrike" cap="all">
              <a:latin typeface="Arial"/>
            </a:endParaRPr>
          </a:p>
        </p:txBody>
      </p:sp>
      <p:sp>
        <p:nvSpPr>
          <p:cNvPr id="136" name="TextShape 2"/>
          <p:cNvSpPr txBox="1"/>
          <p:nvPr/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Finally, there is nothing wrong with asking for shares.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Make sure to remind people that they can follow you on social media, and invite them to share your posts with their friends.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If you are providing value, then they will actually want to help you.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504000" y="1210680"/>
            <a:ext cx="9071640" cy="3249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400" spc="-1" strike="noStrike">
                <a:latin typeface="Arial Narrow"/>
              </a:rPr>
              <a:t>There are plenty of reasons for this: ranging from the fact that it lets you communicate with your audience and build a relationship, to the fact that social media has the potential for viral sharing built in.</a:t>
            </a:r>
            <a:endParaRPr b="0" lang="en-GB" sz="34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400" spc="-1" strike="noStrike">
                <a:latin typeface="Arial Narrow"/>
              </a:rPr>
              <a:t>Whatever the case, you need to spend some time growing these accounts. </a:t>
            </a:r>
            <a:endParaRPr b="0" lang="en-GB" sz="3400" spc="-1" strike="noStrike">
              <a:latin typeface="Arial Narrow"/>
            </a:endParaRPr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400" spc="-1" strike="noStrike">
                <a:solidFill>
                  <a:srgbClr val="000000"/>
                </a:solidFill>
                <a:latin typeface="Arial"/>
              </a:rPr>
              <a:t>This is how you do that in an effective and efficient manner.</a:t>
            </a:r>
            <a:endParaRPr b="0" lang="en-GB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000" spc="-1" strike="noStrike">
                <a:solidFill>
                  <a:srgbClr val="000000"/>
                </a:solidFill>
                <a:latin typeface="Arial"/>
              </a:rPr>
              <a:t>Promote From Other Platforms</a:t>
            </a:r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000" spc="-1" strike="noStrike">
                <a:latin typeface="Arial"/>
              </a:rPr>
              <a:t>Stills from “Jeff” animation here.</a:t>
            </a:r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000" spc="-1" strike="noStrike">
                <a:solidFill>
                  <a:srgbClr val="000000"/>
                </a:solidFill>
                <a:latin typeface="Arial"/>
              </a:rPr>
              <a:t>What should Jeff do?</a:t>
            </a:r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>
            <a:normAutofit/>
          </a:bodyPr>
          <a:p>
            <a:pPr algn="ctr">
              <a:spcBef>
                <a:spcPts val="1414"/>
              </a:spcBef>
            </a:pPr>
            <a:r>
              <a:rPr b="0" lang="en-GB" sz="3200" spc="-1" strike="noStrike">
                <a:latin typeface="Arial Narrow"/>
              </a:rPr>
              <a:t>One answer is to create a YouTube video </a:t>
            </a:r>
            <a:r>
              <a:rPr b="0" i="1" lang="en-GB" sz="3200" spc="-1" strike="noStrike">
                <a:latin typeface="Arial Narrow"/>
              </a:rPr>
              <a:t>promoting</a:t>
            </a:r>
            <a:r>
              <a:rPr b="0" lang="en-GB" sz="3200" spc="-1" strike="noStrike">
                <a:latin typeface="Arial Narrow"/>
              </a:rPr>
              <a:t> that Instagram account. </a:t>
            </a:r>
            <a:endParaRPr b="0" lang="en-GB" sz="3200" spc="-1" strike="noStrike">
              <a:latin typeface="Arial Narrow"/>
            </a:endParaRPr>
          </a:p>
        </p:txBody>
      </p:sp>
      <p:sp>
        <p:nvSpPr>
          <p:cNvPr id="88" name="TextShape 2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pic>
        <p:nvPicPr>
          <p:cNvPr id="89" name="" descr=""/>
          <p:cNvPicPr/>
          <p:nvPr/>
        </p:nvPicPr>
        <p:blipFill>
          <a:blip r:embed="rId2"/>
          <a:stretch/>
        </p:blipFill>
        <p:spPr>
          <a:xfrm>
            <a:off x="6246720" y="1326600"/>
            <a:ext cx="2238480" cy="1568160"/>
          </a:xfrm>
          <a:prstGeom prst="rect">
            <a:avLst/>
          </a:prstGeom>
          <a:ln>
            <a:noFill/>
          </a:ln>
        </p:spPr>
      </p:pic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</TotalTime>
  <Application>LibreOffice/6.0.2.1$Windows_X86_64 LibreOffice_project/f7f06a8f319e4b62f9bc5095aa112a65d2f3ac89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2020-05-19T15:03:18Z</dcterms:created>
  <dc:creator/>
  <dc:description/>
  <dc:language>en-GB</dc:language>
  <cp:lastModifiedBy/>
  <dcterms:modified xsi:type="dcterms:W3CDTF">2020-05-22T13:07:39Z</dcterms:modified>
  <cp:revision>37</cp:revision>
  <dc:subject/>
  <dc:title/>
</cp:coreProperties>
</file>