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9" r:id="rId3"/>
    <p:sldId id="290" r:id="rId4"/>
    <p:sldId id="291" r:id="rId5"/>
    <p:sldId id="292" r:id="rId6"/>
    <p:sldId id="293" r:id="rId7"/>
    <p:sldId id="294" r:id="rId8"/>
    <p:sldId id="295" r:id="rId9"/>
    <p:sldId id="300" r:id="rId10"/>
    <p:sldId id="296" r:id="rId11"/>
    <p:sldId id="297" r:id="rId12"/>
    <p:sldId id="298" r:id="rId13"/>
    <p:sldId id="299" r:id="rId14"/>
    <p:sldId id="288" r:id="rId15"/>
  </p:sldIdLst>
  <p:sldSz cx="12207875" cy="687705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6">
          <p15:clr>
            <a:srgbClr val="A4A3A4"/>
          </p15:clr>
        </p15:guide>
        <p15:guide id="2" pos="384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86"/>
    <p:restoredTop sz="93891"/>
  </p:normalViewPr>
  <p:slideViewPr>
    <p:cSldViewPr snapToGrid="0" snapToObjects="1">
      <p:cViewPr>
        <p:scale>
          <a:sx n="60" d="100"/>
          <a:sy n="60" d="100"/>
        </p:scale>
        <p:origin x="-78" y="-504"/>
      </p:cViewPr>
      <p:guideLst>
        <p:guide orient="horz" pos="2166"/>
        <p:guide pos="3845"/>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5592" y="2136344"/>
            <a:ext cx="10376695" cy="1474109"/>
          </a:xfrm>
        </p:spPr>
        <p:txBody>
          <a:bodyPr/>
          <a:lstStyle/>
          <a:p>
            <a:r>
              <a:rPr lang="en-US" smtClean="0"/>
              <a:t>Click to edit Master title style</a:t>
            </a:r>
            <a:endParaRPr lang="en-US"/>
          </a:p>
        </p:txBody>
      </p:sp>
      <p:sp>
        <p:nvSpPr>
          <p:cNvPr id="3" name="Subtitle 2"/>
          <p:cNvSpPr>
            <a:spLocks noGrp="1"/>
          </p:cNvSpPr>
          <p:nvPr>
            <p:ph type="subTitle" idx="1"/>
          </p:nvPr>
        </p:nvSpPr>
        <p:spPr>
          <a:xfrm>
            <a:off x="1831183" y="3896995"/>
            <a:ext cx="8545513" cy="1757468"/>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pPr/>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825206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pPr/>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587503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50709" y="275402"/>
            <a:ext cx="2746771" cy="58677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10395" y="275402"/>
            <a:ext cx="8036851" cy="58677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pPr/>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3430628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D269B53-6DF8-E942-92B4-619F480A7C38}" type="datetimeFigureOut">
              <a:rPr lang="en-US" smtClean="0"/>
              <a:pPr/>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701798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4338" y="4419143"/>
            <a:ext cx="10376695" cy="1365858"/>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964338" y="2914788"/>
            <a:ext cx="10376695" cy="150435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D269B53-6DF8-E942-92B4-619F480A7C38}" type="datetimeFigureOut">
              <a:rPr lang="en-US" smtClean="0"/>
              <a:pPr/>
              <a:t>1/2/2020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18758447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10393" y="1604646"/>
            <a:ext cx="5391812" cy="45385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205670" y="1604646"/>
            <a:ext cx="5391812" cy="453853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D269B53-6DF8-E942-92B4-619F480A7C38}" type="datetimeFigureOut">
              <a:rPr lang="en-US" smtClean="0"/>
              <a:pPr/>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2333044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10395" y="1539378"/>
            <a:ext cx="5393931" cy="64154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10395" y="2180916"/>
            <a:ext cx="5393931" cy="3962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201433" y="1539378"/>
            <a:ext cx="5396051" cy="64154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01433" y="2180916"/>
            <a:ext cx="5396051" cy="396226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D269B53-6DF8-E942-92B4-619F480A7C38}" type="datetimeFigureOut">
              <a:rPr lang="en-US" smtClean="0"/>
              <a:pPr/>
              <a:t>1/2/2020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3743919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D269B53-6DF8-E942-92B4-619F480A7C38}" type="datetimeFigureOut">
              <a:rPr lang="en-US" smtClean="0"/>
              <a:pPr/>
              <a:t>1/2/2020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1029518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269B53-6DF8-E942-92B4-619F480A7C38}" type="datetimeFigureOut">
              <a:rPr lang="en-US" smtClean="0"/>
              <a:pPr/>
              <a:t>1/2/2020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2013350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10396" y="273808"/>
            <a:ext cx="4016307" cy="1165279"/>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772941" y="273810"/>
            <a:ext cx="6824541" cy="586937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10396" y="1439088"/>
            <a:ext cx="4016307" cy="470409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69B53-6DF8-E942-92B4-619F480A7C38}" type="datetimeFigureOut">
              <a:rPr lang="en-US" smtClean="0"/>
              <a:pPr/>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376410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2829" y="4813935"/>
            <a:ext cx="7324725" cy="568313"/>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392829" y="614477"/>
            <a:ext cx="7324725" cy="412623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92829" y="5382248"/>
            <a:ext cx="7324725" cy="80709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D269B53-6DF8-E942-92B4-619F480A7C38}" type="datetimeFigureOut">
              <a:rPr lang="en-US" smtClean="0"/>
              <a:pPr/>
              <a:t>1/2/2020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4059692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0395" y="275401"/>
            <a:ext cx="10987088" cy="11461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10395" y="1604646"/>
            <a:ext cx="10987088" cy="45385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10396" y="6374007"/>
            <a:ext cx="2848504" cy="366140"/>
          </a:xfrm>
          <a:prstGeom prst="rect">
            <a:avLst/>
          </a:prstGeom>
        </p:spPr>
        <p:txBody>
          <a:bodyPr vert="horz" lIns="91440" tIns="45720" rIns="91440" bIns="45720" rtlCol="0" anchor="ctr"/>
          <a:lstStyle>
            <a:lvl1pPr algn="l">
              <a:defRPr sz="1200">
                <a:solidFill>
                  <a:schemeClr val="tx1">
                    <a:tint val="75000"/>
                  </a:schemeClr>
                </a:solidFill>
              </a:defRPr>
            </a:lvl1pPr>
          </a:lstStyle>
          <a:p>
            <a:fld id="{7D269B53-6DF8-E942-92B4-619F480A7C38}" type="datetimeFigureOut">
              <a:rPr lang="en-US" smtClean="0"/>
              <a:pPr/>
              <a:t>1/2/2020</a:t>
            </a:fld>
            <a:endParaRPr lang="en-US"/>
          </a:p>
        </p:txBody>
      </p:sp>
      <p:sp>
        <p:nvSpPr>
          <p:cNvPr id="5" name="Footer Placeholder 4"/>
          <p:cNvSpPr>
            <a:spLocks noGrp="1"/>
          </p:cNvSpPr>
          <p:nvPr>
            <p:ph type="ftr" sz="quarter" idx="3"/>
          </p:nvPr>
        </p:nvSpPr>
        <p:spPr>
          <a:xfrm>
            <a:off x="4171025" y="6374007"/>
            <a:ext cx="3865828" cy="36614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48979" y="6374007"/>
            <a:ext cx="2848504" cy="366140"/>
          </a:xfrm>
          <a:prstGeom prst="rect">
            <a:avLst/>
          </a:prstGeom>
        </p:spPr>
        <p:txBody>
          <a:bodyPr vert="horz" lIns="91440" tIns="45720" rIns="91440" bIns="45720" rtlCol="0" anchor="ctr"/>
          <a:lstStyle>
            <a:lvl1pPr algn="r">
              <a:defRPr sz="1200">
                <a:solidFill>
                  <a:schemeClr val="tx1">
                    <a:tint val="75000"/>
                  </a:schemeClr>
                </a:solidFill>
              </a:defRPr>
            </a:lvl1pPr>
          </a:lstStyle>
          <a:p>
            <a:fld id="{0BB72410-D969-264E-833A-34E001063EA9}" type="slidenum">
              <a:rPr lang="en-US" smtClean="0"/>
              <a:pPr/>
              <a:t>‹#›</a:t>
            </a:fld>
            <a:endParaRPr lang="en-US"/>
          </a:p>
        </p:txBody>
      </p:sp>
    </p:spTree>
    <p:extLst>
      <p:ext uri="{BB962C8B-B14F-4D97-AF65-F5344CB8AC3E}">
        <p14:creationId xmlns:p14="http://schemas.microsoft.com/office/powerpoint/2010/main" xmlns="" val="19747607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600" dirty="0" smtClean="0"/>
              <a:t>Have you ever wondered why you’re not getting as many sales to your online courses?</a:t>
            </a:r>
            <a:endParaRPr lang="en-US" sz="3600" dirty="0"/>
          </a:p>
        </p:txBody>
      </p:sp>
    </p:spTree>
    <p:extLst>
      <p:ext uri="{BB962C8B-B14F-4D97-AF65-F5344CB8AC3E}">
        <p14:creationId xmlns:p14="http://schemas.microsoft.com/office/powerpoint/2010/main" xmlns="" val="2680489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600" dirty="0"/>
              <a:t>Announcing The Brand New, 8 Part, Step By Step Video Course </a:t>
            </a:r>
            <a:br>
              <a:rPr lang="en-US" sz="3600" dirty="0"/>
            </a:br>
            <a:endParaRPr lang="en-US" sz="3600" dirty="0"/>
          </a:p>
        </p:txBody>
      </p:sp>
    </p:spTree>
    <p:extLst>
      <p:ext uri="{BB962C8B-B14F-4D97-AF65-F5344CB8AC3E}">
        <p14:creationId xmlns:p14="http://schemas.microsoft.com/office/powerpoint/2010/main" xmlns="" val="11015139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600" dirty="0" smtClean="0"/>
              <a:t>“Finally, Discover How Boosting Course Completion Rates &amp; Engagement Can Double Your Backend Sales!”</a:t>
            </a:r>
            <a:endParaRPr lang="en-US" sz="3600" dirty="0"/>
          </a:p>
        </p:txBody>
      </p:sp>
    </p:spTree>
    <p:extLst>
      <p:ext uri="{BB962C8B-B14F-4D97-AF65-F5344CB8AC3E}">
        <p14:creationId xmlns:p14="http://schemas.microsoft.com/office/powerpoint/2010/main" xmlns="" val="13156340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600" dirty="0"/>
              <a:t>This specific training course was designed to help you understand how to </a:t>
            </a:r>
            <a:r>
              <a:rPr lang="en-US" sz="3600" dirty="0" smtClean="0"/>
              <a:t>boost your online course engagement – which can result in higher backend sales.</a:t>
            </a:r>
            <a:r>
              <a:rPr lang="en-US" sz="3600" dirty="0"/>
              <a:t/>
            </a:r>
            <a:br>
              <a:rPr lang="en-US" sz="3600" dirty="0"/>
            </a:br>
            <a:endParaRPr lang="en-US" sz="3600" dirty="0"/>
          </a:p>
        </p:txBody>
      </p:sp>
    </p:spTree>
    <p:extLst>
      <p:ext uri="{BB962C8B-B14F-4D97-AF65-F5344CB8AC3E}">
        <p14:creationId xmlns:p14="http://schemas.microsoft.com/office/powerpoint/2010/main" xmlns="" val="294702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Quick Overview</a:t>
            </a:r>
            <a:endParaRPr lang="en-US" dirty="0"/>
          </a:p>
        </p:txBody>
      </p:sp>
      <p:sp>
        <p:nvSpPr>
          <p:cNvPr id="3" name="Content Placeholder 2"/>
          <p:cNvSpPr>
            <a:spLocks noGrp="1"/>
          </p:cNvSpPr>
          <p:nvPr>
            <p:ph idx="1"/>
          </p:nvPr>
        </p:nvSpPr>
        <p:spPr/>
        <p:txBody>
          <a:bodyPr>
            <a:normAutofit lnSpcReduction="10000"/>
          </a:bodyPr>
          <a:lstStyle/>
          <a:p>
            <a:r>
              <a:rPr lang="en-US" dirty="0" smtClean="0"/>
              <a:t>Video #1: Introduction</a:t>
            </a:r>
          </a:p>
          <a:p>
            <a:r>
              <a:rPr lang="en-US" dirty="0" smtClean="0"/>
              <a:t>Video </a:t>
            </a:r>
            <a:r>
              <a:rPr lang="en-US" dirty="0" smtClean="0"/>
              <a:t>#2:  The Human Brain</a:t>
            </a:r>
          </a:p>
          <a:p>
            <a:r>
              <a:rPr lang="en-US" dirty="0" smtClean="0"/>
              <a:t>Video #3:  Desire Trigger</a:t>
            </a:r>
          </a:p>
          <a:p>
            <a:r>
              <a:rPr lang="en-US" dirty="0" smtClean="0"/>
              <a:t>Video #4:  Progress Trigger</a:t>
            </a:r>
          </a:p>
          <a:p>
            <a:r>
              <a:rPr lang="en-US" dirty="0" smtClean="0"/>
              <a:t>Video #5:  The Human Trigger</a:t>
            </a:r>
          </a:p>
          <a:p>
            <a:r>
              <a:rPr lang="en-US" dirty="0" smtClean="0"/>
              <a:t>Video #6:  Course Rewards</a:t>
            </a:r>
          </a:p>
          <a:p>
            <a:r>
              <a:rPr lang="en-US" dirty="0" smtClean="0"/>
              <a:t>Video #7:  Engagement Rewards</a:t>
            </a:r>
          </a:p>
          <a:p>
            <a:r>
              <a:rPr lang="en-US" dirty="0" smtClean="0"/>
              <a:t>Video #8:  Attention Trigger</a:t>
            </a:r>
          </a:p>
          <a:p>
            <a:endParaRPr lang="en-US" dirty="0" smtClean="0"/>
          </a:p>
          <a:p>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1284" y="1048991"/>
            <a:ext cx="10376695" cy="5146648"/>
          </a:xfrm>
        </p:spPr>
        <p:txBody>
          <a:bodyPr>
            <a:normAutofit/>
          </a:bodyPr>
          <a:lstStyle/>
          <a:p>
            <a:r>
              <a:rPr lang="en-US" sz="3600" dirty="0" smtClean="0"/>
              <a:t>GRAB THIS VIDEO COURSE AND LEARN HOW TO </a:t>
            </a:r>
            <a:r>
              <a:rPr lang="en-US" sz="3600" dirty="0" smtClean="0"/>
              <a:t>BOOST YOUR ONLINE COURSE ENGAGEMENT</a:t>
            </a:r>
            <a:endParaRPr lang="en-US" sz="3600" dirty="0"/>
          </a:p>
        </p:txBody>
      </p:sp>
    </p:spTree>
    <p:extLst>
      <p:ext uri="{BB962C8B-B14F-4D97-AF65-F5344CB8AC3E}">
        <p14:creationId xmlns:p14="http://schemas.microsoft.com/office/powerpoint/2010/main" xmlns="" val="348710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600" dirty="0" smtClean="0"/>
              <a:t>Maybe you're getting a few to bite your initial course, but you can't get them to buy all of your other classes.</a:t>
            </a:r>
            <a:endParaRPr lang="en-US" sz="3600" dirty="0"/>
          </a:p>
        </p:txBody>
      </p:sp>
    </p:spTree>
    <p:extLst>
      <p:ext uri="{BB962C8B-B14F-4D97-AF65-F5344CB8AC3E}">
        <p14:creationId xmlns:p14="http://schemas.microsoft.com/office/powerpoint/2010/main" xmlns="" val="1365180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600" dirty="0" smtClean="0"/>
              <a:t>Have you ever thought about what might be the cause of all of this?</a:t>
            </a:r>
            <a:endParaRPr lang="en-US" sz="3600" dirty="0"/>
          </a:p>
        </p:txBody>
      </p:sp>
    </p:spTree>
    <p:extLst>
      <p:ext uri="{BB962C8B-B14F-4D97-AF65-F5344CB8AC3E}">
        <p14:creationId xmlns:p14="http://schemas.microsoft.com/office/powerpoint/2010/main" xmlns="" val="304089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600" dirty="0" smtClean="0"/>
              <a:t>The truth of the matter is it comes down to low consumption rates and low engagement. Here’s what I mean by this.</a:t>
            </a:r>
            <a:endParaRPr lang="en-US" sz="3600" dirty="0"/>
          </a:p>
        </p:txBody>
      </p:sp>
    </p:spTree>
    <p:extLst>
      <p:ext uri="{BB962C8B-B14F-4D97-AF65-F5344CB8AC3E}">
        <p14:creationId xmlns:p14="http://schemas.microsoft.com/office/powerpoint/2010/main" xmlns="" val="35005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200" dirty="0" smtClean="0"/>
              <a:t>Did you know, on average, that only 10% or fewer people complete an online course?</a:t>
            </a:r>
            <a:endParaRPr lang="en-US" sz="3600" dirty="0"/>
          </a:p>
        </p:txBody>
      </p:sp>
    </p:spTree>
    <p:extLst>
      <p:ext uri="{BB962C8B-B14F-4D97-AF65-F5344CB8AC3E}">
        <p14:creationId xmlns:p14="http://schemas.microsoft.com/office/powerpoint/2010/main" xmlns="" val="2947025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600" dirty="0" smtClean="0"/>
              <a:t>Think about that statistic for just a second. Perhaps even put yourselves in your students' shoes by asking yourself how many online courses you have completed as well. </a:t>
            </a:r>
            <a:endParaRPr lang="en-US" sz="3600" dirty="0"/>
          </a:p>
        </p:txBody>
      </p:sp>
    </p:spTree>
    <p:extLst>
      <p:ext uri="{BB962C8B-B14F-4D97-AF65-F5344CB8AC3E}">
        <p14:creationId xmlns:p14="http://schemas.microsoft.com/office/powerpoint/2010/main" xmlns="" val="3364657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600" dirty="0" smtClean="0"/>
              <a:t>There has to be a reason why people only watched 10% of the course. Even though you have an excellent course, people's attention spans are short, and they can get sidetracked easily.</a:t>
            </a:r>
            <a:endParaRPr lang="en-US" sz="3600" dirty="0"/>
          </a:p>
        </p:txBody>
      </p:sp>
    </p:spTree>
    <p:extLst>
      <p:ext uri="{BB962C8B-B14F-4D97-AF65-F5344CB8AC3E}">
        <p14:creationId xmlns:p14="http://schemas.microsoft.com/office/powerpoint/2010/main" xmlns="" val="2787228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600" dirty="0" smtClean="0"/>
              <a:t>More consumption equals more trust.</a:t>
            </a:r>
            <a:r>
              <a:rPr lang="en-US" sz="3600" b="1" dirty="0" smtClean="0"/>
              <a:t/>
            </a:r>
            <a:br>
              <a:rPr lang="en-US" sz="3600" b="1" dirty="0" smtClean="0"/>
            </a:br>
            <a:r>
              <a:rPr lang="en-US" sz="3600" b="1" dirty="0" smtClean="0"/>
              <a:t/>
            </a:r>
            <a:br>
              <a:rPr lang="en-US" sz="3600" b="1" dirty="0" smtClean="0"/>
            </a:br>
            <a:r>
              <a:rPr lang="en-US" sz="3600" dirty="0" smtClean="0"/>
              <a:t>More trust equals more sales to your other courses.</a:t>
            </a:r>
            <a:r>
              <a:rPr lang="en-US" sz="3600" b="1" dirty="0" smtClean="0"/>
              <a:t/>
            </a:r>
            <a:br>
              <a:rPr lang="en-US" sz="3600" b="1" dirty="0" smtClean="0"/>
            </a:br>
            <a:endParaRPr lang="en-US" sz="3600" dirty="0"/>
          </a:p>
        </p:txBody>
      </p:sp>
    </p:spTree>
    <p:extLst>
      <p:ext uri="{BB962C8B-B14F-4D97-AF65-F5344CB8AC3E}">
        <p14:creationId xmlns:p14="http://schemas.microsoft.com/office/powerpoint/2010/main" xmlns="" val="21451740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5592" y="1753572"/>
            <a:ext cx="10376695" cy="3008709"/>
          </a:xfrm>
        </p:spPr>
        <p:txBody>
          <a:bodyPr>
            <a:normAutofit/>
          </a:bodyPr>
          <a:lstStyle/>
          <a:p>
            <a:r>
              <a:rPr lang="en-US" sz="3600" dirty="0" smtClean="0"/>
              <a:t>So </a:t>
            </a:r>
            <a:r>
              <a:rPr lang="en-US" sz="3600" dirty="0" smtClean="0"/>
              <a:t>how do you go about getting your students to complete your course? How do you motivate and get them excited to continue? How do you get their attention even if they get distracted?</a:t>
            </a:r>
            <a:endParaRPr lang="en-US" sz="3600" dirty="0"/>
          </a:p>
        </p:txBody>
      </p:sp>
    </p:spTree>
    <p:extLst>
      <p:ext uri="{BB962C8B-B14F-4D97-AF65-F5344CB8AC3E}">
        <p14:creationId xmlns:p14="http://schemas.microsoft.com/office/powerpoint/2010/main" xmlns="" val="21451740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192</TotalTime>
  <Words>329</Words>
  <Application>Microsoft Office PowerPoint</Application>
  <PresentationFormat>Custom</PresentationFormat>
  <Paragraphs>22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Have you ever wondered why you’re not getting as many sales to your online courses?</vt:lpstr>
      <vt:lpstr>Maybe you're getting a few to bite your initial course, but you can't get them to buy all of your other classes.</vt:lpstr>
      <vt:lpstr>Have you ever thought about what might be the cause of all of this?</vt:lpstr>
      <vt:lpstr>The truth of the matter is it comes down to low consumption rates and low engagement. Here’s what I mean by this.</vt:lpstr>
      <vt:lpstr>Did you know, on average, that only 10% or fewer people complete an online course?</vt:lpstr>
      <vt:lpstr>Think about that statistic for just a second. Perhaps even put yourselves in your students' shoes by asking yourself how many online courses you have completed as well. </vt:lpstr>
      <vt:lpstr>There has to be a reason why people only watched 10% of the course. Even though you have an excellent course, people's attention spans are short, and they can get sidetracked easily.</vt:lpstr>
      <vt:lpstr>More consumption equals more trust.  More trust equals more sales to your other courses. </vt:lpstr>
      <vt:lpstr>So how do you go about getting your students to complete your course? How do you motivate and get them excited to continue? How do you get their attention even if they get distracted?</vt:lpstr>
      <vt:lpstr>Announcing The Brand New, 8 Part, Step By Step Video Course  </vt:lpstr>
      <vt:lpstr>“Finally, Discover How Boosting Course Completion Rates &amp; Engagement Can Double Your Backend Sales!”</vt:lpstr>
      <vt:lpstr>This specific training course was designed to help you understand how to boost your online course engagement – which can result in higher backend sales. </vt:lpstr>
      <vt:lpstr>Quick Overview</vt:lpstr>
      <vt:lpstr>GRAB THIS VIDEO COURSE AND LEARN HOW TO BOOST YOUR ONLINE COURSE ENGAGEMENT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Sandy Mendoza</dc:creator>
  <cp:lastModifiedBy>Steve</cp:lastModifiedBy>
  <cp:revision>44</cp:revision>
  <dcterms:created xsi:type="dcterms:W3CDTF">2015-08-03T20:24:17Z</dcterms:created>
  <dcterms:modified xsi:type="dcterms:W3CDTF">2020-01-02T08:32:09Z</dcterms:modified>
</cp:coreProperties>
</file>