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43"/>
  </p:notesMasterIdLst>
  <p:sldIdLst>
    <p:sldId id="257" r:id="rId2"/>
    <p:sldId id="262" r:id="rId3"/>
    <p:sldId id="281" r:id="rId4"/>
    <p:sldId id="282" r:id="rId5"/>
    <p:sldId id="283" r:id="rId6"/>
    <p:sldId id="261" r:id="rId7"/>
    <p:sldId id="278" r:id="rId8"/>
    <p:sldId id="284" r:id="rId9"/>
    <p:sldId id="285" r:id="rId10"/>
    <p:sldId id="286" r:id="rId11"/>
    <p:sldId id="287" r:id="rId12"/>
    <p:sldId id="288" r:id="rId13"/>
    <p:sldId id="289" r:id="rId14"/>
    <p:sldId id="290" r:id="rId15"/>
    <p:sldId id="291" r:id="rId16"/>
    <p:sldId id="292" r:id="rId17"/>
    <p:sldId id="265" r:id="rId18"/>
    <p:sldId id="266" r:id="rId19"/>
    <p:sldId id="293" r:id="rId20"/>
    <p:sldId id="294" r:id="rId21"/>
    <p:sldId id="295" r:id="rId22"/>
    <p:sldId id="296" r:id="rId23"/>
    <p:sldId id="297" r:id="rId24"/>
    <p:sldId id="298" r:id="rId25"/>
    <p:sldId id="299" r:id="rId26"/>
    <p:sldId id="279" r:id="rId27"/>
    <p:sldId id="280"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Eat More Whole Foods</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635646"/>
            <a:ext cx="3672408" cy="1872208"/>
          </a:xfrm>
        </p:spPr>
        <p:txBody>
          <a:bodyPr>
            <a:normAutofit/>
          </a:bodyPr>
          <a:lstStyle/>
          <a:p>
            <a:pPr marL="0" indent="0" algn="ctr">
              <a:buNone/>
            </a:pPr>
            <a:r>
              <a:rPr lang="en-US" dirty="0"/>
              <a:t>Another complication arising from junk food consumption is the risk of developing diabetes.</a:t>
            </a:r>
            <a:r>
              <a:rPr lang="en-ID" dirty="0"/>
              <a:t> </a:t>
            </a:r>
          </a:p>
        </p:txBody>
      </p:sp>
    </p:spTree>
    <p:extLst>
      <p:ext uri="{BB962C8B-B14F-4D97-AF65-F5344CB8AC3E}">
        <p14:creationId xmlns:p14="http://schemas.microsoft.com/office/powerpoint/2010/main" val="312567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91630"/>
            <a:ext cx="4680520" cy="2304256"/>
          </a:xfrm>
        </p:spPr>
        <p:txBody>
          <a:bodyPr>
            <a:normAutofit/>
          </a:bodyPr>
          <a:lstStyle/>
          <a:p>
            <a:pPr marL="0" indent="0" algn="ctr">
              <a:buNone/>
            </a:pPr>
            <a:r>
              <a:rPr lang="en-US" dirty="0"/>
              <a:t>If you eat junk food during the day, your insulin levels can become chronically high resulting in insulin resistance over time. This causes type II diabetes to set in.</a:t>
            </a:r>
            <a:endParaRPr lang="en-ID" dirty="0"/>
          </a:p>
        </p:txBody>
      </p:sp>
    </p:spTree>
    <p:extLst>
      <p:ext uri="{BB962C8B-B14F-4D97-AF65-F5344CB8AC3E}">
        <p14:creationId xmlns:p14="http://schemas.microsoft.com/office/powerpoint/2010/main" val="27970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79712" y="1707654"/>
            <a:ext cx="3672408" cy="1728192"/>
          </a:xfrm>
        </p:spPr>
        <p:txBody>
          <a:bodyPr>
            <a:normAutofit/>
          </a:bodyPr>
          <a:lstStyle/>
          <a:p>
            <a:pPr marL="0" indent="0" algn="ctr">
              <a:buNone/>
            </a:pPr>
            <a:r>
              <a:rPr lang="en-US" dirty="0"/>
              <a:t>If you remove fiber, minerals and vitamins from your diet, you can become nutritionally deficient. </a:t>
            </a:r>
            <a:endParaRPr lang="en-ID" dirty="0"/>
          </a:p>
        </p:txBody>
      </p:sp>
    </p:spTree>
    <p:extLst>
      <p:ext uri="{BB962C8B-B14F-4D97-AF65-F5344CB8AC3E}">
        <p14:creationId xmlns:p14="http://schemas.microsoft.com/office/powerpoint/2010/main" val="8441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91630"/>
            <a:ext cx="4320480" cy="2088232"/>
          </a:xfrm>
        </p:spPr>
        <p:txBody>
          <a:bodyPr>
            <a:normAutofit/>
          </a:bodyPr>
          <a:lstStyle/>
          <a:p>
            <a:pPr marL="0" indent="0" algn="ctr">
              <a:buNone/>
            </a:pPr>
            <a:r>
              <a:rPr lang="en-US" dirty="0"/>
              <a:t>High levels of sodium found in junk food also result in the overconsumption of salt. This results in heart, kidney and liver diseases as well as hypertension. </a:t>
            </a:r>
            <a:endParaRPr lang="en-ID" dirty="0"/>
          </a:p>
        </p:txBody>
      </p:sp>
    </p:spTree>
    <p:extLst>
      <p:ext uri="{BB962C8B-B14F-4D97-AF65-F5344CB8AC3E}">
        <p14:creationId xmlns:p14="http://schemas.microsoft.com/office/powerpoint/2010/main" val="347075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995686"/>
            <a:ext cx="4464496" cy="1368152"/>
          </a:xfrm>
        </p:spPr>
        <p:txBody>
          <a:bodyPr>
            <a:normAutofit/>
          </a:bodyPr>
          <a:lstStyle/>
          <a:p>
            <a:pPr marL="0" indent="0" algn="ctr">
              <a:buNone/>
            </a:pPr>
            <a:r>
              <a:rPr lang="en-US" dirty="0"/>
              <a:t>Not all the complications resulting from the consumption of junk food are physical.</a:t>
            </a:r>
            <a:r>
              <a:rPr lang="en-ID" dirty="0"/>
              <a:t> </a:t>
            </a:r>
          </a:p>
        </p:txBody>
      </p:sp>
    </p:spTree>
    <p:extLst>
      <p:ext uri="{BB962C8B-B14F-4D97-AF65-F5344CB8AC3E}">
        <p14:creationId xmlns:p14="http://schemas.microsoft.com/office/powerpoint/2010/main" val="332930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79662"/>
            <a:ext cx="4536504" cy="1728192"/>
          </a:xfrm>
        </p:spPr>
        <p:txBody>
          <a:bodyPr>
            <a:normAutofit/>
          </a:bodyPr>
          <a:lstStyle/>
          <a:p>
            <a:pPr marL="0" indent="0" algn="ctr">
              <a:buNone/>
            </a:pPr>
            <a:r>
              <a:rPr lang="en-US" dirty="0"/>
              <a:t>A 2015 study showed that people on high glycemic diets suffered more from depression than those who had a low GI diet.</a:t>
            </a:r>
            <a:r>
              <a:rPr lang="en-ID" dirty="0"/>
              <a:t> </a:t>
            </a:r>
          </a:p>
        </p:txBody>
      </p:sp>
    </p:spTree>
    <p:extLst>
      <p:ext uri="{BB962C8B-B14F-4D97-AF65-F5344CB8AC3E}">
        <p14:creationId xmlns:p14="http://schemas.microsoft.com/office/powerpoint/2010/main" val="282920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4320480" cy="2088232"/>
          </a:xfrm>
        </p:spPr>
        <p:txBody>
          <a:bodyPr>
            <a:normAutofit/>
          </a:bodyPr>
          <a:lstStyle/>
          <a:p>
            <a:pPr marL="0" indent="0" algn="ctr">
              <a:buNone/>
            </a:pPr>
            <a:r>
              <a:rPr lang="en-US" dirty="0"/>
              <a:t>Since junk food-heavy diets are so bad for us, it stands to reason that we should look for a better way of eating that promotes well-being and good health.</a:t>
            </a:r>
            <a:r>
              <a:rPr lang="en-ID" dirty="0"/>
              <a:t> </a:t>
            </a:r>
          </a:p>
        </p:txBody>
      </p:sp>
    </p:spTree>
    <p:extLst>
      <p:ext uri="{BB962C8B-B14F-4D97-AF65-F5344CB8AC3E}">
        <p14:creationId xmlns:p14="http://schemas.microsoft.com/office/powerpoint/2010/main" val="156853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1004819" y="1491630"/>
            <a:ext cx="6231477" cy="560860"/>
          </a:xfrm>
        </p:spPr>
        <p:txBody>
          <a:bodyPr>
            <a:noAutofit/>
          </a:bodyPr>
          <a:lstStyle/>
          <a:p>
            <a:r>
              <a:rPr lang="en-US" sz="2600" b="1" dirty="0"/>
              <a:t>What Are Whole Foods?</a:t>
            </a:r>
            <a:endParaRPr lang="en-ID" sz="26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1004819" y="2181302"/>
            <a:ext cx="4575293" cy="1311348"/>
          </a:xfrm>
        </p:spPr>
        <p:txBody>
          <a:bodyPr>
            <a:normAutofit/>
          </a:bodyPr>
          <a:lstStyle/>
          <a:p>
            <a:pPr marL="0" indent="0">
              <a:buNone/>
            </a:pPr>
            <a:r>
              <a:rPr lang="en-US" dirty="0"/>
              <a:t>The term “whole foods” is used to refer to food which is closest to its natural state.</a:t>
            </a:r>
            <a:r>
              <a:rPr lang="en-ID" dirty="0"/>
              <a:t> </a:t>
            </a:r>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4104456" cy="1656184"/>
          </a:xfrm>
        </p:spPr>
        <p:txBody>
          <a:bodyPr>
            <a:normAutofit/>
          </a:bodyPr>
          <a:lstStyle/>
          <a:p>
            <a:pPr marL="0" indent="0" algn="ctr">
              <a:buNone/>
            </a:pPr>
            <a:r>
              <a:rPr lang="en-US" dirty="0"/>
              <a:t>Experts suggest that we should all be aiming for whole foods to make up around 75 percent of our daily diet.</a:t>
            </a:r>
            <a:r>
              <a:rPr lang="en-ID" dirty="0"/>
              <a:t> </a:t>
            </a:r>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19622"/>
            <a:ext cx="4680520" cy="2880320"/>
          </a:xfrm>
        </p:spPr>
        <p:txBody>
          <a:bodyPr>
            <a:normAutofit/>
          </a:bodyPr>
          <a:lstStyle/>
          <a:p>
            <a:pPr marL="0" indent="0" algn="ctr">
              <a:buNone/>
            </a:pPr>
            <a:r>
              <a:rPr lang="en-US" dirty="0"/>
              <a:t>What foods should we be eating? Whole foods include vegetables and fruits which haven’t been processed as well as whole grains such as oats, millet, quinoa, cornmeal, buckwheat, rye, and brown rice.</a:t>
            </a:r>
            <a:r>
              <a:rPr lang="en-ID" dirty="0"/>
              <a:t> </a:t>
            </a:r>
          </a:p>
        </p:txBody>
      </p:sp>
    </p:spTree>
    <p:extLst>
      <p:ext uri="{BB962C8B-B14F-4D97-AF65-F5344CB8AC3E}">
        <p14:creationId xmlns:p14="http://schemas.microsoft.com/office/powerpoint/2010/main" val="213778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608512" cy="2232248"/>
          </a:xfrm>
        </p:spPr>
        <p:txBody>
          <a:bodyPr>
            <a:normAutofit lnSpcReduction="10000"/>
          </a:bodyPr>
          <a:lstStyle/>
          <a:p>
            <a:pPr marL="0" indent="0" algn="ctr">
              <a:buNone/>
            </a:pPr>
            <a:r>
              <a:rPr lang="en-US" dirty="0"/>
              <a:t>Although we all know that we should eat more whole foods, it can be all too tempting to fall back on the junk food and processed food that we find in restaurants and stores everywhere. </a:t>
            </a:r>
            <a:endParaRPr lang="en-ID" dirty="0"/>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91630"/>
            <a:ext cx="4248472" cy="2736304"/>
          </a:xfrm>
        </p:spPr>
        <p:txBody>
          <a:bodyPr>
            <a:normAutofit/>
          </a:bodyPr>
          <a:lstStyle/>
          <a:p>
            <a:pPr marL="0" indent="0" algn="ctr">
              <a:buNone/>
            </a:pPr>
            <a:r>
              <a:rPr lang="en-US" dirty="0"/>
              <a:t>Wholefoods also include those derived from animal origins including fish, eggs, seafood, poultry and lean red meat such as veal, pork, lamb and beef.</a:t>
            </a:r>
            <a:endParaRPr lang="en-ID" dirty="0"/>
          </a:p>
        </p:txBody>
      </p:sp>
    </p:spTree>
    <p:extLst>
      <p:ext uri="{BB962C8B-B14F-4D97-AF65-F5344CB8AC3E}">
        <p14:creationId xmlns:p14="http://schemas.microsoft.com/office/powerpoint/2010/main" val="231534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464496" cy="2736304"/>
          </a:xfrm>
        </p:spPr>
        <p:txBody>
          <a:bodyPr>
            <a:normAutofit/>
          </a:bodyPr>
          <a:lstStyle/>
          <a:p>
            <a:pPr marL="0" indent="0" algn="ctr">
              <a:buNone/>
            </a:pPr>
            <a:r>
              <a:rPr lang="en-US" dirty="0"/>
              <a:t>If you eat unprocessed foods, you’ll be able to consume the optimal amount of daily nutrients you require for overall health and well-being, and in the best possible proportions.</a:t>
            </a:r>
            <a:endParaRPr lang="en-ID" dirty="0"/>
          </a:p>
        </p:txBody>
      </p:sp>
    </p:spTree>
    <p:extLst>
      <p:ext uri="{BB962C8B-B14F-4D97-AF65-F5344CB8AC3E}">
        <p14:creationId xmlns:p14="http://schemas.microsoft.com/office/powerpoint/2010/main" val="251741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563638"/>
            <a:ext cx="4536504" cy="2664296"/>
          </a:xfrm>
        </p:spPr>
        <p:txBody>
          <a:bodyPr>
            <a:normAutofit/>
          </a:bodyPr>
          <a:lstStyle/>
          <a:p>
            <a:pPr marL="0" indent="0" algn="ctr">
              <a:buNone/>
            </a:pPr>
            <a:r>
              <a:rPr lang="en-US" dirty="0"/>
              <a:t>Wholefoods contain many different nutrients all in a single food including minerals, vitamins, fiber, essential fatty acids, and phytonutrients.</a:t>
            </a:r>
            <a:r>
              <a:rPr lang="en-ID" dirty="0"/>
              <a:t> </a:t>
            </a:r>
          </a:p>
        </p:txBody>
      </p:sp>
    </p:spTree>
    <p:extLst>
      <p:ext uri="{BB962C8B-B14F-4D97-AF65-F5344CB8AC3E}">
        <p14:creationId xmlns:p14="http://schemas.microsoft.com/office/powerpoint/2010/main" val="412819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707654"/>
            <a:ext cx="4248472" cy="2520280"/>
          </a:xfrm>
        </p:spPr>
        <p:txBody>
          <a:bodyPr>
            <a:normAutofit/>
          </a:bodyPr>
          <a:lstStyle/>
          <a:p>
            <a:pPr marL="0" indent="0" algn="ctr">
              <a:buNone/>
            </a:pPr>
            <a:r>
              <a:rPr lang="en-US" dirty="0"/>
              <a:t>For example, valine, an amino acid, cannot be made by the body itself and therefore must be supplied via what you eat. </a:t>
            </a:r>
            <a:endParaRPr lang="en-ID" dirty="0"/>
          </a:p>
        </p:txBody>
      </p:sp>
    </p:spTree>
    <p:extLst>
      <p:ext uri="{BB962C8B-B14F-4D97-AF65-F5344CB8AC3E}">
        <p14:creationId xmlns:p14="http://schemas.microsoft.com/office/powerpoint/2010/main" val="367291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419622"/>
            <a:ext cx="4680520" cy="2808312"/>
          </a:xfrm>
        </p:spPr>
        <p:txBody>
          <a:bodyPr>
            <a:normAutofit/>
          </a:bodyPr>
          <a:lstStyle/>
          <a:p>
            <a:pPr marL="0" indent="0" algn="ctr">
              <a:buNone/>
            </a:pPr>
            <a:r>
              <a:rPr lang="en-US" dirty="0"/>
              <a:t>When you eat whole foods in their natural state, you can benefit from the synergy effect of the nutrients in the food working together to benefit your body’s healthy functioning. </a:t>
            </a:r>
            <a:endParaRPr lang="en-ID" dirty="0"/>
          </a:p>
        </p:txBody>
      </p:sp>
    </p:spTree>
    <p:extLst>
      <p:ext uri="{BB962C8B-B14F-4D97-AF65-F5344CB8AC3E}">
        <p14:creationId xmlns:p14="http://schemas.microsoft.com/office/powerpoint/2010/main" val="3434471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464496" cy="1728192"/>
          </a:xfrm>
        </p:spPr>
        <p:txBody>
          <a:bodyPr>
            <a:normAutofit/>
          </a:bodyPr>
          <a:lstStyle/>
          <a:p>
            <a:pPr marL="0" indent="0" algn="ctr">
              <a:buNone/>
            </a:pPr>
            <a:r>
              <a:rPr lang="en-US" dirty="0"/>
              <a:t>Also, whole foods are rich in the antioxidants which neutralize free radicals and combat problems like heart disease and cancer.</a:t>
            </a:r>
            <a:r>
              <a:rPr lang="en-ID" dirty="0"/>
              <a:t> </a:t>
            </a:r>
          </a:p>
        </p:txBody>
      </p:sp>
    </p:spTree>
    <p:extLst>
      <p:ext uri="{BB962C8B-B14F-4D97-AF65-F5344CB8AC3E}">
        <p14:creationId xmlns:p14="http://schemas.microsoft.com/office/powerpoint/2010/main" val="354115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635646"/>
            <a:ext cx="6447501" cy="576064"/>
          </a:xfrm>
        </p:spPr>
        <p:txBody>
          <a:bodyPr>
            <a:noAutofit/>
          </a:bodyPr>
          <a:lstStyle/>
          <a:p>
            <a:r>
              <a:rPr lang="en-US" sz="2600" b="1" dirty="0"/>
              <a:t>Why Eat More Whole Foods?</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310036"/>
            <a:ext cx="5583405" cy="1887412"/>
          </a:xfrm>
        </p:spPr>
        <p:txBody>
          <a:bodyPr/>
          <a:lstStyle/>
          <a:p>
            <a:pPr marL="0" indent="0">
              <a:buNone/>
            </a:pPr>
            <a:r>
              <a:rPr lang="en-US" dirty="0"/>
              <a:t>For many years, experts have been telling us that vegetables and fruits are essential for our well-being.</a:t>
            </a:r>
            <a:r>
              <a:rPr lang="en-ID" dirty="0"/>
              <a:t> </a:t>
            </a:r>
          </a:p>
        </p:txBody>
      </p:sp>
    </p:spTree>
    <p:extLst>
      <p:ext uri="{BB962C8B-B14F-4D97-AF65-F5344CB8AC3E}">
        <p14:creationId xmlns:p14="http://schemas.microsoft.com/office/powerpoint/2010/main" val="281832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987574"/>
            <a:ext cx="4752528" cy="1368152"/>
          </a:xfrm>
        </p:spPr>
        <p:txBody>
          <a:bodyPr>
            <a:normAutofit/>
          </a:bodyPr>
          <a:lstStyle/>
          <a:p>
            <a:pPr marL="0" indent="0" algn="ctr">
              <a:buNone/>
            </a:pPr>
            <a:r>
              <a:rPr lang="en-US" dirty="0"/>
              <a:t>Yet, whole foods can stop us from becoming ill and help to prevent the problem of obesity.</a:t>
            </a:r>
            <a:endParaRPr lang="en-ID" dirty="0"/>
          </a:p>
        </p:txBody>
      </p:sp>
      <p:pic>
        <p:nvPicPr>
          <p:cNvPr id="2" name="Picture 1">
            <a:extLst>
              <a:ext uri="{FF2B5EF4-FFF2-40B4-BE49-F238E27FC236}">
                <a16:creationId xmlns:a16="http://schemas.microsoft.com/office/drawing/2014/main" id="{EC8FB0C0-958C-0C4E-A678-B0BDE007A858}"/>
              </a:ext>
            </a:extLst>
          </p:cNvPr>
          <p:cNvPicPr>
            <a:picLocks noChangeAspect="1"/>
          </p:cNvPicPr>
          <p:nvPr/>
        </p:nvPicPr>
        <p:blipFill>
          <a:blip r:embed="rId2"/>
          <a:stretch>
            <a:fillRect/>
          </a:stretch>
        </p:blipFill>
        <p:spPr>
          <a:xfrm>
            <a:off x="2558988" y="2427734"/>
            <a:ext cx="2585864" cy="172390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5274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131590"/>
            <a:ext cx="5472608" cy="2736304"/>
          </a:xfrm>
        </p:spPr>
        <p:txBody>
          <a:bodyPr>
            <a:normAutofit/>
          </a:bodyPr>
          <a:lstStyle/>
          <a:p>
            <a:pPr marL="0" indent="0" algn="ctr">
              <a:buNone/>
            </a:pPr>
            <a:r>
              <a:rPr lang="en-US" dirty="0"/>
              <a:t>Many studies have revealed that eating more whole foods will supply your body with valuable nutrient sources including fiber, calcium, magnesium, B vitamins, vitamin D, protein, potassium and essential fatty acids which ensure your body’s cells function in the right way.</a:t>
            </a:r>
            <a:r>
              <a:rPr lang="en-ID" dirty="0"/>
              <a:t> </a:t>
            </a:r>
          </a:p>
        </p:txBody>
      </p:sp>
    </p:spTree>
    <p:extLst>
      <p:ext uri="{BB962C8B-B14F-4D97-AF65-F5344CB8AC3E}">
        <p14:creationId xmlns:p14="http://schemas.microsoft.com/office/powerpoint/2010/main" val="158032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275606"/>
            <a:ext cx="4320480" cy="1224136"/>
          </a:xfrm>
        </p:spPr>
        <p:txBody>
          <a:bodyPr>
            <a:normAutofit/>
          </a:bodyPr>
          <a:lstStyle/>
          <a:p>
            <a:pPr marL="0" indent="0" algn="ctr">
              <a:buNone/>
            </a:pPr>
            <a:r>
              <a:rPr lang="en-US" dirty="0"/>
              <a:t>When you add more whole foods into your life, you’ll experience a host of benefits including: </a:t>
            </a:r>
            <a:endParaRPr lang="en-ID" dirty="0"/>
          </a:p>
        </p:txBody>
      </p:sp>
      <p:pic>
        <p:nvPicPr>
          <p:cNvPr id="2" name="Picture 1">
            <a:extLst>
              <a:ext uri="{FF2B5EF4-FFF2-40B4-BE49-F238E27FC236}">
                <a16:creationId xmlns:a16="http://schemas.microsoft.com/office/drawing/2014/main" id="{C317CE13-61D5-3A4B-92AF-A38F444B1A29}"/>
              </a:ext>
            </a:extLst>
          </p:cNvPr>
          <p:cNvPicPr>
            <a:picLocks noChangeAspect="1"/>
          </p:cNvPicPr>
          <p:nvPr/>
        </p:nvPicPr>
        <p:blipFill>
          <a:blip r:embed="rId2"/>
          <a:stretch>
            <a:fillRect/>
          </a:stretch>
        </p:blipFill>
        <p:spPr>
          <a:xfrm>
            <a:off x="2483768" y="2804665"/>
            <a:ext cx="2628404" cy="1476685"/>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8436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419622"/>
            <a:ext cx="4824536" cy="936104"/>
          </a:xfrm>
        </p:spPr>
        <p:txBody>
          <a:bodyPr>
            <a:normAutofit/>
          </a:bodyPr>
          <a:lstStyle/>
          <a:p>
            <a:pPr marL="0" indent="0" algn="ctr">
              <a:buNone/>
            </a:pPr>
            <a:r>
              <a:rPr lang="en-US" dirty="0"/>
              <a:t>Junk food is an ever-present feature of daily life in the world today. </a:t>
            </a:r>
            <a:endParaRPr lang="en-ID" dirty="0"/>
          </a:p>
        </p:txBody>
      </p:sp>
      <p:pic>
        <p:nvPicPr>
          <p:cNvPr id="2" name="Picture 1">
            <a:extLst>
              <a:ext uri="{FF2B5EF4-FFF2-40B4-BE49-F238E27FC236}">
                <a16:creationId xmlns:a16="http://schemas.microsoft.com/office/drawing/2014/main" id="{273B4438-59B5-5C44-A394-7E838FB8AAC4}"/>
              </a:ext>
            </a:extLst>
          </p:cNvPr>
          <p:cNvPicPr>
            <a:picLocks noChangeAspect="1"/>
          </p:cNvPicPr>
          <p:nvPr/>
        </p:nvPicPr>
        <p:blipFill>
          <a:blip r:embed="rId2"/>
          <a:stretch>
            <a:fillRect/>
          </a:stretch>
        </p:blipFill>
        <p:spPr>
          <a:xfrm>
            <a:off x="2411760" y="2480196"/>
            <a:ext cx="2540000" cy="168910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8318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2592288"/>
          </a:xfrm>
        </p:spPr>
        <p:txBody>
          <a:bodyPr>
            <a:normAutofit/>
          </a:bodyPr>
          <a:lstStyle/>
          <a:p>
            <a:r>
              <a:rPr lang="en-US" dirty="0"/>
              <a:t>Improved blood sugar levels. As a result, you experience blood sugar swings and cravings. Whole foods won’t cause these spikes and will help you to maintain balance throughout the day.</a:t>
            </a:r>
            <a:endParaRPr lang="en-ID" dirty="0"/>
          </a:p>
        </p:txBody>
      </p:sp>
    </p:spTree>
    <p:extLst>
      <p:ext uri="{BB962C8B-B14F-4D97-AF65-F5344CB8AC3E}">
        <p14:creationId xmlns:p14="http://schemas.microsoft.com/office/powerpoint/2010/main" val="83057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2592288"/>
          </a:xfrm>
        </p:spPr>
        <p:txBody>
          <a:bodyPr>
            <a:normAutofit lnSpcReduction="10000"/>
          </a:bodyPr>
          <a:lstStyle/>
          <a:p>
            <a:r>
              <a:rPr lang="en-US" dirty="0"/>
              <a:t>Improved digestion. This fiber is natural and will help you to feel fuller for longer while also supporting your digestion and lowering your blood sugar levels as it breaks down slowly in the body.</a:t>
            </a:r>
            <a:r>
              <a:rPr lang="en-ID" dirty="0"/>
              <a:t> </a:t>
            </a:r>
          </a:p>
        </p:txBody>
      </p:sp>
    </p:spTree>
    <p:extLst>
      <p:ext uri="{BB962C8B-B14F-4D97-AF65-F5344CB8AC3E}">
        <p14:creationId xmlns:p14="http://schemas.microsoft.com/office/powerpoint/2010/main" val="324478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2592288"/>
          </a:xfrm>
        </p:spPr>
        <p:txBody>
          <a:bodyPr>
            <a:normAutofit lnSpcReduction="10000"/>
          </a:bodyPr>
          <a:lstStyle/>
          <a:p>
            <a:pPr lvl="0"/>
            <a:r>
              <a:rPr lang="en-US" dirty="0"/>
              <a:t>Higher energy levels – the body is more capable of deriving energy from natural foods than processed ones, so you’ll start to feel more energized with a faster metabolism when you eat more whole foods.</a:t>
            </a:r>
            <a:endParaRPr lang="en-ID" dirty="0"/>
          </a:p>
        </p:txBody>
      </p:sp>
    </p:spTree>
    <p:extLst>
      <p:ext uri="{BB962C8B-B14F-4D97-AF65-F5344CB8AC3E}">
        <p14:creationId xmlns:p14="http://schemas.microsoft.com/office/powerpoint/2010/main" val="346387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2592288"/>
          </a:xfrm>
        </p:spPr>
        <p:txBody>
          <a:bodyPr>
            <a:normAutofit lnSpcReduction="10000"/>
          </a:bodyPr>
          <a:lstStyle/>
          <a:p>
            <a:pPr lvl="0"/>
            <a:r>
              <a:rPr lang="en-US" dirty="0"/>
              <a:t>Reduced pain – processed foods have high inflammatory properties. Since they are acidic in nature, they create pH level imbalances which can result in chronic pain condition symptoms becoming worse. </a:t>
            </a:r>
            <a:endParaRPr lang="en-ID" dirty="0"/>
          </a:p>
        </p:txBody>
      </p:sp>
    </p:spTree>
    <p:extLst>
      <p:ext uri="{BB962C8B-B14F-4D97-AF65-F5344CB8AC3E}">
        <p14:creationId xmlns:p14="http://schemas.microsoft.com/office/powerpoint/2010/main" val="306735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609328"/>
            <a:ext cx="6447501" cy="602382"/>
          </a:xfrm>
        </p:spPr>
        <p:txBody>
          <a:bodyPr>
            <a:normAutofit/>
          </a:bodyPr>
          <a:lstStyle/>
          <a:p>
            <a:r>
              <a:rPr lang="en-US" sz="2600" b="1" dirty="0"/>
              <a:t>How to Eat More Whole Foods </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38028"/>
            <a:ext cx="5832648" cy="1269826"/>
          </a:xfrm>
        </p:spPr>
        <p:txBody>
          <a:bodyPr>
            <a:normAutofit/>
          </a:bodyPr>
          <a:lstStyle/>
          <a:p>
            <a:pPr marL="0" indent="0">
              <a:buNone/>
            </a:pPr>
            <a:r>
              <a:rPr lang="en-US" dirty="0"/>
              <a:t>Are you convinced of the benefits of eating more whole foods but don’t know how to add them to your diet?</a:t>
            </a:r>
            <a:endParaRPr lang="en-ID" dirty="0"/>
          </a:p>
        </p:txBody>
      </p:sp>
    </p:spTree>
    <p:extLst>
      <p:ext uri="{BB962C8B-B14F-4D97-AF65-F5344CB8AC3E}">
        <p14:creationId xmlns:p14="http://schemas.microsoft.com/office/powerpoint/2010/main" val="2739801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03598"/>
            <a:ext cx="4320480" cy="2736304"/>
          </a:xfrm>
        </p:spPr>
        <p:txBody>
          <a:bodyPr>
            <a:normAutofit/>
          </a:bodyPr>
          <a:lstStyle/>
          <a:p>
            <a:pPr marL="0" indent="0" algn="ctr">
              <a:buNone/>
            </a:pPr>
            <a:r>
              <a:rPr lang="en-US" dirty="0"/>
              <a:t>Here are a few quick tips to point you in the right direction:</a:t>
            </a:r>
            <a:endParaRPr lang="en-ID" dirty="0"/>
          </a:p>
        </p:txBody>
      </p:sp>
      <p:pic>
        <p:nvPicPr>
          <p:cNvPr id="2" name="Picture 1">
            <a:extLst>
              <a:ext uri="{FF2B5EF4-FFF2-40B4-BE49-F238E27FC236}">
                <a16:creationId xmlns:a16="http://schemas.microsoft.com/office/drawing/2014/main" id="{D617E97A-E3A6-824D-94B8-31FEBC7E04D3}"/>
              </a:ext>
            </a:extLst>
          </p:cNvPr>
          <p:cNvPicPr>
            <a:picLocks noChangeAspect="1"/>
          </p:cNvPicPr>
          <p:nvPr/>
        </p:nvPicPr>
        <p:blipFill>
          <a:blip r:embed="rId2"/>
          <a:stretch>
            <a:fillRect/>
          </a:stretch>
        </p:blipFill>
        <p:spPr>
          <a:xfrm>
            <a:off x="2555776" y="2211710"/>
            <a:ext cx="2243956" cy="150689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6633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r>
              <a:rPr lang="en-US" dirty="0"/>
              <a:t>Switch to traditional oats rather than instant oat cereals. Instant oats will usually have oat bran removed.</a:t>
            </a:r>
            <a:endParaRPr lang="en-ID" dirty="0"/>
          </a:p>
        </p:txBody>
      </p:sp>
    </p:spTree>
    <p:extLst>
      <p:ext uri="{BB962C8B-B14F-4D97-AF65-F5344CB8AC3E}">
        <p14:creationId xmlns:p14="http://schemas.microsoft.com/office/powerpoint/2010/main" val="192690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03598"/>
            <a:ext cx="5040560" cy="3240360"/>
          </a:xfrm>
        </p:spPr>
        <p:txBody>
          <a:bodyPr>
            <a:normAutofit/>
          </a:bodyPr>
          <a:lstStyle/>
          <a:p>
            <a:r>
              <a:rPr lang="en-US" dirty="0"/>
              <a:t>Switch to whole vegetables and fruit rather than packaged juice. Juicers also remove the skin and pulp of the fruit, so antioxidants and flavonoids are stripped away. Packaged juices also have extra sugar added together with preservatives and chemicals.</a:t>
            </a:r>
            <a:endParaRPr lang="en-ID" dirty="0"/>
          </a:p>
        </p:txBody>
      </p:sp>
    </p:spTree>
    <p:extLst>
      <p:ext uri="{BB962C8B-B14F-4D97-AF65-F5344CB8AC3E}">
        <p14:creationId xmlns:p14="http://schemas.microsoft.com/office/powerpoint/2010/main" val="70372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419622"/>
            <a:ext cx="4536504" cy="2160240"/>
          </a:xfrm>
        </p:spPr>
        <p:txBody>
          <a:bodyPr>
            <a:normAutofit/>
          </a:bodyPr>
          <a:lstStyle/>
          <a:p>
            <a:r>
              <a:rPr lang="en-US" dirty="0"/>
              <a:t>Switch to fresh fish rather than frozen or canned fish. Fish contain essential fatty acids that are often removed or reduced during the packaging process.</a:t>
            </a:r>
            <a:endParaRPr lang="en-ID" dirty="0"/>
          </a:p>
        </p:txBody>
      </p:sp>
    </p:spTree>
    <p:extLst>
      <p:ext uri="{BB962C8B-B14F-4D97-AF65-F5344CB8AC3E}">
        <p14:creationId xmlns:p14="http://schemas.microsoft.com/office/powerpoint/2010/main" val="307442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4176464" cy="1656184"/>
          </a:xfrm>
        </p:spPr>
        <p:txBody>
          <a:bodyPr>
            <a:normAutofit/>
          </a:bodyPr>
          <a:lstStyle/>
          <a:p>
            <a:pPr marL="0" indent="0" algn="ctr">
              <a:buNone/>
            </a:pPr>
            <a:r>
              <a:rPr lang="en-US" dirty="0"/>
              <a:t>You can easily find whole foods for sale in grocery stores if you shop in the aisles dedicated to fresh food.</a:t>
            </a:r>
            <a:endParaRPr lang="en-ID" dirty="0"/>
          </a:p>
        </p:txBody>
      </p:sp>
    </p:spTree>
    <p:extLst>
      <p:ext uri="{BB962C8B-B14F-4D97-AF65-F5344CB8AC3E}">
        <p14:creationId xmlns:p14="http://schemas.microsoft.com/office/powerpoint/2010/main" val="198720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608512" cy="2304256"/>
          </a:xfrm>
        </p:spPr>
        <p:txBody>
          <a:bodyPr>
            <a:normAutofit/>
          </a:bodyPr>
          <a:lstStyle/>
          <a:p>
            <a:pPr marL="0" indent="0" algn="ctr">
              <a:buNone/>
            </a:pPr>
            <a:r>
              <a:rPr lang="en-US" dirty="0"/>
              <a:t>More people today are eating processed food than ever before, but the trade-off for convenience is a host of health and wellness issues for both the body and mind. </a:t>
            </a:r>
            <a:endParaRPr lang="en-ID" dirty="0"/>
          </a:p>
        </p:txBody>
      </p:sp>
    </p:spTree>
    <p:extLst>
      <p:ext uri="{BB962C8B-B14F-4D97-AF65-F5344CB8AC3E}">
        <p14:creationId xmlns:p14="http://schemas.microsoft.com/office/powerpoint/2010/main" val="184763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203598"/>
            <a:ext cx="4320480" cy="1296144"/>
          </a:xfrm>
        </p:spPr>
        <p:txBody>
          <a:bodyPr>
            <a:normAutofit/>
          </a:bodyPr>
          <a:lstStyle/>
          <a:p>
            <a:pPr marL="0" indent="0" algn="ctr">
              <a:buNone/>
            </a:pPr>
            <a:r>
              <a:rPr lang="en-US" dirty="0"/>
              <a:t>You’ll also find whole foods in farmers’ markets and at health food stores.</a:t>
            </a:r>
            <a:endParaRPr lang="en-ID" dirty="0"/>
          </a:p>
        </p:txBody>
      </p:sp>
      <p:pic>
        <p:nvPicPr>
          <p:cNvPr id="2" name="Picture 1">
            <a:extLst>
              <a:ext uri="{FF2B5EF4-FFF2-40B4-BE49-F238E27FC236}">
                <a16:creationId xmlns:a16="http://schemas.microsoft.com/office/drawing/2014/main" id="{547E93D2-6180-0743-889B-79BD1B0844EF}"/>
              </a:ext>
            </a:extLst>
          </p:cNvPr>
          <p:cNvPicPr>
            <a:picLocks noChangeAspect="1"/>
          </p:cNvPicPr>
          <p:nvPr/>
        </p:nvPicPr>
        <p:blipFill>
          <a:blip r:embed="rId2"/>
          <a:stretch>
            <a:fillRect/>
          </a:stretch>
        </p:blipFill>
        <p:spPr>
          <a:xfrm>
            <a:off x="2589287" y="2571750"/>
            <a:ext cx="2525266" cy="189226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60202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275606"/>
            <a:ext cx="4608512" cy="2736304"/>
          </a:xfrm>
        </p:spPr>
        <p:txBody>
          <a:bodyPr>
            <a:normAutofit/>
          </a:bodyPr>
          <a:lstStyle/>
          <a:p>
            <a:pPr marL="0" indent="0" algn="ctr">
              <a:buNone/>
            </a:pPr>
            <a:r>
              <a:rPr lang="en-US" dirty="0"/>
              <a:t>You don’t need to completely banish all processed food from your life to stay healthy, but if you can increase your wholefood consumption to around 75 percent, you’ll enjoy much better health and Overall well-being.</a:t>
            </a:r>
            <a:r>
              <a:rPr lang="en-US" b="1" dirty="0"/>
              <a:t> </a:t>
            </a:r>
            <a:endParaRPr lang="en-ID" dirty="0"/>
          </a:p>
        </p:txBody>
      </p:sp>
    </p:spTree>
    <p:extLst>
      <p:ext uri="{BB962C8B-B14F-4D97-AF65-F5344CB8AC3E}">
        <p14:creationId xmlns:p14="http://schemas.microsoft.com/office/powerpoint/2010/main" val="92051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563638"/>
            <a:ext cx="4608512" cy="1944216"/>
          </a:xfrm>
        </p:spPr>
        <p:txBody>
          <a:bodyPr>
            <a:normAutofit/>
          </a:bodyPr>
          <a:lstStyle/>
          <a:p>
            <a:pPr marL="0" indent="0" algn="ctr">
              <a:buNone/>
            </a:pPr>
            <a:r>
              <a:rPr lang="en-US" dirty="0"/>
              <a:t>Here, we take a closer look at why whole foods are a better choice in your daily diet and how you can introduce them more effectively into your lifestyle.</a:t>
            </a:r>
            <a:endParaRPr lang="en-ID" dirty="0"/>
          </a:p>
        </p:txBody>
      </p:sp>
    </p:spTree>
    <p:extLst>
      <p:ext uri="{BB962C8B-B14F-4D97-AF65-F5344CB8AC3E}">
        <p14:creationId xmlns:p14="http://schemas.microsoft.com/office/powerpoint/2010/main" val="106328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491630"/>
            <a:ext cx="6447501" cy="602382"/>
          </a:xfrm>
        </p:spPr>
        <p:txBody>
          <a:bodyPr>
            <a:normAutofit/>
          </a:bodyPr>
          <a:lstStyle/>
          <a:p>
            <a:r>
              <a:rPr lang="en-US" sz="2600" b="1" dirty="0"/>
              <a:t>The Junk Food Problem</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120330"/>
            <a:ext cx="5079349" cy="1773882"/>
          </a:xfrm>
        </p:spPr>
        <p:txBody>
          <a:bodyPr>
            <a:normAutofit/>
          </a:bodyPr>
          <a:lstStyle/>
          <a:p>
            <a:pPr marL="0" indent="0">
              <a:buNone/>
            </a:pPr>
            <a:r>
              <a:rPr lang="en-US" dirty="0"/>
              <a:t>The definition of junk food is food which is poor in nutrients and dense in calories.</a:t>
            </a:r>
            <a:r>
              <a:rPr lang="en-ID" dirty="0"/>
              <a:t> </a:t>
            </a:r>
            <a:r>
              <a:rPr lang="en-US" dirty="0"/>
              <a:t>As a result, there has been a rising epidemic of chronic diseases.</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987574"/>
            <a:ext cx="4320480" cy="1512168"/>
          </a:xfrm>
        </p:spPr>
        <p:txBody>
          <a:bodyPr>
            <a:normAutofit/>
          </a:bodyPr>
          <a:lstStyle/>
          <a:p>
            <a:pPr marL="0" indent="0" algn="ctr">
              <a:buNone/>
            </a:pPr>
            <a:r>
              <a:rPr lang="en-US" dirty="0"/>
              <a:t>The main problem associated with the consumption of junk food regularly is obesity.</a:t>
            </a:r>
            <a:r>
              <a:rPr lang="en-ID" dirty="0"/>
              <a:t> </a:t>
            </a:r>
          </a:p>
        </p:txBody>
      </p:sp>
      <p:pic>
        <p:nvPicPr>
          <p:cNvPr id="2" name="Picture 1">
            <a:extLst>
              <a:ext uri="{FF2B5EF4-FFF2-40B4-BE49-F238E27FC236}">
                <a16:creationId xmlns:a16="http://schemas.microsoft.com/office/drawing/2014/main" id="{9A6AD278-22FE-8044-89D8-009F21613610}"/>
              </a:ext>
            </a:extLst>
          </p:cNvPr>
          <p:cNvPicPr>
            <a:picLocks noChangeAspect="1"/>
          </p:cNvPicPr>
          <p:nvPr/>
        </p:nvPicPr>
        <p:blipFill>
          <a:blip r:embed="rId2"/>
          <a:stretch>
            <a:fillRect/>
          </a:stretch>
        </p:blipFill>
        <p:spPr>
          <a:xfrm>
            <a:off x="2507940" y="2468509"/>
            <a:ext cx="2399928" cy="159995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1728192"/>
          </a:xfrm>
        </p:spPr>
        <p:txBody>
          <a:bodyPr>
            <a:normAutofit/>
          </a:bodyPr>
          <a:lstStyle/>
          <a:p>
            <a:pPr marL="0" indent="0" algn="ctr">
              <a:buNone/>
            </a:pPr>
            <a:r>
              <a:rPr lang="en-US" dirty="0"/>
              <a:t>Children consuming processed food regularly eat more carbohydrates, processed sugar and fats, and less fiber than they need. </a:t>
            </a:r>
            <a:endParaRPr lang="en-ID" dirty="0"/>
          </a:p>
        </p:txBody>
      </p:sp>
    </p:spTree>
    <p:extLst>
      <p:ext uri="{BB962C8B-B14F-4D97-AF65-F5344CB8AC3E}">
        <p14:creationId xmlns:p14="http://schemas.microsoft.com/office/powerpoint/2010/main" val="163596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131590"/>
            <a:ext cx="4680520" cy="2736304"/>
          </a:xfrm>
        </p:spPr>
        <p:txBody>
          <a:bodyPr>
            <a:normAutofit/>
          </a:bodyPr>
          <a:lstStyle/>
          <a:p>
            <a:pPr marL="0" indent="0" algn="ctr">
              <a:buNone/>
            </a:pPr>
            <a:r>
              <a:rPr lang="en-US" dirty="0"/>
              <a:t>Consuming 187 additional calories every day than they require, it’s no wonder that 6 </a:t>
            </a:r>
            <a:r>
              <a:rPr lang="en-US" dirty="0" err="1"/>
              <a:t>lbs</a:t>
            </a:r>
            <a:r>
              <a:rPr lang="en-US" dirty="0"/>
              <a:t> of weight is gained each year, increasing their chance of developing diabetes and cardiovascular disease among other chronic health problems.</a:t>
            </a:r>
            <a:r>
              <a:rPr lang="en-ID" dirty="0"/>
              <a:t> </a:t>
            </a:r>
          </a:p>
        </p:txBody>
      </p:sp>
    </p:spTree>
    <p:extLst>
      <p:ext uri="{BB962C8B-B14F-4D97-AF65-F5344CB8AC3E}">
        <p14:creationId xmlns:p14="http://schemas.microsoft.com/office/powerpoint/2010/main" val="1551776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1157</TotalTime>
  <Words>1097</Words>
  <Application>Microsoft Macintosh PowerPoint</Application>
  <PresentationFormat>On-screen Show (16:9)</PresentationFormat>
  <Paragraphs>46</Paragraphs>
  <Slides>41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The Junk Food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Are Whole Foods?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Eat More Whole Foods?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Eat More Whole Foods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74</cp:revision>
  <dcterms:created xsi:type="dcterms:W3CDTF">2018-10-15T07:11:14Z</dcterms:created>
  <dcterms:modified xsi:type="dcterms:W3CDTF">2019-11-16T13:05:39Z</dcterms:modified>
</cp:coreProperties>
</file>