
<file path=[Content_Types].xml><?xml version="1.0" encoding="utf-8"?>
<Types xmlns="http://schemas.openxmlformats.org/package/2006/content-types">
  <Default Extension="jpeg" ContentType="image/jpe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7" r:id="rId1"/>
  </p:sldMasterIdLst>
  <p:notesMasterIdLst>
    <p:notesMasterId r:id="rId32"/>
  </p:notesMasterIdLst>
  <p:sldIdLst>
    <p:sldId id="257" r:id="rId2"/>
    <p:sldId id="262" r:id="rId3"/>
    <p:sldId id="281" r:id="rId4"/>
    <p:sldId id="282" r:id="rId5"/>
    <p:sldId id="283" r:id="rId6"/>
    <p:sldId id="284" r:id="rId7"/>
    <p:sldId id="261" r:id="rId8"/>
    <p:sldId id="278" r:id="rId9"/>
    <p:sldId id="285" r:id="rId10"/>
    <p:sldId id="286" r:id="rId11"/>
    <p:sldId id="287" r:id="rId12"/>
    <p:sldId id="288" r:id="rId13"/>
    <p:sldId id="265" r:id="rId14"/>
    <p:sldId id="266" r:id="rId15"/>
    <p:sldId id="289" r:id="rId16"/>
    <p:sldId id="290" r:id="rId17"/>
    <p:sldId id="291" r:id="rId18"/>
    <p:sldId id="292" r:id="rId19"/>
    <p:sldId id="302" r:id="rId20"/>
    <p:sldId id="293" r:id="rId21"/>
    <p:sldId id="294" r:id="rId22"/>
    <p:sldId id="295" r:id="rId23"/>
    <p:sldId id="279" r:id="rId24"/>
    <p:sldId id="280" r:id="rId25"/>
    <p:sldId id="296" r:id="rId26"/>
    <p:sldId id="297" r:id="rId27"/>
    <p:sldId id="298" r:id="rId28"/>
    <p:sldId id="299" r:id="rId29"/>
    <p:sldId id="300" r:id="rId30"/>
    <p:sldId id="301" r:id="rId31"/>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9E5"/>
    <a:srgbClr val="FFEC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110"/>
    <p:restoredTop sz="94650"/>
  </p:normalViewPr>
  <p:slideViewPr>
    <p:cSldViewPr>
      <p:cViewPr varScale="1">
        <p:scale>
          <a:sx n="156" d="100"/>
          <a:sy n="156" d="100"/>
        </p:scale>
        <p:origin x="200" y="384"/>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1461"/>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8BA754-79BD-4972-839A-D62EA2C7C3EA}" type="datetimeFigureOut">
              <a:rPr lang="en-US" smtClean="0"/>
              <a:pPr/>
              <a:t>11/16/19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9BBF2C-A7F8-4A46-8FD9-0FE6834BDEB8}" type="slidenum">
              <a:rPr lang="en-US" smtClean="0"/>
              <a:pPr/>
              <a:t>‹#›</a:t>
            </a:fld>
            <a:endParaRPr lang="en-US"/>
          </a:p>
        </p:txBody>
      </p:sp>
    </p:spTree>
    <p:extLst>
      <p:ext uri="{BB962C8B-B14F-4D97-AF65-F5344CB8AC3E}">
        <p14:creationId xmlns:p14="http://schemas.microsoft.com/office/powerpoint/2010/main" val="220163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C59BBF2C-A7F8-4A46-8FD9-0FE6834BDEB8}" type="slidenum">
              <a:rPr lang="en-US" smtClean="0"/>
              <a:pPr/>
              <a:t>1</a:t>
            </a:fld>
            <a:endParaRPr lang="en-US"/>
          </a:p>
        </p:txBody>
      </p:sp>
    </p:spTree>
    <p:extLst>
      <p:ext uri="{BB962C8B-B14F-4D97-AF65-F5344CB8AC3E}">
        <p14:creationId xmlns:p14="http://schemas.microsoft.com/office/powerpoint/2010/main" val="307873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1803400"/>
            <a:ext cx="5825202" cy="1234727"/>
          </a:xfrm>
        </p:spPr>
        <p:txBody>
          <a:bodyPr anchor="b">
            <a:noAutofit/>
          </a:bodyPr>
          <a:lstStyle>
            <a:lvl1pPr algn="r">
              <a:defRPr sz="405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300" y="3038125"/>
            <a:ext cx="5825202" cy="822674"/>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3395069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2552700"/>
          </a:xfrm>
        </p:spPr>
        <p:txBody>
          <a:bodyPr anchor="ctr">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588166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024604" y="2724150"/>
            <a:ext cx="5418393"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0" name="TextBox 19"/>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latin typeface="Arial"/>
              </a:rPr>
              <a:t>”</a:t>
            </a:r>
            <a:endParaRPr lang="en-US" sz="1350" dirty="0">
              <a:solidFill>
                <a:schemeClr val="accent1">
                  <a:lumMod val="60000"/>
                  <a:lumOff val="40000"/>
                </a:schemeClr>
              </a:solidFill>
              <a:latin typeface="Arial"/>
            </a:endParaRPr>
          </a:p>
        </p:txBody>
      </p:sp>
    </p:spTree>
    <p:extLst>
      <p:ext uri="{BB962C8B-B14F-4D97-AF65-F5344CB8AC3E}">
        <p14:creationId xmlns:p14="http://schemas.microsoft.com/office/powerpoint/2010/main" val="3486626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08001" y="1448991"/>
            <a:ext cx="6447501" cy="1946595"/>
          </a:xfrm>
        </p:spPr>
        <p:txBody>
          <a:bodyPr anchor="b">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7381435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4" name="TextBox 23"/>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7948172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4350" y="457200"/>
            <a:ext cx="6441152"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40520138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9478927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457200"/>
            <a:ext cx="978557" cy="3938588"/>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508001" y="457200"/>
            <a:ext cx="5295113" cy="39385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0790930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7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9037551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1" y="2025651"/>
            <a:ext cx="6447501" cy="1369936"/>
          </a:xfrm>
        </p:spPr>
        <p:txBody>
          <a:bodyPr anchor="b"/>
          <a:lstStyle>
            <a:lvl1pPr algn="l">
              <a:defRPr sz="30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6453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7241895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08001" y="1620442"/>
            <a:ext cx="3138026" cy="29105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17477" y="1620442"/>
            <a:ext cx="3138026" cy="29105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D8241E9-601D-4A27-BF72-C7763949FF5A}" type="datetimeFigureOut">
              <a:rPr lang="en-US" smtClean="0"/>
              <a:pPr/>
              <a:t>11/16/19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5317302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506809" y="1620737"/>
            <a:ext cx="3139217"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506809" y="2052934"/>
            <a:ext cx="3139217" cy="247808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16287" y="1620737"/>
            <a:ext cx="3139214"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816288" y="2052934"/>
            <a:ext cx="3139213" cy="247808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D8241E9-601D-4A27-BF72-C7763949FF5A}" type="datetimeFigureOut">
              <a:rPr lang="en-US" smtClean="0"/>
              <a:pPr/>
              <a:t>11/16/19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9574805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9906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D8241E9-601D-4A27-BF72-C7763949FF5A}" type="datetimeFigureOut">
              <a:rPr lang="en-US" smtClean="0"/>
              <a:pPr/>
              <a:t>11/16/19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42318907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8241E9-601D-4A27-BF72-C7763949FF5A}" type="datetimeFigureOut">
              <a:rPr lang="en-US" smtClean="0"/>
              <a:pPr/>
              <a:t>11/16/19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9127003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1123953"/>
            <a:ext cx="2890896" cy="958850"/>
          </a:xfrm>
        </p:spPr>
        <p:txBody>
          <a:bodyPr anchor="b">
            <a:normAutofit/>
          </a:bodyPr>
          <a:lstStyle>
            <a:lvl1pPr>
              <a:defRPr sz="1500"/>
            </a:lvl1pPr>
          </a:lstStyle>
          <a:p>
            <a:r>
              <a:rPr lang="en-US"/>
              <a:t>Click to edit Master title style</a:t>
            </a:r>
            <a:endParaRPr lang="en-US" dirty="0"/>
          </a:p>
        </p:txBody>
      </p:sp>
      <p:sp>
        <p:nvSpPr>
          <p:cNvPr id="3" name="Content Placeholder 2"/>
          <p:cNvSpPr>
            <a:spLocks noGrp="1"/>
          </p:cNvSpPr>
          <p:nvPr>
            <p:ph idx="1"/>
          </p:nvPr>
        </p:nvSpPr>
        <p:spPr>
          <a:xfrm>
            <a:off x="3570346" y="386193"/>
            <a:ext cx="3385156" cy="41448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08001" y="2082802"/>
            <a:ext cx="2890896" cy="1938337"/>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11/16/19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6181568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3600450"/>
            <a:ext cx="6447500" cy="425054"/>
          </a:xfrm>
        </p:spPr>
        <p:txBody>
          <a:bodyPr anchor="b">
            <a:normAutofit/>
          </a:bodyPr>
          <a:lstStyle>
            <a:lvl1pPr algn="l">
              <a:defRPr sz="18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08001" y="457200"/>
            <a:ext cx="6447501" cy="2884289"/>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4" name="Text Placeholder 3"/>
          <p:cNvSpPr>
            <a:spLocks noGrp="1"/>
          </p:cNvSpPr>
          <p:nvPr>
            <p:ph type="body" sz="half" idx="2"/>
          </p:nvPr>
        </p:nvSpPr>
        <p:spPr>
          <a:xfrm>
            <a:off x="508001" y="4025504"/>
            <a:ext cx="6447500" cy="505518"/>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11/16/19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886726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724842"/>
            <a:ext cx="6447501" cy="550764"/>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p:cNvSpPr>
            <a:spLocks noGrp="1"/>
          </p:cNvSpPr>
          <p:nvPr>
            <p:ph type="body" idx="1"/>
          </p:nvPr>
        </p:nvSpPr>
        <p:spPr>
          <a:xfrm>
            <a:off x="508001" y="1419622"/>
            <a:ext cx="6447501" cy="291058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5403850" y="4531022"/>
            <a:ext cx="683954" cy="273844"/>
          </a:xfrm>
          <a:prstGeom prst="rect">
            <a:avLst/>
          </a:prstGeom>
        </p:spPr>
        <p:txBody>
          <a:bodyPr vert="horz" lIns="91440" tIns="45720" rIns="91440" bIns="45720" rtlCol="0" anchor="ctr"/>
          <a:lstStyle>
            <a:lvl1pPr algn="r">
              <a:defRPr sz="675">
                <a:solidFill>
                  <a:schemeClr val="tx1">
                    <a:tint val="75000"/>
                  </a:schemeClr>
                </a:solidFill>
              </a:defRPr>
            </a:lvl1pPr>
          </a:lstStyle>
          <a:p>
            <a:fld id="{4D8241E9-601D-4A27-BF72-C7763949FF5A}" type="datetimeFigureOut">
              <a:rPr lang="en-US" smtClean="0"/>
              <a:pPr/>
              <a:t>11/16/19</a:t>
            </a:fld>
            <a:endParaRPr lang="en-US"/>
          </a:p>
        </p:txBody>
      </p:sp>
      <p:sp>
        <p:nvSpPr>
          <p:cNvPr id="5" name="Footer Placeholder 4"/>
          <p:cNvSpPr>
            <a:spLocks noGrp="1"/>
          </p:cNvSpPr>
          <p:nvPr>
            <p:ph type="ftr" sz="quarter" idx="3"/>
          </p:nvPr>
        </p:nvSpPr>
        <p:spPr>
          <a:xfrm>
            <a:off x="508001" y="4531022"/>
            <a:ext cx="4723209" cy="273844"/>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42998" y="4531022"/>
            <a:ext cx="512504" cy="273844"/>
          </a:xfrm>
          <a:prstGeom prst="rect">
            <a:avLst/>
          </a:prstGeom>
        </p:spPr>
        <p:txBody>
          <a:bodyPr vert="horz" lIns="91440" tIns="45720" rIns="91440" bIns="45720" rtlCol="0" anchor="ctr"/>
          <a:lstStyle>
            <a:lvl1pPr algn="r">
              <a:defRPr sz="675">
                <a:solidFill>
                  <a:schemeClr val="accent1"/>
                </a:solidFill>
              </a:defRPr>
            </a:lvl1pPr>
          </a:lstStyle>
          <a:p>
            <a:fld id="{4586AFA4-EB3C-4B7D-993E-220BD55D95C0}" type="slidenum">
              <a:rPr lang="en-US" smtClean="0"/>
              <a:pPr/>
              <a:t>‹#›</a:t>
            </a:fld>
            <a:endParaRPr lang="en-US"/>
          </a:p>
        </p:txBody>
      </p:sp>
    </p:spTree>
    <p:extLst>
      <p:ext uri="{BB962C8B-B14F-4D97-AF65-F5344CB8AC3E}">
        <p14:creationId xmlns:p14="http://schemas.microsoft.com/office/powerpoint/2010/main" val="3195392761"/>
      </p:ext>
    </p:extLst>
  </p:cSld>
  <p:clrMap bg1="lt1" tx1="dk1" bg2="lt2" tx2="dk2" accent1="accent1" accent2="accent2" accent3="accent3" accent4="accent4" accent5="accent5" accent6="accent6" hlink="hlink" folHlink="folHlink"/>
  <p:sldLayoutIdLst>
    <p:sldLayoutId id="2147483858" r:id="rId1"/>
    <p:sldLayoutId id="2147483859" r:id="rId2"/>
    <p:sldLayoutId id="2147483860" r:id="rId3"/>
    <p:sldLayoutId id="2147483861" r:id="rId4"/>
    <p:sldLayoutId id="2147483862" r:id="rId5"/>
    <p:sldLayoutId id="2147483863" r:id="rId6"/>
    <p:sldLayoutId id="2147483864" r:id="rId7"/>
    <p:sldLayoutId id="2147483865" r:id="rId8"/>
    <p:sldLayoutId id="2147483866" r:id="rId9"/>
    <p:sldLayoutId id="2147483867" r:id="rId10"/>
    <p:sldLayoutId id="2147483868" r:id="rId11"/>
    <p:sldLayoutId id="2147483869" r:id="rId12"/>
    <p:sldLayoutId id="2147483870" r:id="rId13"/>
    <p:sldLayoutId id="2147483871" r:id="rId14"/>
    <p:sldLayoutId id="2147483872" r:id="rId15"/>
    <p:sldLayoutId id="2147483873" r:id="rId16"/>
  </p:sldLayoutIdLst>
  <p:txStyles>
    <p:titleStyle>
      <a:lvl1pPr algn="l" defTabSz="342900" rtl="0" eaLnBrk="1" latinLnBrk="0" hangingPunct="1">
        <a:spcBef>
          <a:spcPct val="0"/>
        </a:spcBef>
        <a:buNone/>
        <a:defRPr sz="2600" kern="1200">
          <a:solidFill>
            <a:schemeClr val="accent1"/>
          </a:solidFill>
          <a:latin typeface="Calibri" panose="020F0502020204030204" pitchFamily="34" charset="0"/>
          <a:ea typeface="+mj-ea"/>
          <a:cs typeface="Calibri" panose="020F050202020403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1pPr>
      <a:lvl2pPr marL="557213" indent="-214313"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2pPr>
      <a:lvl3pPr marL="857250" indent="-171450"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3pPr>
      <a:lvl4pPr marL="1200150" indent="-171450"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4pPr>
      <a:lvl5pPr marL="1543050" indent="-171450"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20" y="-35446"/>
            <a:ext cx="9252520" cy="5178946"/>
          </a:xfrm>
          <a:prstGeom prst="rect">
            <a:avLst/>
          </a:prstGeom>
        </p:spPr>
      </p:pic>
      <p:sp>
        <p:nvSpPr>
          <p:cNvPr id="10" name="Rectangle 9">
            <a:extLst>
              <a:ext uri="{FF2B5EF4-FFF2-40B4-BE49-F238E27FC236}">
                <a16:creationId xmlns:a16="http://schemas.microsoft.com/office/drawing/2014/main" id="{E9C44ADE-5969-E345-9A29-D3F18514F321}"/>
              </a:ext>
            </a:extLst>
          </p:cNvPr>
          <p:cNvSpPr/>
          <p:nvPr/>
        </p:nvSpPr>
        <p:spPr>
          <a:xfrm>
            <a:off x="5334000" y="2343150"/>
            <a:ext cx="3581400" cy="2514600"/>
          </a:xfrm>
          <a:prstGeom prst="rect">
            <a:avLst/>
          </a:prstGeom>
          <a:no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7985AB16-A654-B842-91B1-87A656B0390F}"/>
              </a:ext>
            </a:extLst>
          </p:cNvPr>
          <p:cNvSpPr/>
          <p:nvPr/>
        </p:nvSpPr>
        <p:spPr>
          <a:xfrm>
            <a:off x="5410200" y="2419350"/>
            <a:ext cx="3429000" cy="2362200"/>
          </a:xfrm>
          <a:prstGeom prst="rect">
            <a:avLst/>
          </a:pr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2" name="TextBox 11">
            <a:extLst>
              <a:ext uri="{FF2B5EF4-FFF2-40B4-BE49-F238E27FC236}">
                <a16:creationId xmlns:a16="http://schemas.microsoft.com/office/drawing/2014/main" id="{3086809A-4301-AD41-933D-AE418453FFDA}"/>
              </a:ext>
            </a:extLst>
          </p:cNvPr>
          <p:cNvSpPr txBox="1"/>
          <p:nvPr/>
        </p:nvSpPr>
        <p:spPr>
          <a:xfrm>
            <a:off x="5486400" y="2877175"/>
            <a:ext cx="3276600" cy="1446550"/>
          </a:xfrm>
          <a:prstGeom prst="rect">
            <a:avLst/>
          </a:prstGeom>
          <a:noFill/>
        </p:spPr>
        <p:txBody>
          <a:bodyPr wrap="square" rtlCol="0">
            <a:spAutoFit/>
          </a:bodyPr>
          <a:lstStyle/>
          <a:p>
            <a:pPr algn="ctr"/>
            <a:r>
              <a:rPr lang="en-US" sz="4400" b="1" dirty="0">
                <a:latin typeface="Calibri" panose="020F0502020204030204" pitchFamily="34" charset="0"/>
                <a:cs typeface="Calibri" panose="020F0502020204030204" pitchFamily="34" charset="0"/>
              </a:rPr>
              <a:t>Practice Mindfulness</a:t>
            </a:r>
            <a:endParaRPr lang="en-ID" sz="4400" b="1"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91680" y="1635646"/>
            <a:ext cx="4320480" cy="1728192"/>
          </a:xfrm>
        </p:spPr>
        <p:txBody>
          <a:bodyPr>
            <a:normAutofit/>
          </a:bodyPr>
          <a:lstStyle/>
          <a:p>
            <a:pPr marL="0" indent="0" algn="ctr">
              <a:buNone/>
            </a:pPr>
            <a:r>
              <a:rPr lang="en-US" dirty="0"/>
              <a:t>This allows you to engage more fully with activities and help you to cope more effectively with negative events in your life.</a:t>
            </a:r>
            <a:r>
              <a:rPr lang="en-ID" dirty="0"/>
              <a:t> </a:t>
            </a:r>
          </a:p>
        </p:txBody>
      </p:sp>
    </p:spTree>
    <p:extLst>
      <p:ext uri="{BB962C8B-B14F-4D97-AF65-F5344CB8AC3E}">
        <p14:creationId xmlns:p14="http://schemas.microsoft.com/office/powerpoint/2010/main" val="3858129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91680" y="1491630"/>
            <a:ext cx="4320480" cy="2016224"/>
          </a:xfrm>
        </p:spPr>
        <p:txBody>
          <a:bodyPr>
            <a:normAutofit/>
          </a:bodyPr>
          <a:lstStyle/>
          <a:p>
            <a:pPr marL="0" indent="0" algn="ctr">
              <a:buNone/>
            </a:pPr>
            <a:r>
              <a:rPr lang="en-US" dirty="0"/>
              <a:t>You’ll have fewer preoccupations with self-esteem and success while also being able to form better and deeper connections with other people.</a:t>
            </a:r>
            <a:endParaRPr lang="en-ID" dirty="0"/>
          </a:p>
        </p:txBody>
      </p:sp>
    </p:spTree>
    <p:extLst>
      <p:ext uri="{BB962C8B-B14F-4D97-AF65-F5344CB8AC3E}">
        <p14:creationId xmlns:p14="http://schemas.microsoft.com/office/powerpoint/2010/main" val="2647620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275606"/>
            <a:ext cx="4680520" cy="3096344"/>
          </a:xfrm>
        </p:spPr>
        <p:txBody>
          <a:bodyPr>
            <a:normAutofit/>
          </a:bodyPr>
          <a:lstStyle/>
          <a:p>
            <a:pPr marL="0" indent="0" algn="ctr">
              <a:buNone/>
            </a:pPr>
            <a:r>
              <a:rPr lang="en-US" dirty="0"/>
              <a:t>Mindfulness has been shown to improve your physical health. It can help to improve heart health, relieve stress, lower your blood pressure, reduce pain, improve your sleep and even alleviate gastrointestinal problems.</a:t>
            </a:r>
            <a:r>
              <a:rPr lang="en-ID" dirty="0"/>
              <a:t> </a:t>
            </a:r>
          </a:p>
        </p:txBody>
      </p:sp>
    </p:spTree>
    <p:extLst>
      <p:ext uri="{BB962C8B-B14F-4D97-AF65-F5344CB8AC3E}">
        <p14:creationId xmlns:p14="http://schemas.microsoft.com/office/powerpoint/2010/main" val="1445356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31EBF-945D-1F40-8506-8161136D8818}"/>
              </a:ext>
            </a:extLst>
          </p:cNvPr>
          <p:cNvSpPr>
            <a:spLocks noGrp="1"/>
          </p:cNvSpPr>
          <p:nvPr>
            <p:ph type="title"/>
          </p:nvPr>
        </p:nvSpPr>
        <p:spPr>
          <a:xfrm>
            <a:off x="932811" y="1275606"/>
            <a:ext cx="6231477" cy="632868"/>
          </a:xfrm>
        </p:spPr>
        <p:txBody>
          <a:bodyPr>
            <a:noAutofit/>
          </a:bodyPr>
          <a:lstStyle/>
          <a:p>
            <a:r>
              <a:rPr lang="en-US" sz="2600" b="1" dirty="0"/>
              <a:t>How Does Mindfulness Work?</a:t>
            </a:r>
            <a:endParaRPr lang="en-ID" sz="2600" b="1" dirty="0"/>
          </a:p>
        </p:txBody>
      </p:sp>
      <p:sp>
        <p:nvSpPr>
          <p:cNvPr id="3" name="Content Placeholder 2">
            <a:extLst>
              <a:ext uri="{FF2B5EF4-FFF2-40B4-BE49-F238E27FC236}">
                <a16:creationId xmlns:a16="http://schemas.microsoft.com/office/drawing/2014/main" id="{721E3C4F-65B1-EF48-BD99-994135B63CB1}"/>
              </a:ext>
            </a:extLst>
          </p:cNvPr>
          <p:cNvSpPr>
            <a:spLocks noGrp="1"/>
          </p:cNvSpPr>
          <p:nvPr>
            <p:ph idx="1"/>
          </p:nvPr>
        </p:nvSpPr>
        <p:spPr>
          <a:xfrm>
            <a:off x="932811" y="1908474"/>
            <a:ext cx="5007341" cy="2016224"/>
          </a:xfrm>
        </p:spPr>
        <p:txBody>
          <a:bodyPr>
            <a:normAutofit/>
          </a:bodyPr>
          <a:lstStyle/>
          <a:p>
            <a:pPr marL="0" indent="0">
              <a:buNone/>
            </a:pPr>
            <a:r>
              <a:rPr lang="en-US" dirty="0"/>
              <a:t>Experts believe that, in part, mindfulness works by helping to enable people to accept experiences and emotions instead of reacting with avoidance or aversion. </a:t>
            </a:r>
            <a:endParaRPr lang="en-ID" dirty="0"/>
          </a:p>
        </p:txBody>
      </p:sp>
    </p:spTree>
    <p:extLst>
      <p:ext uri="{BB962C8B-B14F-4D97-AF65-F5344CB8AC3E}">
        <p14:creationId xmlns:p14="http://schemas.microsoft.com/office/powerpoint/2010/main" val="3195444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3"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linds(horizont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259632" y="1275606"/>
            <a:ext cx="4968552" cy="2664296"/>
          </a:xfrm>
        </p:spPr>
        <p:txBody>
          <a:bodyPr>
            <a:normAutofit/>
          </a:bodyPr>
          <a:lstStyle/>
          <a:p>
            <a:pPr marL="0" indent="0" algn="ctr">
              <a:buNone/>
            </a:pPr>
            <a:r>
              <a:rPr lang="en-US" dirty="0"/>
              <a:t>However, the primary goal of mindfulness techniques is to become more focused and alert yet relaxed by paying close attention deliberately to the sensations and thoughts you experience at any given moment without judgement.</a:t>
            </a:r>
            <a:r>
              <a:rPr lang="en-ID" dirty="0"/>
              <a:t> </a:t>
            </a:r>
          </a:p>
        </p:txBody>
      </p:sp>
    </p:spTree>
    <p:extLst>
      <p:ext uri="{BB962C8B-B14F-4D97-AF65-F5344CB8AC3E}">
        <p14:creationId xmlns:p14="http://schemas.microsoft.com/office/powerpoint/2010/main" val="2328885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91680" y="1707654"/>
            <a:ext cx="4464496" cy="1656184"/>
          </a:xfrm>
        </p:spPr>
        <p:txBody>
          <a:bodyPr>
            <a:normAutofit/>
          </a:bodyPr>
          <a:lstStyle/>
          <a:p>
            <a:pPr marL="0" indent="0" algn="ctr">
              <a:buNone/>
            </a:pPr>
            <a:r>
              <a:rPr lang="en-US" dirty="0"/>
              <a:t>There are several different mindfulness techniques. However, this is a basic guide to adding mindfulness practice into your life: </a:t>
            </a:r>
            <a:endParaRPr lang="en-ID" dirty="0"/>
          </a:p>
        </p:txBody>
      </p:sp>
    </p:spTree>
    <p:extLst>
      <p:ext uri="{BB962C8B-B14F-4D97-AF65-F5344CB8AC3E}">
        <p14:creationId xmlns:p14="http://schemas.microsoft.com/office/powerpoint/2010/main" val="4228549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491630"/>
            <a:ext cx="5184576" cy="2736304"/>
          </a:xfrm>
        </p:spPr>
        <p:txBody>
          <a:bodyPr>
            <a:normAutofit/>
          </a:bodyPr>
          <a:lstStyle/>
          <a:p>
            <a:r>
              <a:rPr lang="en-US" dirty="0"/>
              <a:t>Start by sitting down quietly and focusing on your breathing patterns. Allow your thoughts to go and come with no judgement, returning every time to focusing on your mantra or breathing.</a:t>
            </a:r>
            <a:r>
              <a:rPr lang="en-ID" dirty="0"/>
              <a:t> </a:t>
            </a:r>
          </a:p>
        </p:txBody>
      </p:sp>
    </p:spTree>
    <p:extLst>
      <p:ext uri="{BB962C8B-B14F-4D97-AF65-F5344CB8AC3E}">
        <p14:creationId xmlns:p14="http://schemas.microsoft.com/office/powerpoint/2010/main" val="487492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491630"/>
            <a:ext cx="4752528" cy="2736304"/>
          </a:xfrm>
        </p:spPr>
        <p:txBody>
          <a:bodyPr>
            <a:normAutofit/>
          </a:bodyPr>
          <a:lstStyle/>
          <a:p>
            <a:r>
              <a:rPr lang="en-US" dirty="0"/>
              <a:t>Notice the subtle sensations in your body like tingling or itching.</a:t>
            </a:r>
            <a:r>
              <a:rPr lang="en-ID" dirty="0"/>
              <a:t> </a:t>
            </a:r>
            <a:r>
              <a:rPr lang="en-US" dirty="0"/>
              <a:t>Focus on your attention on every part of the body from your head to your toes.</a:t>
            </a:r>
            <a:endParaRPr lang="en-ID" dirty="0"/>
          </a:p>
          <a:p>
            <a:pPr marL="0" indent="0">
              <a:buNone/>
            </a:pPr>
            <a:endParaRPr lang="en-ID" dirty="0"/>
          </a:p>
        </p:txBody>
      </p:sp>
    </p:spTree>
    <p:extLst>
      <p:ext uri="{BB962C8B-B14F-4D97-AF65-F5344CB8AC3E}">
        <p14:creationId xmlns:p14="http://schemas.microsoft.com/office/powerpoint/2010/main" val="1858086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707654"/>
            <a:ext cx="4608512" cy="2736304"/>
          </a:xfrm>
        </p:spPr>
        <p:txBody>
          <a:bodyPr>
            <a:normAutofit/>
          </a:bodyPr>
          <a:lstStyle/>
          <a:p>
            <a:pPr lvl="0"/>
            <a:r>
              <a:rPr lang="en-US" dirty="0"/>
              <a:t>Notice the sounds, sights, tastes, touches and smells around you. Again, exert no judgement, just allow them to come and go.</a:t>
            </a:r>
            <a:endParaRPr lang="en-ID" dirty="0"/>
          </a:p>
        </p:txBody>
      </p:sp>
    </p:spTree>
    <p:extLst>
      <p:ext uri="{BB962C8B-B14F-4D97-AF65-F5344CB8AC3E}">
        <p14:creationId xmlns:p14="http://schemas.microsoft.com/office/powerpoint/2010/main" val="812605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707654"/>
            <a:ext cx="4608512" cy="2736304"/>
          </a:xfrm>
        </p:spPr>
        <p:txBody>
          <a:bodyPr>
            <a:normAutofit/>
          </a:bodyPr>
          <a:lstStyle/>
          <a:p>
            <a:pPr lvl="0"/>
            <a:r>
              <a:rPr lang="en-US" dirty="0"/>
              <a:t>All your emotions to stay present but don’t judge them. Name your emotions steadily and in a relaxed way. Accept their presence then allow them to go.</a:t>
            </a:r>
            <a:endParaRPr lang="en-ID" dirty="0"/>
          </a:p>
        </p:txBody>
      </p:sp>
    </p:spTree>
    <p:extLst>
      <p:ext uri="{BB962C8B-B14F-4D97-AF65-F5344CB8AC3E}">
        <p14:creationId xmlns:p14="http://schemas.microsoft.com/office/powerpoint/2010/main" val="3718385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203598"/>
            <a:ext cx="4608512" cy="1008112"/>
          </a:xfrm>
        </p:spPr>
        <p:txBody>
          <a:bodyPr>
            <a:normAutofit/>
          </a:bodyPr>
          <a:lstStyle/>
          <a:p>
            <a:pPr marL="0" indent="0" algn="ctr">
              <a:buNone/>
            </a:pPr>
            <a:r>
              <a:rPr lang="en-US" dirty="0"/>
              <a:t>The modern world is certainly a fast-paced one.</a:t>
            </a:r>
            <a:r>
              <a:rPr lang="en-ID" dirty="0"/>
              <a:t> </a:t>
            </a:r>
          </a:p>
        </p:txBody>
      </p:sp>
      <p:pic>
        <p:nvPicPr>
          <p:cNvPr id="2" name="Picture 1">
            <a:extLst>
              <a:ext uri="{FF2B5EF4-FFF2-40B4-BE49-F238E27FC236}">
                <a16:creationId xmlns:a16="http://schemas.microsoft.com/office/drawing/2014/main" id="{308D8597-6EDC-A24D-892C-CE95F0E17FDC}"/>
              </a:ext>
            </a:extLst>
          </p:cNvPr>
          <p:cNvPicPr>
            <a:picLocks noChangeAspect="1"/>
          </p:cNvPicPr>
          <p:nvPr/>
        </p:nvPicPr>
        <p:blipFill>
          <a:blip r:embed="rId2"/>
          <a:stretch>
            <a:fillRect/>
          </a:stretch>
        </p:blipFill>
        <p:spPr>
          <a:xfrm>
            <a:off x="2444901" y="2283718"/>
            <a:ext cx="2526005" cy="1421780"/>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180319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491630"/>
            <a:ext cx="5040560" cy="2736304"/>
          </a:xfrm>
        </p:spPr>
        <p:txBody>
          <a:bodyPr>
            <a:normAutofit/>
          </a:bodyPr>
          <a:lstStyle/>
          <a:p>
            <a:r>
              <a:rPr lang="en-US" dirty="0"/>
              <a:t>Cope with your cravings, whether they are for a pattern of behavior or for a substance.</a:t>
            </a:r>
            <a:r>
              <a:rPr lang="en-ID" dirty="0"/>
              <a:t> </a:t>
            </a:r>
            <a:r>
              <a:rPr lang="en-US" dirty="0"/>
              <a:t>Replace your wish for that craving to subside with the knowledge that this will happen eventually. </a:t>
            </a:r>
            <a:endParaRPr lang="en-ID" dirty="0"/>
          </a:p>
        </p:txBody>
      </p:sp>
    </p:spTree>
    <p:extLst>
      <p:ext uri="{BB962C8B-B14F-4D97-AF65-F5344CB8AC3E}">
        <p14:creationId xmlns:p14="http://schemas.microsoft.com/office/powerpoint/2010/main" val="2600581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203598"/>
            <a:ext cx="5184576" cy="1224136"/>
          </a:xfrm>
        </p:spPr>
        <p:txBody>
          <a:bodyPr>
            <a:normAutofit/>
          </a:bodyPr>
          <a:lstStyle/>
          <a:p>
            <a:pPr marL="0" indent="0" algn="ctr">
              <a:buNone/>
            </a:pPr>
            <a:r>
              <a:rPr lang="en-US" dirty="0"/>
              <a:t>You can begin practicing mindfulness alone by using yoga, tai chi or other concentration meditation methods.</a:t>
            </a:r>
            <a:r>
              <a:rPr lang="en-ID" dirty="0"/>
              <a:t> </a:t>
            </a:r>
          </a:p>
        </p:txBody>
      </p:sp>
      <p:pic>
        <p:nvPicPr>
          <p:cNvPr id="2" name="Picture 1">
            <a:extLst>
              <a:ext uri="{FF2B5EF4-FFF2-40B4-BE49-F238E27FC236}">
                <a16:creationId xmlns:a16="http://schemas.microsoft.com/office/drawing/2014/main" id="{6CBFD63D-14CD-E040-B591-5F41A0E80208}"/>
              </a:ext>
            </a:extLst>
          </p:cNvPr>
          <p:cNvPicPr>
            <a:picLocks noChangeAspect="1"/>
          </p:cNvPicPr>
          <p:nvPr/>
        </p:nvPicPr>
        <p:blipFill>
          <a:blip r:embed="rId2"/>
          <a:stretch>
            <a:fillRect/>
          </a:stretch>
        </p:blipFill>
        <p:spPr>
          <a:xfrm>
            <a:off x="2699792" y="2580021"/>
            <a:ext cx="2601466" cy="1734311"/>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34936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763688" y="1635646"/>
            <a:ext cx="4104456" cy="2736304"/>
          </a:xfrm>
        </p:spPr>
        <p:txBody>
          <a:bodyPr>
            <a:normAutofit/>
          </a:bodyPr>
          <a:lstStyle/>
          <a:p>
            <a:pPr marL="0" indent="0" algn="ctr">
              <a:buNone/>
            </a:pPr>
            <a:r>
              <a:rPr lang="en-US" dirty="0"/>
              <a:t>While the process may seem not to be remotely relaxing, with time and practice you’ll find that you become happier and more self-aware. </a:t>
            </a:r>
            <a:endParaRPr lang="en-ID" dirty="0"/>
          </a:p>
        </p:txBody>
      </p:sp>
    </p:spTree>
    <p:extLst>
      <p:ext uri="{BB962C8B-B14F-4D97-AF65-F5344CB8AC3E}">
        <p14:creationId xmlns:p14="http://schemas.microsoft.com/office/powerpoint/2010/main" val="1633462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22974-DCBF-0441-8409-510318AB50E5}"/>
              </a:ext>
            </a:extLst>
          </p:cNvPr>
          <p:cNvSpPr>
            <a:spLocks noGrp="1"/>
          </p:cNvSpPr>
          <p:nvPr>
            <p:ph type="title"/>
          </p:nvPr>
        </p:nvSpPr>
        <p:spPr>
          <a:xfrm>
            <a:off x="860803" y="1203598"/>
            <a:ext cx="6087461" cy="1008112"/>
          </a:xfrm>
        </p:spPr>
        <p:txBody>
          <a:bodyPr>
            <a:noAutofit/>
          </a:bodyPr>
          <a:lstStyle/>
          <a:p>
            <a:r>
              <a:rPr lang="en-US" sz="2600" b="1" dirty="0"/>
              <a:t>Top Tips For Introducing Mindfulness Practice into Your Life</a:t>
            </a:r>
            <a:endParaRPr lang="en-ID" sz="2600" b="1" dirty="0"/>
          </a:p>
        </p:txBody>
      </p:sp>
      <p:sp>
        <p:nvSpPr>
          <p:cNvPr id="3" name="Content Placeholder 2">
            <a:extLst>
              <a:ext uri="{FF2B5EF4-FFF2-40B4-BE49-F238E27FC236}">
                <a16:creationId xmlns:a16="http://schemas.microsoft.com/office/drawing/2014/main" id="{D24F929B-AAC0-2442-9D8F-2FD34352A893}"/>
              </a:ext>
            </a:extLst>
          </p:cNvPr>
          <p:cNvSpPr>
            <a:spLocks noGrp="1"/>
          </p:cNvSpPr>
          <p:nvPr>
            <p:ph idx="1"/>
          </p:nvPr>
        </p:nvSpPr>
        <p:spPr>
          <a:xfrm>
            <a:off x="860803" y="2310036"/>
            <a:ext cx="5439389" cy="1773882"/>
          </a:xfrm>
        </p:spPr>
        <p:txBody>
          <a:bodyPr>
            <a:normAutofit/>
          </a:bodyPr>
          <a:lstStyle/>
          <a:p>
            <a:pPr marL="0" indent="0">
              <a:buNone/>
            </a:pPr>
            <a:r>
              <a:rPr lang="en-US" dirty="0"/>
              <a:t>If you’re ready to introduce mindfulness practice into your life, you could start attending a class or buy a meditation CD to begin practicing.</a:t>
            </a:r>
            <a:r>
              <a:rPr lang="en-ID" dirty="0"/>
              <a:t> </a:t>
            </a:r>
          </a:p>
        </p:txBody>
      </p:sp>
    </p:spTree>
    <p:extLst>
      <p:ext uri="{BB962C8B-B14F-4D97-AF65-F5344CB8AC3E}">
        <p14:creationId xmlns:p14="http://schemas.microsoft.com/office/powerpoint/2010/main" val="2818320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5"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checkerboard(across)">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347614"/>
            <a:ext cx="4752528" cy="1008112"/>
          </a:xfrm>
        </p:spPr>
        <p:txBody>
          <a:bodyPr>
            <a:normAutofit/>
          </a:bodyPr>
          <a:lstStyle/>
          <a:p>
            <a:pPr marL="0" indent="0" algn="ctr">
              <a:buNone/>
            </a:pPr>
            <a:r>
              <a:rPr lang="en-US" dirty="0"/>
              <a:t>Here are some top tips to help to smooth the path to mindfulness:</a:t>
            </a:r>
            <a:endParaRPr lang="en-ID" dirty="0"/>
          </a:p>
        </p:txBody>
      </p:sp>
      <p:pic>
        <p:nvPicPr>
          <p:cNvPr id="2" name="Picture 1">
            <a:extLst>
              <a:ext uri="{FF2B5EF4-FFF2-40B4-BE49-F238E27FC236}">
                <a16:creationId xmlns:a16="http://schemas.microsoft.com/office/drawing/2014/main" id="{1D462AB8-A6D9-C646-8F41-2E38C97F9F20}"/>
              </a:ext>
            </a:extLst>
          </p:cNvPr>
          <p:cNvPicPr>
            <a:picLocks noChangeAspect="1"/>
          </p:cNvPicPr>
          <p:nvPr/>
        </p:nvPicPr>
        <p:blipFill>
          <a:blip r:embed="rId2"/>
          <a:stretch>
            <a:fillRect/>
          </a:stretch>
        </p:blipFill>
        <p:spPr>
          <a:xfrm>
            <a:off x="2771800" y="2569819"/>
            <a:ext cx="2159000" cy="1682750"/>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52746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331640" y="1275606"/>
            <a:ext cx="5328592" cy="2592288"/>
          </a:xfrm>
        </p:spPr>
        <p:txBody>
          <a:bodyPr>
            <a:normAutofit/>
          </a:bodyPr>
          <a:lstStyle/>
          <a:p>
            <a:pPr lvl="0"/>
            <a:r>
              <a:rPr lang="en-US" dirty="0"/>
              <a:t>Choose a task during which you’ll practice mindfulness. It could be when you’re walking, showering or eating. </a:t>
            </a:r>
            <a:endParaRPr lang="en-ID" dirty="0"/>
          </a:p>
          <a:p>
            <a:r>
              <a:rPr lang="en-US" dirty="0"/>
              <a:t>Begin by focusing on the sensations your body is going through.</a:t>
            </a:r>
            <a:r>
              <a:rPr lang="en-ID" dirty="0"/>
              <a:t> </a:t>
            </a:r>
          </a:p>
        </p:txBody>
      </p:sp>
    </p:spTree>
    <p:extLst>
      <p:ext uri="{BB962C8B-B14F-4D97-AF65-F5344CB8AC3E}">
        <p14:creationId xmlns:p14="http://schemas.microsoft.com/office/powerpoint/2010/main" val="1879327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heckerboard(across)">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347614"/>
            <a:ext cx="5040560" cy="2592288"/>
          </a:xfrm>
        </p:spPr>
        <p:txBody>
          <a:bodyPr>
            <a:normAutofit/>
          </a:bodyPr>
          <a:lstStyle/>
          <a:p>
            <a:pPr lvl="0"/>
            <a:r>
              <a:rPr lang="en-US" dirty="0"/>
              <a:t>Breathe slowly through the nose. Allow the air to move downwards to your lower belly and allow your stomach to fully expand.</a:t>
            </a:r>
            <a:endParaRPr lang="en-ID" dirty="0"/>
          </a:p>
          <a:p>
            <a:pPr lvl="0"/>
            <a:r>
              <a:rPr lang="en-US" dirty="0"/>
              <a:t>Breathe slowly out through the mouth.</a:t>
            </a:r>
            <a:endParaRPr lang="en-ID" dirty="0"/>
          </a:p>
        </p:txBody>
      </p:sp>
    </p:spTree>
    <p:extLst>
      <p:ext uri="{BB962C8B-B14F-4D97-AF65-F5344CB8AC3E}">
        <p14:creationId xmlns:p14="http://schemas.microsoft.com/office/powerpoint/2010/main" val="1837195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heckerboard(across)">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419622"/>
            <a:ext cx="4536504" cy="2592288"/>
          </a:xfrm>
        </p:spPr>
        <p:txBody>
          <a:bodyPr>
            <a:normAutofit/>
          </a:bodyPr>
          <a:lstStyle/>
          <a:p>
            <a:pPr lvl="0"/>
            <a:r>
              <a:rPr lang="en-US" dirty="0"/>
              <a:t>Note the sensations you experience every time you exhale or inhale.</a:t>
            </a:r>
            <a:endParaRPr lang="en-ID" dirty="0"/>
          </a:p>
          <a:p>
            <a:r>
              <a:rPr lang="en-US" dirty="0"/>
              <a:t>Slowly, proceed with your chosen task with deliberation.</a:t>
            </a:r>
            <a:r>
              <a:rPr lang="en-ID" dirty="0"/>
              <a:t> </a:t>
            </a:r>
          </a:p>
        </p:txBody>
      </p:sp>
    </p:spTree>
    <p:extLst>
      <p:ext uri="{BB962C8B-B14F-4D97-AF65-F5344CB8AC3E}">
        <p14:creationId xmlns:p14="http://schemas.microsoft.com/office/powerpoint/2010/main" val="3789514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heckerboard(across)">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331640" y="1347614"/>
            <a:ext cx="5184576" cy="2592288"/>
          </a:xfrm>
        </p:spPr>
        <p:txBody>
          <a:bodyPr>
            <a:normAutofit lnSpcReduction="10000"/>
          </a:bodyPr>
          <a:lstStyle/>
          <a:p>
            <a:pPr lvl="0"/>
            <a:r>
              <a:rPr lang="en-US" dirty="0"/>
              <a:t>Fully engage all your senses. Note every touch, sound and sight. Savor each sensation.</a:t>
            </a:r>
            <a:endParaRPr lang="en-ID" dirty="0"/>
          </a:p>
          <a:p>
            <a:pPr lvl="0"/>
            <a:r>
              <a:rPr lang="en-US" dirty="0"/>
              <a:t>If you realize your mind is wandering away from the current task, bring your focus back gently onto the sensations you’re experiencing. </a:t>
            </a:r>
            <a:endParaRPr lang="en-ID" dirty="0"/>
          </a:p>
        </p:txBody>
      </p:sp>
    </p:spTree>
    <p:extLst>
      <p:ext uri="{BB962C8B-B14F-4D97-AF65-F5344CB8AC3E}">
        <p14:creationId xmlns:p14="http://schemas.microsoft.com/office/powerpoint/2010/main" val="2771294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heckerboard(across)">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707654"/>
            <a:ext cx="4392488" cy="1656184"/>
          </a:xfrm>
        </p:spPr>
        <p:txBody>
          <a:bodyPr>
            <a:normAutofit/>
          </a:bodyPr>
          <a:lstStyle/>
          <a:p>
            <a:pPr marL="0" lvl="0" indent="0" algn="ctr">
              <a:buNone/>
            </a:pPr>
            <a:r>
              <a:rPr lang="en-US" dirty="0"/>
              <a:t>You can’t rush mindfulness.</a:t>
            </a:r>
            <a:r>
              <a:rPr lang="en-ID" dirty="0"/>
              <a:t> </a:t>
            </a:r>
            <a:r>
              <a:rPr lang="en-US" dirty="0"/>
              <a:t>Be prepared for the fact that it’ll usually take about 20 minutes until your mind starts to settle.</a:t>
            </a:r>
            <a:r>
              <a:rPr lang="en-ID" dirty="0"/>
              <a:t> </a:t>
            </a:r>
          </a:p>
        </p:txBody>
      </p:sp>
    </p:spTree>
    <p:extLst>
      <p:ext uri="{BB962C8B-B14F-4D97-AF65-F5344CB8AC3E}">
        <p14:creationId xmlns:p14="http://schemas.microsoft.com/office/powerpoint/2010/main" val="361784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835696" y="1059582"/>
            <a:ext cx="4248472" cy="1296144"/>
          </a:xfrm>
        </p:spPr>
        <p:txBody>
          <a:bodyPr>
            <a:normAutofit/>
          </a:bodyPr>
          <a:lstStyle/>
          <a:p>
            <a:pPr marL="0" indent="0" algn="ctr">
              <a:buNone/>
            </a:pPr>
            <a:r>
              <a:rPr lang="en-US" dirty="0"/>
              <a:t>Many of us find that we’re missing out on the enjoyment of the moment.</a:t>
            </a:r>
            <a:r>
              <a:rPr lang="en-ID" dirty="0"/>
              <a:t> </a:t>
            </a:r>
          </a:p>
        </p:txBody>
      </p:sp>
      <p:pic>
        <p:nvPicPr>
          <p:cNvPr id="2" name="Picture 1">
            <a:extLst>
              <a:ext uri="{FF2B5EF4-FFF2-40B4-BE49-F238E27FC236}">
                <a16:creationId xmlns:a16="http://schemas.microsoft.com/office/drawing/2014/main" id="{16AB4AC5-7599-A940-9C23-440320E8EB11}"/>
              </a:ext>
            </a:extLst>
          </p:cNvPr>
          <p:cNvPicPr>
            <a:picLocks noChangeAspect="1"/>
          </p:cNvPicPr>
          <p:nvPr/>
        </p:nvPicPr>
        <p:blipFill>
          <a:blip r:embed="rId2"/>
          <a:stretch>
            <a:fillRect/>
          </a:stretch>
        </p:blipFill>
        <p:spPr>
          <a:xfrm>
            <a:off x="2627784" y="2499742"/>
            <a:ext cx="2584202" cy="1452594"/>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37004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259632" y="1491630"/>
            <a:ext cx="5112568" cy="2160240"/>
          </a:xfrm>
        </p:spPr>
        <p:txBody>
          <a:bodyPr>
            <a:normAutofit/>
          </a:bodyPr>
          <a:lstStyle/>
          <a:p>
            <a:pPr marL="0" indent="0" algn="ctr">
              <a:buNone/>
            </a:pPr>
            <a:r>
              <a:rPr lang="en-US" dirty="0"/>
              <a:t>Practicing the above techniques for short periods a few times a week is the best way to start, then you can work up to longer periods of meditation on more days of the week.</a:t>
            </a:r>
            <a:endParaRPr lang="en-ID" dirty="0"/>
          </a:p>
        </p:txBody>
      </p:sp>
    </p:spTree>
    <p:extLst>
      <p:ext uri="{BB962C8B-B14F-4D97-AF65-F5344CB8AC3E}">
        <p14:creationId xmlns:p14="http://schemas.microsoft.com/office/powerpoint/2010/main" val="1512743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547664" y="1707654"/>
            <a:ext cx="4608512" cy="1728192"/>
          </a:xfrm>
        </p:spPr>
        <p:txBody>
          <a:bodyPr>
            <a:normAutofit/>
          </a:bodyPr>
          <a:lstStyle/>
          <a:p>
            <a:pPr marL="0" indent="0" algn="ctr">
              <a:buNone/>
            </a:pPr>
            <a:r>
              <a:rPr lang="en-US" dirty="0"/>
              <a:t>We overlook the way we’re feeling at any given time and this can lead to negative consequences mentally and physically in our lives.</a:t>
            </a:r>
            <a:r>
              <a:rPr lang="en-ID" dirty="0"/>
              <a:t> </a:t>
            </a:r>
          </a:p>
        </p:txBody>
      </p:sp>
    </p:spTree>
    <p:extLst>
      <p:ext uri="{BB962C8B-B14F-4D97-AF65-F5344CB8AC3E}">
        <p14:creationId xmlns:p14="http://schemas.microsoft.com/office/powerpoint/2010/main" val="789849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91680" y="1635646"/>
            <a:ext cx="4104456" cy="1728192"/>
          </a:xfrm>
        </p:spPr>
        <p:txBody>
          <a:bodyPr>
            <a:normAutofit/>
          </a:bodyPr>
          <a:lstStyle/>
          <a:p>
            <a:pPr marL="0" indent="0" algn="ctr">
              <a:buNone/>
            </a:pPr>
            <a:r>
              <a:rPr lang="en-US" dirty="0"/>
              <a:t>Did you wake up feeling rested today? Did you notice those flowers blooming in your street this morning?</a:t>
            </a:r>
            <a:r>
              <a:rPr lang="en-ID" dirty="0"/>
              <a:t> </a:t>
            </a:r>
          </a:p>
        </p:txBody>
      </p:sp>
    </p:spTree>
    <p:extLst>
      <p:ext uri="{BB962C8B-B14F-4D97-AF65-F5344CB8AC3E}">
        <p14:creationId xmlns:p14="http://schemas.microsoft.com/office/powerpoint/2010/main" val="1125287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763688" y="1707654"/>
            <a:ext cx="3960440" cy="1728192"/>
          </a:xfrm>
        </p:spPr>
        <p:txBody>
          <a:bodyPr>
            <a:normAutofit/>
          </a:bodyPr>
          <a:lstStyle/>
          <a:p>
            <a:pPr marL="0" indent="0" algn="ctr">
              <a:buNone/>
            </a:pPr>
            <a:r>
              <a:rPr lang="en-US" dirty="0"/>
              <a:t>If the answer to those questions was no, you should think about practicing mindfulness.</a:t>
            </a:r>
            <a:r>
              <a:rPr lang="en-ID" dirty="0"/>
              <a:t> </a:t>
            </a:r>
          </a:p>
        </p:txBody>
      </p:sp>
    </p:spTree>
    <p:extLst>
      <p:ext uri="{BB962C8B-B14F-4D97-AF65-F5344CB8AC3E}">
        <p14:creationId xmlns:p14="http://schemas.microsoft.com/office/powerpoint/2010/main" val="328747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22974-DCBF-0441-8409-510318AB50E5}"/>
              </a:ext>
            </a:extLst>
          </p:cNvPr>
          <p:cNvSpPr>
            <a:spLocks noGrp="1"/>
          </p:cNvSpPr>
          <p:nvPr>
            <p:ph type="title"/>
          </p:nvPr>
        </p:nvSpPr>
        <p:spPr>
          <a:xfrm>
            <a:off x="683568" y="1275606"/>
            <a:ext cx="6447501" cy="602382"/>
          </a:xfrm>
        </p:spPr>
        <p:txBody>
          <a:bodyPr>
            <a:normAutofit/>
          </a:bodyPr>
          <a:lstStyle/>
          <a:p>
            <a:r>
              <a:rPr lang="en-US" sz="2600" b="1" dirty="0"/>
              <a:t>What Is Mindfulness?</a:t>
            </a:r>
            <a:endParaRPr lang="en-ID" sz="2600" b="1" dirty="0"/>
          </a:p>
        </p:txBody>
      </p:sp>
      <p:sp>
        <p:nvSpPr>
          <p:cNvPr id="3" name="Content Placeholder 2">
            <a:extLst>
              <a:ext uri="{FF2B5EF4-FFF2-40B4-BE49-F238E27FC236}">
                <a16:creationId xmlns:a16="http://schemas.microsoft.com/office/drawing/2014/main" id="{D24F929B-AAC0-2442-9D8F-2FD34352A893}"/>
              </a:ext>
            </a:extLst>
          </p:cNvPr>
          <p:cNvSpPr>
            <a:spLocks noGrp="1"/>
          </p:cNvSpPr>
          <p:nvPr>
            <p:ph idx="1"/>
          </p:nvPr>
        </p:nvSpPr>
        <p:spPr>
          <a:xfrm>
            <a:off x="683568" y="1904306"/>
            <a:ext cx="5904656" cy="2421954"/>
          </a:xfrm>
        </p:spPr>
        <p:txBody>
          <a:bodyPr>
            <a:normAutofit/>
          </a:bodyPr>
          <a:lstStyle/>
          <a:p>
            <a:pPr marL="0" indent="0">
              <a:buNone/>
            </a:pPr>
            <a:r>
              <a:rPr lang="en-US" dirty="0"/>
              <a:t>The term “mindfulness” is used to describe the practice of focusing all your attention purposely on the moment you are in and accepting your feelings and sensations without any judgement. </a:t>
            </a:r>
            <a:endParaRPr lang="en-ID" dirty="0"/>
          </a:p>
        </p:txBody>
      </p:sp>
    </p:spTree>
    <p:extLst>
      <p:ext uri="{BB962C8B-B14F-4D97-AF65-F5344CB8AC3E}">
        <p14:creationId xmlns:p14="http://schemas.microsoft.com/office/powerpoint/2010/main" val="2002015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9" presetClass="entr" presetSubtype="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dissolve">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547664" y="1059582"/>
            <a:ext cx="4536504" cy="3096344"/>
          </a:xfrm>
        </p:spPr>
        <p:txBody>
          <a:bodyPr>
            <a:normAutofit/>
          </a:bodyPr>
          <a:lstStyle/>
          <a:p>
            <a:pPr marL="0" indent="0" algn="ctr">
              <a:buNone/>
            </a:pPr>
            <a:r>
              <a:rPr lang="en-US" dirty="0"/>
              <a:t>Mindfulness has its origins in Buddhism, However, virtually every religion involves some form of meditation or prayer technique to move your thought patterns away from usual preoccupations and towards a greater appreciation of the here and now.</a:t>
            </a:r>
            <a:endParaRPr lang="en-ID" dirty="0"/>
          </a:p>
        </p:txBody>
      </p:sp>
    </p:spTree>
    <p:extLst>
      <p:ext uri="{BB962C8B-B14F-4D97-AF65-F5344CB8AC3E}">
        <p14:creationId xmlns:p14="http://schemas.microsoft.com/office/powerpoint/2010/main" val="290935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347614"/>
            <a:ext cx="4824536" cy="2592288"/>
          </a:xfrm>
        </p:spPr>
        <p:txBody>
          <a:bodyPr>
            <a:normAutofit/>
          </a:bodyPr>
          <a:lstStyle/>
          <a:p>
            <a:pPr marL="0" indent="0" algn="ctr">
              <a:buNone/>
            </a:pPr>
            <a:r>
              <a:rPr lang="en-US" dirty="0"/>
              <a:t>Practicing mindfulness has been shown to bring a wealth of improvements to both psychological and physical symptoms, helping to bring positive change to attitudes, behaviors and health.</a:t>
            </a:r>
            <a:r>
              <a:rPr lang="en-ID" dirty="0"/>
              <a:t> </a:t>
            </a:r>
          </a:p>
        </p:txBody>
      </p:sp>
    </p:spTree>
    <p:extLst>
      <p:ext uri="{BB962C8B-B14F-4D97-AF65-F5344CB8AC3E}">
        <p14:creationId xmlns:p14="http://schemas.microsoft.com/office/powerpoint/2010/main" val="2415376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Facet">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1279</TotalTime>
  <Words>802</Words>
  <Application>Microsoft Macintosh PowerPoint</Application>
  <PresentationFormat>On-screen Show (16:9)</PresentationFormat>
  <Paragraphs>38</Paragraphs>
  <Slides>30</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30</vt:i4>
      </vt:variant>
    </vt:vector>
  </HeadingPairs>
  <TitlesOfParts>
    <vt:vector size="35" baseType="lpstr">
      <vt:lpstr>Arial</vt:lpstr>
      <vt:lpstr>Calibri</vt:lpstr>
      <vt:lpstr>Trebuchet MS</vt:lpstr>
      <vt:lpstr>Wingdings 3</vt:lpstr>
      <vt:lpstr>Facet</vt:lpstr>
      <vt:lpstr>PowerPoint Presentation</vt:lpstr>
      <vt:lpstr>PowerPoint Presentation</vt:lpstr>
      <vt:lpstr>PowerPoint Presentation</vt:lpstr>
      <vt:lpstr>PowerPoint Presentation</vt:lpstr>
      <vt:lpstr>PowerPoint Presentation</vt:lpstr>
      <vt:lpstr>PowerPoint Presentation</vt:lpstr>
      <vt:lpstr>What Is Mindfulness?</vt:lpstr>
      <vt:lpstr>PowerPoint Presentation</vt:lpstr>
      <vt:lpstr>PowerPoint Presentation</vt:lpstr>
      <vt:lpstr>PowerPoint Presentation</vt:lpstr>
      <vt:lpstr>PowerPoint Presentation</vt:lpstr>
      <vt:lpstr>PowerPoint Presentation</vt:lpstr>
      <vt:lpstr>How Does Mindfulness Work?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Top Tips For Introducing Mindfulness Practice into Your Life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77</cp:revision>
  <dcterms:created xsi:type="dcterms:W3CDTF">2018-10-15T07:11:14Z</dcterms:created>
  <dcterms:modified xsi:type="dcterms:W3CDTF">2019-11-16T15:18:38Z</dcterms:modified>
</cp:coreProperties>
</file>