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24"/>
  </p:notesMasterIdLst>
  <p:sldIdLst>
    <p:sldId id="257" r:id="rId2"/>
    <p:sldId id="262" r:id="rId3"/>
    <p:sldId id="281" r:id="rId4"/>
    <p:sldId id="282" r:id="rId5"/>
    <p:sldId id="261" r:id="rId6"/>
    <p:sldId id="278" r:id="rId7"/>
    <p:sldId id="283" r:id="rId8"/>
    <p:sldId id="284" r:id="rId9"/>
    <p:sldId id="285" r:id="rId10"/>
    <p:sldId id="286" r:id="rId11"/>
    <p:sldId id="287" r:id="rId12"/>
    <p:sldId id="288" r:id="rId13"/>
    <p:sldId id="289" r:id="rId14"/>
    <p:sldId id="290" r:id="rId15"/>
    <p:sldId id="265" r:id="rId16"/>
    <p:sldId id="266" r:id="rId17"/>
    <p:sldId id="291" r:id="rId18"/>
    <p:sldId id="292" r:id="rId19"/>
    <p:sldId id="293" r:id="rId20"/>
    <p:sldId id="294" r:id="rId21"/>
    <p:sldId id="295" r:id="rId22"/>
    <p:sldId id="296" r:id="rId2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125"/>
    <p:restoredTop sz="94650"/>
  </p:normalViewPr>
  <p:slideViewPr>
    <p:cSldViewPr>
      <p:cViewPr varScale="1">
        <p:scale>
          <a:sx n="79" d="100"/>
          <a:sy n="79" d="100"/>
        </p:scale>
        <p:origin x="24" y="228"/>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11/17/2019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39506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58816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3486626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381435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948172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0520138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947892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079093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03755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24189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531730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957480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231890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127003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618156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886726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724842"/>
            <a:ext cx="6447501" cy="550764"/>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419622"/>
            <a:ext cx="6447501" cy="291058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11/17/2019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195392761"/>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 id="2147483873" r:id="rId16"/>
  </p:sldLayoutIdLst>
  <p:txStyles>
    <p:titleStyle>
      <a:lvl1pPr algn="l" defTabSz="342900" rtl="0" eaLnBrk="1" latinLnBrk="0" hangingPunct="1">
        <a:spcBef>
          <a:spcPct val="0"/>
        </a:spcBef>
        <a:buNone/>
        <a:defRPr sz="2600" kern="1200">
          <a:solidFill>
            <a:schemeClr val="accent1"/>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20" y="-35446"/>
            <a:ext cx="9252520" cy="5178946"/>
          </a:xfrm>
          <a:prstGeom prst="rect">
            <a:avLst/>
          </a:prstGeom>
        </p:spPr>
      </p:pic>
      <p:sp>
        <p:nvSpPr>
          <p:cNvPr id="10" name="Rectangle 9">
            <a:extLst>
              <a:ext uri="{FF2B5EF4-FFF2-40B4-BE49-F238E27FC236}">
                <a16:creationId xmlns:a16="http://schemas.microsoft.com/office/drawing/2014/main" xmlns=""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xmlns=""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xmlns="" id="{3086809A-4301-AD41-933D-AE418453FFDA}"/>
              </a:ext>
            </a:extLst>
          </p:cNvPr>
          <p:cNvSpPr txBox="1"/>
          <p:nvPr/>
        </p:nvSpPr>
        <p:spPr>
          <a:xfrm>
            <a:off x="5486400" y="2538621"/>
            <a:ext cx="3276600" cy="2031325"/>
          </a:xfrm>
          <a:prstGeom prst="rect">
            <a:avLst/>
          </a:prstGeom>
          <a:noFill/>
        </p:spPr>
        <p:txBody>
          <a:bodyPr wrap="square" rtlCol="0">
            <a:spAutoFit/>
          </a:bodyPr>
          <a:lstStyle/>
          <a:p>
            <a:pPr algn="ctr"/>
            <a:r>
              <a:rPr lang="en-US" sz="4200" b="1" dirty="0">
                <a:latin typeface="Calibri" panose="020F0502020204030204" pitchFamily="34" charset="0"/>
                <a:cs typeface="Calibri" panose="020F0502020204030204" pitchFamily="34" charset="0"/>
              </a:rPr>
              <a:t>Drink Alkaline Water</a:t>
            </a:r>
            <a:endParaRPr lang="en-ID" sz="42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971600" y="1347614"/>
            <a:ext cx="5760640" cy="2376264"/>
          </a:xfrm>
        </p:spPr>
        <p:txBody>
          <a:bodyPr>
            <a:normAutofit/>
          </a:bodyPr>
          <a:lstStyle/>
          <a:p>
            <a:pPr marL="0" indent="0" algn="ctr">
              <a:buNone/>
            </a:pPr>
            <a:r>
              <a:rPr lang="en-US" dirty="0"/>
              <a:t>They believe that alkaline water can reduce the amount of acid in your bloodstream, giving your metabolism a boost, increasing your energy levels, slowing down the aging process, improving your digestion and even reducing your bone loss. </a:t>
            </a:r>
            <a:endParaRPr lang="en-ID" dirty="0"/>
          </a:p>
        </p:txBody>
      </p:sp>
    </p:spTree>
    <p:extLst>
      <p:ext uri="{BB962C8B-B14F-4D97-AF65-F5344CB8AC3E}">
        <p14:creationId xmlns:p14="http://schemas.microsoft.com/office/powerpoint/2010/main" val="3158361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331640" y="915566"/>
            <a:ext cx="4968552" cy="1296144"/>
          </a:xfrm>
        </p:spPr>
        <p:txBody>
          <a:bodyPr>
            <a:normAutofit/>
          </a:bodyPr>
          <a:lstStyle/>
          <a:p>
            <a:pPr marL="0" indent="0" algn="ctr">
              <a:buNone/>
            </a:pPr>
            <a:r>
              <a:rPr lang="en-US" dirty="0"/>
              <a:t>Alkaline water is an antioxidant that neutralizes the free radicals which cause DNA and cellular damage. </a:t>
            </a:r>
            <a:endParaRPr lang="en-ID" dirty="0"/>
          </a:p>
        </p:txBody>
      </p:sp>
      <p:pic>
        <p:nvPicPr>
          <p:cNvPr id="2" name="Picture 1">
            <a:extLst>
              <a:ext uri="{FF2B5EF4-FFF2-40B4-BE49-F238E27FC236}">
                <a16:creationId xmlns:a16="http://schemas.microsoft.com/office/drawing/2014/main" xmlns="" id="{66AD9AE2-AD30-834B-BF8E-5420A59AAFE4}"/>
              </a:ext>
            </a:extLst>
          </p:cNvPr>
          <p:cNvPicPr>
            <a:picLocks noChangeAspect="1"/>
          </p:cNvPicPr>
          <p:nvPr/>
        </p:nvPicPr>
        <p:blipFill>
          <a:blip r:embed="rId2"/>
          <a:stretch>
            <a:fillRect/>
          </a:stretch>
        </p:blipFill>
        <p:spPr>
          <a:xfrm>
            <a:off x="2123728" y="2427734"/>
            <a:ext cx="3377952" cy="1688976"/>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15123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75656" y="1707654"/>
            <a:ext cx="4824536" cy="1656184"/>
          </a:xfrm>
        </p:spPr>
        <p:txBody>
          <a:bodyPr>
            <a:normAutofit/>
          </a:bodyPr>
          <a:lstStyle/>
          <a:p>
            <a:pPr marL="0" indent="0" algn="ctr">
              <a:buNone/>
            </a:pPr>
            <a:r>
              <a:rPr lang="en-US" dirty="0"/>
              <a:t>And its higher concentration of alkaline minerals like magnesium, potassium and calcium helps to ensure better health.</a:t>
            </a:r>
            <a:r>
              <a:rPr lang="en-ID" dirty="0"/>
              <a:t> </a:t>
            </a:r>
          </a:p>
        </p:txBody>
      </p:sp>
    </p:spTree>
    <p:extLst>
      <p:ext uri="{BB962C8B-B14F-4D97-AF65-F5344CB8AC3E}">
        <p14:creationId xmlns:p14="http://schemas.microsoft.com/office/powerpoint/2010/main" val="2475609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187624" y="1203598"/>
            <a:ext cx="5256584" cy="2736304"/>
          </a:xfrm>
        </p:spPr>
        <p:txBody>
          <a:bodyPr>
            <a:normAutofit/>
          </a:bodyPr>
          <a:lstStyle/>
          <a:p>
            <a:pPr marL="0" indent="0" algn="ctr">
              <a:buNone/>
            </a:pPr>
            <a:r>
              <a:rPr lang="en-US" dirty="0"/>
              <a:t>Alkaline water is also rich in oxygen which increases the amount of oxygen dissolved in the blood, and thanks to its detoxifying abilities it can eliminate the build-up of mucus on the walls of the colon to improve your body’s nutrient-absorbing abilities.</a:t>
            </a:r>
            <a:endParaRPr lang="en-ID" dirty="0"/>
          </a:p>
        </p:txBody>
      </p:sp>
    </p:spTree>
    <p:extLst>
      <p:ext uri="{BB962C8B-B14F-4D97-AF65-F5344CB8AC3E}">
        <p14:creationId xmlns:p14="http://schemas.microsoft.com/office/powerpoint/2010/main" val="2477893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75656" y="1347614"/>
            <a:ext cx="4680520" cy="2376264"/>
          </a:xfrm>
        </p:spPr>
        <p:txBody>
          <a:bodyPr>
            <a:normAutofit/>
          </a:bodyPr>
          <a:lstStyle/>
          <a:p>
            <a:pPr marL="0" indent="0" algn="ctr">
              <a:buNone/>
            </a:pPr>
            <a:r>
              <a:rPr lang="en-US" dirty="0"/>
              <a:t>This kind of water can flush out the toxins and acidic waste which has accumulated in your body while the negatively charged ions help to boost your alertness, mental clarity, and energy levels.</a:t>
            </a:r>
            <a:r>
              <a:rPr lang="en-ID" dirty="0"/>
              <a:t> </a:t>
            </a:r>
          </a:p>
        </p:txBody>
      </p:sp>
    </p:spTree>
    <p:extLst>
      <p:ext uri="{BB962C8B-B14F-4D97-AF65-F5344CB8AC3E}">
        <p14:creationId xmlns:p14="http://schemas.microsoft.com/office/powerpoint/2010/main" val="834210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931EBF-945D-1F40-8506-8161136D8818}"/>
              </a:ext>
            </a:extLst>
          </p:cNvPr>
          <p:cNvSpPr>
            <a:spLocks noGrp="1"/>
          </p:cNvSpPr>
          <p:nvPr>
            <p:ph type="title"/>
          </p:nvPr>
        </p:nvSpPr>
        <p:spPr>
          <a:xfrm>
            <a:off x="899592" y="1506834"/>
            <a:ext cx="6231477" cy="632868"/>
          </a:xfrm>
        </p:spPr>
        <p:txBody>
          <a:bodyPr>
            <a:noAutofit/>
          </a:bodyPr>
          <a:lstStyle/>
          <a:p>
            <a:r>
              <a:rPr lang="en-US" sz="2600" b="1" dirty="0"/>
              <a:t>How To Benefit From Alkaline Water</a:t>
            </a:r>
            <a:endParaRPr lang="en-ID" sz="2600" dirty="0"/>
          </a:p>
        </p:txBody>
      </p:sp>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899592" y="2196506"/>
            <a:ext cx="5007341" cy="2103436"/>
          </a:xfrm>
        </p:spPr>
        <p:txBody>
          <a:bodyPr>
            <a:normAutofit/>
          </a:bodyPr>
          <a:lstStyle/>
          <a:p>
            <a:pPr marL="0" indent="0">
              <a:buNone/>
            </a:pPr>
            <a:r>
              <a:rPr lang="en-US" dirty="0"/>
              <a:t>If you’re ready to experience the benefits that drinking alkaline water can bring, you need to know how you can get hold of it.</a:t>
            </a:r>
            <a:r>
              <a:rPr lang="en-ID" dirty="0"/>
              <a:t> </a:t>
            </a:r>
          </a:p>
        </p:txBody>
      </p:sp>
    </p:spTree>
    <p:extLst>
      <p:ext uri="{BB962C8B-B14F-4D97-AF65-F5344CB8AC3E}">
        <p14:creationId xmlns:p14="http://schemas.microsoft.com/office/powerpoint/2010/main" val="3195444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4"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down)">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331640" y="1419622"/>
            <a:ext cx="4752528" cy="2736304"/>
          </a:xfrm>
        </p:spPr>
        <p:txBody>
          <a:bodyPr>
            <a:normAutofit/>
          </a:bodyPr>
          <a:lstStyle/>
          <a:p>
            <a:pPr marL="0" indent="0" algn="ctr">
              <a:buNone/>
            </a:pPr>
            <a:r>
              <a:rPr lang="en-US" dirty="0"/>
              <a:t>A water ionizer is a compact unit that connects to the water supply in your kitchen. It carries out low voltage electrolysis on your tap water before drinking it or using it in your kitchen for cleaning or cooking.</a:t>
            </a:r>
            <a:endParaRPr lang="en-ID" dirty="0"/>
          </a:p>
        </p:txBody>
      </p:sp>
    </p:spTree>
    <p:extLst>
      <p:ext uri="{BB962C8B-B14F-4D97-AF65-F5344CB8AC3E}">
        <p14:creationId xmlns:p14="http://schemas.microsoft.com/office/powerpoint/2010/main" val="2328885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187624" y="843558"/>
            <a:ext cx="5400600" cy="1243775"/>
          </a:xfrm>
        </p:spPr>
        <p:txBody>
          <a:bodyPr>
            <a:normAutofit/>
          </a:bodyPr>
          <a:lstStyle/>
          <a:p>
            <a:pPr marL="0" indent="0" algn="ctr">
              <a:buNone/>
            </a:pPr>
            <a:r>
              <a:rPr lang="en-US" dirty="0"/>
              <a:t>A water ionizer uses a special attachment which redirects the water from the faucet through a hose into the unit.</a:t>
            </a:r>
            <a:r>
              <a:rPr lang="en-ID" dirty="0"/>
              <a:t> </a:t>
            </a:r>
          </a:p>
        </p:txBody>
      </p:sp>
      <p:pic>
        <p:nvPicPr>
          <p:cNvPr id="2" name="Picture 1">
            <a:extLst>
              <a:ext uri="{FF2B5EF4-FFF2-40B4-BE49-F238E27FC236}">
                <a16:creationId xmlns:a16="http://schemas.microsoft.com/office/drawing/2014/main" xmlns="" id="{BA5915A6-775A-4B4A-8EAE-89722C6484ED}"/>
              </a:ext>
            </a:extLst>
          </p:cNvPr>
          <p:cNvPicPr>
            <a:picLocks noChangeAspect="1"/>
          </p:cNvPicPr>
          <p:nvPr/>
        </p:nvPicPr>
        <p:blipFill>
          <a:blip r:embed="rId2"/>
          <a:stretch>
            <a:fillRect/>
          </a:stretch>
        </p:blipFill>
        <p:spPr>
          <a:xfrm>
            <a:off x="2383562" y="2407621"/>
            <a:ext cx="3008724" cy="1707654"/>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256753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619672" y="1275606"/>
            <a:ext cx="4608512" cy="2376264"/>
          </a:xfrm>
        </p:spPr>
        <p:txBody>
          <a:bodyPr>
            <a:normAutofit/>
          </a:bodyPr>
          <a:lstStyle/>
          <a:p>
            <a:pPr marL="0" indent="0" algn="ctr">
              <a:buNone/>
            </a:pPr>
            <a:r>
              <a:rPr lang="en-US" dirty="0"/>
              <a:t>Next, the water which has been filtered passes on into a chamber which is equipped with titanium electrodes coated with platinum and it is in this chamber where the electrolysis takes place.</a:t>
            </a:r>
            <a:endParaRPr lang="en-ID" dirty="0"/>
          </a:p>
        </p:txBody>
      </p:sp>
    </p:spTree>
    <p:extLst>
      <p:ext uri="{BB962C8B-B14F-4D97-AF65-F5344CB8AC3E}">
        <p14:creationId xmlns:p14="http://schemas.microsoft.com/office/powerpoint/2010/main" val="206952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331640" y="1131590"/>
            <a:ext cx="5184576" cy="1368152"/>
          </a:xfrm>
        </p:spPr>
        <p:txBody>
          <a:bodyPr>
            <a:normAutofit/>
          </a:bodyPr>
          <a:lstStyle/>
          <a:p>
            <a:pPr marL="0" indent="0" algn="ctr">
              <a:buNone/>
            </a:pPr>
            <a:r>
              <a:rPr lang="en-US" dirty="0"/>
              <a:t>Positive ions (or cations) come together at the negative electrodes. This creates reduced (or cathodic) water. </a:t>
            </a:r>
            <a:endParaRPr lang="en-ID" dirty="0"/>
          </a:p>
        </p:txBody>
      </p:sp>
      <p:pic>
        <p:nvPicPr>
          <p:cNvPr id="2" name="Picture 1">
            <a:extLst>
              <a:ext uri="{FF2B5EF4-FFF2-40B4-BE49-F238E27FC236}">
                <a16:creationId xmlns:a16="http://schemas.microsoft.com/office/drawing/2014/main" xmlns="" id="{40E2B68B-D5AF-E640-B937-5F9071A33DB4}"/>
              </a:ext>
            </a:extLst>
          </p:cNvPr>
          <p:cNvPicPr>
            <a:picLocks noChangeAspect="1"/>
          </p:cNvPicPr>
          <p:nvPr/>
        </p:nvPicPr>
        <p:blipFill>
          <a:blip r:embed="rId2"/>
          <a:stretch>
            <a:fillRect/>
          </a:stretch>
        </p:blipFill>
        <p:spPr>
          <a:xfrm>
            <a:off x="2771800" y="2520114"/>
            <a:ext cx="2533402" cy="1329087"/>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88876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979712" y="1779662"/>
            <a:ext cx="3672408" cy="1728192"/>
          </a:xfrm>
        </p:spPr>
        <p:txBody>
          <a:bodyPr>
            <a:normAutofit/>
          </a:bodyPr>
          <a:lstStyle/>
          <a:p>
            <a:pPr marL="0" indent="0" algn="ctr">
              <a:buNone/>
            </a:pPr>
            <a:r>
              <a:rPr lang="en-US" dirty="0"/>
              <a:t>Another useful </a:t>
            </a:r>
            <a:r>
              <a:rPr lang="en-US" dirty="0" err="1"/>
              <a:t>biohack</a:t>
            </a:r>
            <a:r>
              <a:rPr lang="en-US" dirty="0"/>
              <a:t> that you can add to improve your lifestyle is to drink alkaline water.</a:t>
            </a:r>
            <a:r>
              <a:rPr lang="en-ID" dirty="0"/>
              <a:t> </a:t>
            </a:r>
          </a:p>
        </p:txBody>
      </p:sp>
    </p:spTree>
    <p:extLst>
      <p:ext uri="{BB962C8B-B14F-4D97-AF65-F5344CB8AC3E}">
        <p14:creationId xmlns:p14="http://schemas.microsoft.com/office/powerpoint/2010/main" val="1180319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619672" y="1563638"/>
            <a:ext cx="4320480" cy="1728192"/>
          </a:xfrm>
        </p:spPr>
        <p:txBody>
          <a:bodyPr>
            <a:normAutofit/>
          </a:bodyPr>
          <a:lstStyle/>
          <a:p>
            <a:pPr marL="0" indent="0" algn="ctr">
              <a:buNone/>
            </a:pPr>
            <a:r>
              <a:rPr lang="en-US" dirty="0"/>
              <a:t>The ionized water is directed to the faucet while the oxidized water is directed to a different hose which leads to the sink.</a:t>
            </a:r>
            <a:r>
              <a:rPr lang="en-ID" dirty="0"/>
              <a:t> </a:t>
            </a:r>
          </a:p>
        </p:txBody>
      </p:sp>
    </p:spTree>
    <p:extLst>
      <p:ext uri="{BB962C8B-B14F-4D97-AF65-F5344CB8AC3E}">
        <p14:creationId xmlns:p14="http://schemas.microsoft.com/office/powerpoint/2010/main" val="3131989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619672" y="1491630"/>
            <a:ext cx="4392488" cy="2088232"/>
          </a:xfrm>
        </p:spPr>
        <p:txBody>
          <a:bodyPr>
            <a:normAutofit/>
          </a:bodyPr>
          <a:lstStyle/>
          <a:p>
            <a:pPr marL="0" indent="0" algn="ctr">
              <a:buNone/>
            </a:pPr>
            <a:r>
              <a:rPr lang="en-US" dirty="0"/>
              <a:t>As a bonus, the oxidized water is useful as a sterilizing agent that can be used for cleaning utensils, food and hands, and treating eczema and wounds.</a:t>
            </a:r>
            <a:r>
              <a:rPr lang="en-ID" dirty="0"/>
              <a:t> </a:t>
            </a:r>
          </a:p>
        </p:txBody>
      </p:sp>
    </p:spTree>
    <p:extLst>
      <p:ext uri="{BB962C8B-B14F-4D97-AF65-F5344CB8AC3E}">
        <p14:creationId xmlns:p14="http://schemas.microsoft.com/office/powerpoint/2010/main" val="3893772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619672" y="1707654"/>
            <a:ext cx="4464496" cy="1656184"/>
          </a:xfrm>
        </p:spPr>
        <p:txBody>
          <a:bodyPr>
            <a:normAutofit/>
          </a:bodyPr>
          <a:lstStyle/>
          <a:p>
            <a:pPr marL="0" indent="0" algn="ctr">
              <a:buNone/>
            </a:pPr>
            <a:r>
              <a:rPr lang="en-US" dirty="0"/>
              <a:t>If you invest in a water ionizer for your home, you can enjoy all the benefits of alkaline water every day without any fuss or hassle. </a:t>
            </a:r>
            <a:endParaRPr lang="en-ID" dirty="0"/>
          </a:p>
        </p:txBody>
      </p:sp>
    </p:spTree>
    <p:extLst>
      <p:ext uri="{BB962C8B-B14F-4D97-AF65-F5344CB8AC3E}">
        <p14:creationId xmlns:p14="http://schemas.microsoft.com/office/powerpoint/2010/main" val="1618878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259632" y="1347614"/>
            <a:ext cx="4968552" cy="1008112"/>
          </a:xfrm>
        </p:spPr>
        <p:txBody>
          <a:bodyPr>
            <a:normAutofit/>
          </a:bodyPr>
          <a:lstStyle/>
          <a:p>
            <a:pPr marL="0" indent="0" algn="ctr">
              <a:buNone/>
            </a:pPr>
            <a:r>
              <a:rPr lang="en-US" dirty="0"/>
              <a:t>We all know that water is key to every tissue, organ and cell in our bodies.</a:t>
            </a:r>
            <a:r>
              <a:rPr lang="en-ID" dirty="0"/>
              <a:t> </a:t>
            </a:r>
          </a:p>
        </p:txBody>
      </p:sp>
      <p:pic>
        <p:nvPicPr>
          <p:cNvPr id="2" name="Picture 1">
            <a:extLst>
              <a:ext uri="{FF2B5EF4-FFF2-40B4-BE49-F238E27FC236}">
                <a16:creationId xmlns:a16="http://schemas.microsoft.com/office/drawing/2014/main" xmlns="" id="{AC1EE5F2-1D2D-F54E-A43F-60AE90D44D37}"/>
              </a:ext>
            </a:extLst>
          </p:cNvPr>
          <p:cNvPicPr>
            <a:picLocks noChangeAspect="1"/>
          </p:cNvPicPr>
          <p:nvPr/>
        </p:nvPicPr>
        <p:blipFill>
          <a:blip r:embed="rId2"/>
          <a:stretch>
            <a:fillRect/>
          </a:stretch>
        </p:blipFill>
        <p:spPr>
          <a:xfrm>
            <a:off x="2465710" y="2355726"/>
            <a:ext cx="2556396" cy="1752293"/>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78623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75656" y="1779662"/>
            <a:ext cx="4608512" cy="1728192"/>
          </a:xfrm>
        </p:spPr>
        <p:txBody>
          <a:bodyPr>
            <a:normAutofit/>
          </a:bodyPr>
          <a:lstStyle/>
          <a:p>
            <a:pPr marL="0" indent="0" algn="ctr">
              <a:buNone/>
            </a:pPr>
            <a:r>
              <a:rPr lang="en-US" dirty="0"/>
              <a:t>Now, new evidence has shown that not only do we need to drink more water but the type of water that we drink is equally important.</a:t>
            </a:r>
            <a:r>
              <a:rPr lang="en-ID" dirty="0"/>
              <a:t> </a:t>
            </a:r>
          </a:p>
        </p:txBody>
      </p:sp>
    </p:spTree>
    <p:extLst>
      <p:ext uri="{BB962C8B-B14F-4D97-AF65-F5344CB8AC3E}">
        <p14:creationId xmlns:p14="http://schemas.microsoft.com/office/powerpoint/2010/main" val="1831810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83568" y="1609328"/>
            <a:ext cx="6447501" cy="602382"/>
          </a:xfrm>
        </p:spPr>
        <p:txBody>
          <a:bodyPr>
            <a:normAutofit/>
          </a:bodyPr>
          <a:lstStyle/>
          <a:p>
            <a:r>
              <a:rPr lang="en-US" sz="2600" b="1" dirty="0"/>
              <a:t>Why Is Alkaline Water Better?</a:t>
            </a:r>
            <a:endParaRPr lang="en-ID" sz="2600" b="1" dirty="0"/>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83568" y="2238028"/>
            <a:ext cx="5832648" cy="1701874"/>
          </a:xfrm>
        </p:spPr>
        <p:txBody>
          <a:bodyPr>
            <a:normAutofit/>
          </a:bodyPr>
          <a:lstStyle/>
          <a:p>
            <a:pPr marL="0" indent="0">
              <a:buNone/>
            </a:pPr>
            <a:r>
              <a:rPr lang="en-US" dirty="0"/>
              <a:t>Water is made up of oxygen and hydrogen, with the number of hydrogen ions in the water being measured as a pH figure.</a:t>
            </a:r>
            <a:r>
              <a:rPr lang="en-ID" dirty="0"/>
              <a:t> </a:t>
            </a:r>
          </a:p>
        </p:txBody>
      </p:sp>
    </p:spTree>
    <p:extLst>
      <p:ext uri="{BB962C8B-B14F-4D97-AF65-F5344CB8AC3E}">
        <p14:creationId xmlns:p14="http://schemas.microsoft.com/office/powerpoint/2010/main" val="2002015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5"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691680" y="987574"/>
            <a:ext cx="4320480" cy="1296144"/>
          </a:xfrm>
        </p:spPr>
        <p:txBody>
          <a:bodyPr>
            <a:normAutofit/>
          </a:bodyPr>
          <a:lstStyle/>
          <a:p>
            <a:pPr marL="0" indent="0" algn="ctr">
              <a:buNone/>
            </a:pPr>
            <a:r>
              <a:rPr lang="en-US" dirty="0"/>
              <a:t>Alkaline water contains fewer hydrogen ions and has a higher pH level than standard tap water. </a:t>
            </a:r>
            <a:endParaRPr lang="en-ID" dirty="0"/>
          </a:p>
        </p:txBody>
      </p:sp>
      <p:pic>
        <p:nvPicPr>
          <p:cNvPr id="2" name="Picture 1">
            <a:extLst>
              <a:ext uri="{FF2B5EF4-FFF2-40B4-BE49-F238E27FC236}">
                <a16:creationId xmlns:a16="http://schemas.microsoft.com/office/drawing/2014/main" xmlns="" id="{E8B051D0-D0D5-6741-9D16-08C85AA8869D}"/>
              </a:ext>
            </a:extLst>
          </p:cNvPr>
          <p:cNvPicPr>
            <a:picLocks noChangeAspect="1"/>
          </p:cNvPicPr>
          <p:nvPr/>
        </p:nvPicPr>
        <p:blipFill>
          <a:blip r:embed="rId2"/>
          <a:stretch>
            <a:fillRect/>
          </a:stretch>
        </p:blipFill>
        <p:spPr>
          <a:xfrm>
            <a:off x="2652652" y="2283718"/>
            <a:ext cx="2398536" cy="185167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0935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707654"/>
            <a:ext cx="4608512" cy="1800200"/>
          </a:xfrm>
        </p:spPr>
        <p:txBody>
          <a:bodyPr>
            <a:normAutofit/>
          </a:bodyPr>
          <a:lstStyle/>
          <a:p>
            <a:pPr marL="0" indent="0" algn="ctr">
              <a:buNone/>
            </a:pPr>
            <a:r>
              <a:rPr lang="en-US" dirty="0"/>
              <a:t>Water has a pH level which ranges between 0 and 14. 7 is said to be neutral, with an equal balance between alkaline and acidic.</a:t>
            </a:r>
            <a:r>
              <a:rPr lang="en-ID" dirty="0"/>
              <a:t> </a:t>
            </a:r>
          </a:p>
        </p:txBody>
      </p:sp>
    </p:spTree>
    <p:extLst>
      <p:ext uri="{BB962C8B-B14F-4D97-AF65-F5344CB8AC3E}">
        <p14:creationId xmlns:p14="http://schemas.microsoft.com/office/powerpoint/2010/main" val="4033692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779662"/>
            <a:ext cx="4824536" cy="1656184"/>
          </a:xfrm>
        </p:spPr>
        <p:txBody>
          <a:bodyPr>
            <a:normAutofit/>
          </a:bodyPr>
          <a:lstStyle/>
          <a:p>
            <a:pPr marL="0" indent="0" algn="ctr">
              <a:buNone/>
            </a:pPr>
            <a:r>
              <a:rPr lang="en-US" dirty="0"/>
              <a:t>Water from the faucet in the USA usually has a pH of between 4.3 and 5.3 depending on whereabouts in the country you live.</a:t>
            </a:r>
            <a:endParaRPr lang="en-ID" dirty="0"/>
          </a:p>
        </p:txBody>
      </p:sp>
    </p:spTree>
    <p:extLst>
      <p:ext uri="{BB962C8B-B14F-4D97-AF65-F5344CB8AC3E}">
        <p14:creationId xmlns:p14="http://schemas.microsoft.com/office/powerpoint/2010/main" val="2816818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259632" y="1419622"/>
            <a:ext cx="5112568" cy="2376264"/>
          </a:xfrm>
        </p:spPr>
        <p:txBody>
          <a:bodyPr>
            <a:normAutofit/>
          </a:bodyPr>
          <a:lstStyle/>
          <a:p>
            <a:pPr marL="0" indent="0" algn="ctr">
              <a:buNone/>
            </a:pPr>
            <a:r>
              <a:rPr lang="en-US" dirty="0"/>
              <a:t>Those who extol the virtues of alkaline water say that the larger number of hydrogen ions helps to provide more hydration when compared to regular water, particularly if you’ve been working out.</a:t>
            </a:r>
            <a:r>
              <a:rPr lang="en-ID" dirty="0"/>
              <a:t> </a:t>
            </a:r>
          </a:p>
        </p:txBody>
      </p:sp>
    </p:spTree>
    <p:extLst>
      <p:ext uri="{BB962C8B-B14F-4D97-AF65-F5344CB8AC3E}">
        <p14:creationId xmlns:p14="http://schemas.microsoft.com/office/powerpoint/2010/main" val="1312090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Facet">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1149</TotalTime>
  <Words>593</Words>
  <Application>Microsoft Office PowerPoint</Application>
  <PresentationFormat>On-screen Show (16:9)</PresentationFormat>
  <Paragraphs>25</Paragraphs>
  <Slides>22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Trebuchet MS</vt:lpstr>
      <vt:lpstr>Wingdings 3</vt:lpstr>
      <vt:lpstr>Facet</vt:lpstr>
      <vt:lpstr>PowerPoint Presentation</vt:lpstr>
      <vt:lpstr>PowerPoint Presentation</vt:lpstr>
      <vt:lpstr>PowerPoint Presentation</vt:lpstr>
      <vt:lpstr>PowerPoint Presentation</vt:lpstr>
      <vt:lpstr>Why Is Alkaline Water Better?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To Benefit From Alkaline Water</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Cally</cp:lastModifiedBy>
  <cp:revision>73</cp:revision>
  <dcterms:created xsi:type="dcterms:W3CDTF">2018-10-15T07:11:14Z</dcterms:created>
  <dcterms:modified xsi:type="dcterms:W3CDTF">2019-11-17T06:10:31Z</dcterms:modified>
</cp:coreProperties>
</file>