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1" r:id="rId1"/>
  </p:sldMasterIdLst>
  <p:notesMasterIdLst>
    <p:notesMasterId r:id="rId45"/>
  </p:notesMasterIdLst>
  <p:sldIdLst>
    <p:sldId id="257" r:id="rId2"/>
    <p:sldId id="281" r:id="rId3"/>
    <p:sldId id="294" r:id="rId4"/>
    <p:sldId id="295" r:id="rId5"/>
    <p:sldId id="296" r:id="rId6"/>
    <p:sldId id="297" r:id="rId7"/>
    <p:sldId id="298" r:id="rId8"/>
    <p:sldId id="265" r:id="rId9"/>
    <p:sldId id="266" r:id="rId10"/>
    <p:sldId id="299" r:id="rId11"/>
    <p:sldId id="300" r:id="rId12"/>
    <p:sldId id="301" r:id="rId13"/>
    <p:sldId id="302" r:id="rId14"/>
    <p:sldId id="274" r:id="rId15"/>
    <p:sldId id="275" r:id="rId16"/>
    <p:sldId id="303" r:id="rId17"/>
    <p:sldId id="276" r:id="rId18"/>
    <p:sldId id="277" r:id="rId19"/>
    <p:sldId id="304" r:id="rId20"/>
    <p:sldId id="305" r:id="rId21"/>
    <p:sldId id="282" r:id="rId22"/>
    <p:sldId id="283" r:id="rId23"/>
    <p:sldId id="306" r:id="rId24"/>
    <p:sldId id="284" r:id="rId25"/>
    <p:sldId id="285" r:id="rId26"/>
    <p:sldId id="307" r:id="rId27"/>
    <p:sldId id="308" r:id="rId28"/>
    <p:sldId id="309" r:id="rId29"/>
    <p:sldId id="286" r:id="rId30"/>
    <p:sldId id="287" r:id="rId31"/>
    <p:sldId id="310" r:id="rId32"/>
    <p:sldId id="288" r:id="rId33"/>
    <p:sldId id="289" r:id="rId34"/>
    <p:sldId id="311" r:id="rId35"/>
    <p:sldId id="290" r:id="rId36"/>
    <p:sldId id="291" r:id="rId37"/>
    <p:sldId id="312" r:id="rId38"/>
    <p:sldId id="292" r:id="rId39"/>
    <p:sldId id="293" r:id="rId40"/>
    <p:sldId id="313" r:id="rId41"/>
    <p:sldId id="314" r:id="rId42"/>
    <p:sldId id="315" r:id="rId43"/>
    <p:sldId id="316" r:id="rId4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39"/>
    <p:restoredTop sz="94650"/>
  </p:normalViewPr>
  <p:slideViewPr>
    <p:cSldViewPr>
      <p:cViewPr varScale="1">
        <p:scale>
          <a:sx n="98" d="100"/>
          <a:sy n="98" d="100"/>
        </p:scale>
        <p:origin x="192" y="124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6/9/19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058558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66617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6536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6026198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476149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067910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545397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26906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b="1">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marL="342900" indent="0">
              <a:buNone/>
              <a:defRPr sz="2400">
                <a:latin typeface="Calibri" panose="020F0502020204030204" pitchFamily="34" charset="0"/>
                <a:cs typeface="Calibri" panose="020F0502020204030204" pitchFamily="34" charset="0"/>
              </a:defRPr>
            </a:lvl2pPr>
            <a:lvl3pPr marL="685800" indent="0">
              <a:buNone/>
              <a:defRPr sz="2400">
                <a:latin typeface="Calibri" panose="020F0502020204030204" pitchFamily="34" charset="0"/>
                <a:cs typeface="Calibri" panose="020F0502020204030204" pitchFamily="34" charset="0"/>
              </a:defRPr>
            </a:lvl3pPr>
            <a:lvl4pPr marL="1028700" indent="0">
              <a:buNone/>
              <a:defRPr sz="2400">
                <a:latin typeface="Calibri" panose="020F0502020204030204" pitchFamily="34" charset="0"/>
                <a:cs typeface="Calibri" panose="020F0502020204030204" pitchFamily="34" charset="0"/>
              </a:defRPr>
            </a:lvl4pPr>
            <a:lvl5pPr marL="1371600" indent="0">
              <a:buNone/>
              <a:defRPr sz="24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17227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13863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6/9/19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952448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6/9/19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372258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6/9/19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65129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6/9/19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664206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88465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58911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6/9/19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475709262"/>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Lst>
  <p:txStyles>
    <p:titleStyle>
      <a:lvl1pPr algn="l" defTabSz="342900" rtl="0" eaLnBrk="1" latinLnBrk="0" hangingPunct="1">
        <a:spcBef>
          <a:spcPct val="0"/>
        </a:spcBef>
        <a:buNone/>
        <a:defRPr sz="2600" b="1"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ctr"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40EFD61-222A-8045-A0CC-44680F3D58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8034" r="1559"/>
          <a:stretch/>
        </p:blipFill>
        <p:spPr>
          <a:xfrm>
            <a:off x="0" y="-33407"/>
            <a:ext cx="9144000" cy="5176907"/>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630954"/>
            <a:ext cx="3276600" cy="1938992"/>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The Benefits Of Kettlebell Training</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419622"/>
            <a:ext cx="5544615" cy="2592288"/>
          </a:xfrm>
        </p:spPr>
        <p:txBody>
          <a:bodyPr>
            <a:normAutofit/>
          </a:bodyPr>
          <a:lstStyle/>
          <a:p>
            <a:r>
              <a:rPr lang="en-US" dirty="0"/>
              <a:t>Let us consider an overhead press. In this case, one of the funniest things when using DB is the fact that so many people are just as happy to press at the point where their elbows are bent at a right angle.</a:t>
            </a:r>
            <a:endParaRPr lang="en-ID" dirty="0"/>
          </a:p>
        </p:txBody>
      </p:sp>
    </p:spTree>
    <p:extLst>
      <p:ext uri="{BB962C8B-B14F-4D97-AF65-F5344CB8AC3E}">
        <p14:creationId xmlns:p14="http://schemas.microsoft.com/office/powerpoint/2010/main" val="2566510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707654"/>
            <a:ext cx="4608512" cy="2592288"/>
          </a:xfrm>
        </p:spPr>
        <p:txBody>
          <a:bodyPr>
            <a:normAutofit/>
          </a:bodyPr>
          <a:lstStyle/>
          <a:p>
            <a:r>
              <a:rPr lang="en-US" dirty="0"/>
              <a:t>This is mainly because the offset load serves as a counterweight that plays a critical role in pulling the shoulders back.</a:t>
            </a:r>
            <a:endParaRPr lang="en-ID" dirty="0"/>
          </a:p>
        </p:txBody>
      </p:sp>
    </p:spTree>
    <p:extLst>
      <p:ext uri="{BB962C8B-B14F-4D97-AF65-F5344CB8AC3E}">
        <p14:creationId xmlns:p14="http://schemas.microsoft.com/office/powerpoint/2010/main" val="387370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635646"/>
            <a:ext cx="4392488" cy="2592288"/>
          </a:xfrm>
        </p:spPr>
        <p:txBody>
          <a:bodyPr>
            <a:normAutofit/>
          </a:bodyPr>
          <a:lstStyle/>
          <a:p>
            <a:r>
              <a:rPr lang="en-US" dirty="0"/>
              <a:t>In other words, the KB plays a significant role in encouraging you to perform each exercise optimally and perfectly.</a:t>
            </a:r>
            <a:endParaRPr lang="en-ID" dirty="0"/>
          </a:p>
        </p:txBody>
      </p:sp>
    </p:spTree>
    <p:extLst>
      <p:ext uri="{BB962C8B-B14F-4D97-AF65-F5344CB8AC3E}">
        <p14:creationId xmlns:p14="http://schemas.microsoft.com/office/powerpoint/2010/main" val="169455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755576" y="1419622"/>
            <a:ext cx="5760640" cy="2952328"/>
          </a:xfrm>
        </p:spPr>
        <p:txBody>
          <a:bodyPr>
            <a:normAutofit/>
          </a:bodyPr>
          <a:lstStyle/>
          <a:p>
            <a:r>
              <a:rPr lang="en-US" dirty="0"/>
              <a:t>When you squat with the KB held in front of your body, this causes you to sit back, and this improves the mechanics of your squat patter tremendously. This in effect paves the way for you to progress to more advanced exercises seamlessly when the time comes.</a:t>
            </a:r>
            <a:endParaRPr lang="en-ID" dirty="0"/>
          </a:p>
        </p:txBody>
      </p:sp>
    </p:spTree>
    <p:extLst>
      <p:ext uri="{BB962C8B-B14F-4D97-AF65-F5344CB8AC3E}">
        <p14:creationId xmlns:p14="http://schemas.microsoft.com/office/powerpoint/2010/main" val="1636778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24E79-385B-1249-9245-14C8D49ABC71}"/>
              </a:ext>
            </a:extLst>
          </p:cNvPr>
          <p:cNvSpPr>
            <a:spLocks noGrp="1"/>
          </p:cNvSpPr>
          <p:nvPr>
            <p:ph type="title"/>
          </p:nvPr>
        </p:nvSpPr>
        <p:spPr>
          <a:xfrm>
            <a:off x="644779" y="1650928"/>
            <a:ext cx="6447501" cy="530374"/>
          </a:xfrm>
        </p:spPr>
        <p:txBody>
          <a:bodyPr/>
          <a:lstStyle/>
          <a:p>
            <a:pPr lvl="0"/>
            <a:r>
              <a:rPr lang="en-US" dirty="0"/>
              <a:t>2. Improves Core Strength</a:t>
            </a:r>
            <a:endParaRPr lang="en-ID" dirty="0"/>
          </a:p>
        </p:txBody>
      </p:sp>
      <p:sp>
        <p:nvSpPr>
          <p:cNvPr id="3" name="Content Placeholder 2">
            <a:extLst>
              <a:ext uri="{FF2B5EF4-FFF2-40B4-BE49-F238E27FC236}">
                <a16:creationId xmlns:a16="http://schemas.microsoft.com/office/drawing/2014/main" id="{8FD43320-1DAC-824B-A44A-1430114F445C}"/>
              </a:ext>
            </a:extLst>
          </p:cNvPr>
          <p:cNvSpPr>
            <a:spLocks noGrp="1"/>
          </p:cNvSpPr>
          <p:nvPr>
            <p:ph idx="1"/>
          </p:nvPr>
        </p:nvSpPr>
        <p:spPr>
          <a:xfrm>
            <a:off x="644779" y="2340522"/>
            <a:ext cx="4719309" cy="1743396"/>
          </a:xfrm>
        </p:spPr>
        <p:txBody>
          <a:bodyPr>
            <a:normAutofit/>
          </a:bodyPr>
          <a:lstStyle/>
          <a:p>
            <a:pPr algn="l"/>
            <a:r>
              <a:rPr lang="en-US" dirty="0"/>
              <a:t>When you press a KB overhead, you are simply causing your ribs and back to flare.</a:t>
            </a:r>
            <a:endParaRPr lang="en-ID" dirty="0"/>
          </a:p>
        </p:txBody>
      </p:sp>
    </p:spTree>
    <p:extLst>
      <p:ext uri="{BB962C8B-B14F-4D97-AF65-F5344CB8AC3E}">
        <p14:creationId xmlns:p14="http://schemas.microsoft.com/office/powerpoint/2010/main" val="111724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91630"/>
            <a:ext cx="4824536" cy="2664296"/>
          </a:xfrm>
        </p:spPr>
        <p:txBody>
          <a:bodyPr>
            <a:normAutofit/>
          </a:bodyPr>
          <a:lstStyle/>
          <a:p>
            <a:r>
              <a:rPr lang="en-US" dirty="0"/>
              <a:t>When you are in a swing, it is critical that you brace your core to prevent your lower back from dangerously rounding at the bottom of the movements.</a:t>
            </a:r>
            <a:endParaRPr lang="en-ID" dirty="0"/>
          </a:p>
        </p:txBody>
      </p:sp>
    </p:spTree>
    <p:extLst>
      <p:ext uri="{BB962C8B-B14F-4D97-AF65-F5344CB8AC3E}">
        <p14:creationId xmlns:p14="http://schemas.microsoft.com/office/powerpoint/2010/main" val="4124450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419622"/>
            <a:ext cx="5328592" cy="2664296"/>
          </a:xfrm>
        </p:spPr>
        <p:txBody>
          <a:bodyPr>
            <a:normAutofit/>
          </a:bodyPr>
          <a:lstStyle/>
          <a:p>
            <a:r>
              <a:rPr lang="en-US" dirty="0"/>
              <a:t>Therefore, for each exercise you perform, the good thing is that you can count on your core firing harder with the aim of stabilizing your body and ensuring that your safety comes first.</a:t>
            </a:r>
            <a:endParaRPr lang="en-ID" dirty="0"/>
          </a:p>
        </p:txBody>
      </p:sp>
    </p:spTree>
    <p:extLst>
      <p:ext uri="{BB962C8B-B14F-4D97-AF65-F5344CB8AC3E}">
        <p14:creationId xmlns:p14="http://schemas.microsoft.com/office/powerpoint/2010/main" val="2348649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260402"/>
            <a:ext cx="6807541" cy="576064"/>
          </a:xfrm>
        </p:spPr>
        <p:txBody>
          <a:bodyPr>
            <a:normAutofit/>
          </a:bodyPr>
          <a:lstStyle/>
          <a:p>
            <a:pPr lvl="0"/>
            <a:r>
              <a:rPr lang="en-US" dirty="0"/>
              <a:t>3. Boost Athleticism</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1980482"/>
            <a:ext cx="5871437" cy="2103436"/>
          </a:xfrm>
        </p:spPr>
        <p:txBody>
          <a:bodyPr>
            <a:normAutofit/>
          </a:bodyPr>
          <a:lstStyle/>
          <a:p>
            <a:pPr algn="l"/>
            <a:r>
              <a:rPr lang="en-US" dirty="0"/>
              <a:t>If you are an athlete, one of the major benefits of incorporating kettlebells in your workout routine is the fact that you gain a greater grip strength.</a:t>
            </a:r>
          </a:p>
        </p:txBody>
      </p:sp>
    </p:spTree>
    <p:extLst>
      <p:ext uri="{BB962C8B-B14F-4D97-AF65-F5344CB8AC3E}">
        <p14:creationId xmlns:p14="http://schemas.microsoft.com/office/powerpoint/2010/main" val="372847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563638"/>
            <a:ext cx="5256584" cy="2160240"/>
          </a:xfrm>
        </p:spPr>
        <p:txBody>
          <a:bodyPr>
            <a:normAutofit/>
          </a:bodyPr>
          <a:lstStyle/>
          <a:p>
            <a:r>
              <a:rPr lang="en-US" dirty="0"/>
              <a:t>While so many manufacturers prefer thick handles, one thing that you have to understand is that when you use a narrower handle, you are making it quite easy to perform complex movements.</a:t>
            </a:r>
            <a:endParaRPr lang="en-ID" dirty="0"/>
          </a:p>
        </p:txBody>
      </p:sp>
    </p:spTree>
    <p:extLst>
      <p:ext uri="{BB962C8B-B14F-4D97-AF65-F5344CB8AC3E}">
        <p14:creationId xmlns:p14="http://schemas.microsoft.com/office/powerpoint/2010/main" val="225504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563638"/>
            <a:ext cx="5040560" cy="2160240"/>
          </a:xfrm>
        </p:spPr>
        <p:txBody>
          <a:bodyPr>
            <a:normAutofit/>
          </a:bodyPr>
          <a:lstStyle/>
          <a:p>
            <a:r>
              <a:rPr lang="en-US" dirty="0"/>
              <a:t>Because grip strength is much more significant than in most sports as well as gaining overall strength, KB has the opportunity of boosting your cardiovascular endurance.</a:t>
            </a:r>
            <a:endParaRPr lang="en-ID" dirty="0"/>
          </a:p>
        </p:txBody>
      </p:sp>
    </p:spTree>
    <p:extLst>
      <p:ext uri="{BB962C8B-B14F-4D97-AF65-F5344CB8AC3E}">
        <p14:creationId xmlns:p14="http://schemas.microsoft.com/office/powerpoint/2010/main" val="109598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915566"/>
            <a:ext cx="4464496" cy="1224136"/>
          </a:xfrm>
        </p:spPr>
        <p:txBody>
          <a:bodyPr>
            <a:normAutofit/>
          </a:bodyPr>
          <a:lstStyle/>
          <a:p>
            <a:r>
              <a:rPr lang="en-US" dirty="0"/>
              <a:t>There are so many benefits that you get to enjoy by performing kettlebell workouts.</a:t>
            </a:r>
            <a:endParaRPr lang="en-ID" dirty="0"/>
          </a:p>
        </p:txBody>
      </p:sp>
      <p:pic>
        <p:nvPicPr>
          <p:cNvPr id="2" name="Picture 1">
            <a:extLst>
              <a:ext uri="{FF2B5EF4-FFF2-40B4-BE49-F238E27FC236}">
                <a16:creationId xmlns:a16="http://schemas.microsoft.com/office/drawing/2014/main" id="{2EB5ECC1-2C29-1C46-AACB-FE9D4DA1D52F}"/>
              </a:ext>
            </a:extLst>
          </p:cNvPr>
          <p:cNvPicPr>
            <a:picLocks noChangeAspect="1"/>
          </p:cNvPicPr>
          <p:nvPr/>
        </p:nvPicPr>
        <p:blipFill>
          <a:blip r:embed="rId2"/>
          <a:stretch>
            <a:fillRect/>
          </a:stretch>
        </p:blipFill>
        <p:spPr>
          <a:xfrm>
            <a:off x="2552204" y="2499742"/>
            <a:ext cx="2311400" cy="173355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32100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419622"/>
            <a:ext cx="5040560" cy="2376264"/>
          </a:xfrm>
        </p:spPr>
        <p:txBody>
          <a:bodyPr>
            <a:normAutofit/>
          </a:bodyPr>
          <a:lstStyle/>
          <a:p>
            <a:r>
              <a:rPr lang="en-US" dirty="0"/>
              <a:t>This ensures that the muscles across the body are worked well and these motions create a huge demand on the heart. As a result, so many athletes employ the use of KBs as a strong pillar of their workout programs.</a:t>
            </a:r>
            <a:endParaRPr lang="en-ID" dirty="0"/>
          </a:p>
        </p:txBody>
      </p:sp>
    </p:spTree>
    <p:extLst>
      <p:ext uri="{BB962C8B-B14F-4D97-AF65-F5344CB8AC3E}">
        <p14:creationId xmlns:p14="http://schemas.microsoft.com/office/powerpoint/2010/main" val="2003667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1635646"/>
            <a:ext cx="6447501" cy="530374"/>
          </a:xfrm>
        </p:spPr>
        <p:txBody>
          <a:bodyPr/>
          <a:lstStyle/>
          <a:p>
            <a:pPr lvl="0"/>
            <a:r>
              <a:rPr lang="en-US" dirty="0"/>
              <a:t>4. Easy Portability</a:t>
            </a:r>
            <a:endParaRPr lang="en-ID"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2325240"/>
            <a:ext cx="5151357" cy="1455364"/>
          </a:xfrm>
        </p:spPr>
        <p:txBody>
          <a:bodyPr>
            <a:normAutofit/>
          </a:bodyPr>
          <a:lstStyle/>
          <a:p>
            <a:pPr algn="l"/>
            <a:r>
              <a:rPr lang="en-US" dirty="0"/>
              <a:t>Just like exercise bands and suspension trainers, KBs ate quite portable and easy to bring them with you on travel.</a:t>
            </a:r>
          </a:p>
        </p:txBody>
      </p:sp>
    </p:spTree>
    <p:extLst>
      <p:ext uri="{BB962C8B-B14F-4D97-AF65-F5344CB8AC3E}">
        <p14:creationId xmlns:p14="http://schemas.microsoft.com/office/powerpoint/2010/main" val="422492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419622"/>
            <a:ext cx="5544615" cy="1080120"/>
          </a:xfrm>
        </p:spPr>
        <p:txBody>
          <a:bodyPr>
            <a:normAutofit/>
          </a:bodyPr>
          <a:lstStyle/>
          <a:p>
            <a:r>
              <a:rPr lang="en-US" dirty="0"/>
              <a:t>They will not look odd at all when you bring them to the beach with you.</a:t>
            </a:r>
            <a:endParaRPr lang="en-ID" dirty="0"/>
          </a:p>
        </p:txBody>
      </p:sp>
      <p:sp>
        <p:nvSpPr>
          <p:cNvPr id="4" name="Content Placeholder 2">
            <a:extLst>
              <a:ext uri="{FF2B5EF4-FFF2-40B4-BE49-F238E27FC236}">
                <a16:creationId xmlns:a16="http://schemas.microsoft.com/office/drawing/2014/main" id="{A4EC2B84-531C-C04E-B357-0601491B101D}"/>
              </a:ext>
            </a:extLst>
          </p:cNvPr>
          <p:cNvSpPr txBox="1">
            <a:spLocks/>
          </p:cNvSpPr>
          <p:nvPr/>
        </p:nvSpPr>
        <p:spPr>
          <a:xfrm>
            <a:off x="1547664" y="2355726"/>
            <a:ext cx="4392488" cy="1296144"/>
          </a:xfrm>
          <a:prstGeom prst="rect">
            <a:avLst/>
          </a:prstGeom>
        </p:spPr>
        <p:txBody>
          <a:bodyPr vert="horz" lIns="91440" tIns="45720" rIns="91440" bIns="45720" rtlCol="0">
            <a:normAutofit/>
          </a:bodyPr>
          <a:lstStyle>
            <a:lvl1pPr marL="0" indent="0" algn="ctr"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Additionally, unlike the DB, you only need one KB for you to have a great workout.</a:t>
            </a:r>
            <a:r>
              <a:rPr lang="en-ID" dirty="0"/>
              <a:t> </a:t>
            </a:r>
          </a:p>
        </p:txBody>
      </p:sp>
    </p:spTree>
    <p:extLst>
      <p:ext uri="{BB962C8B-B14F-4D97-AF65-F5344CB8AC3E}">
        <p14:creationId xmlns:p14="http://schemas.microsoft.com/office/powerpoint/2010/main" val="3366446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419622"/>
            <a:ext cx="5544615" cy="2088232"/>
          </a:xfrm>
        </p:spPr>
        <p:txBody>
          <a:bodyPr>
            <a:normAutofit/>
          </a:bodyPr>
          <a:lstStyle/>
          <a:p>
            <a:r>
              <a:rPr lang="en-US" dirty="0"/>
              <a:t>If you intend on working the entire body, you can choose to bring with you two KBs. The truth is, if you have a single KB at the corner of your room or the back of your car, you pretty much have a gym. </a:t>
            </a:r>
            <a:endParaRPr lang="en-ID" dirty="0"/>
          </a:p>
        </p:txBody>
      </p:sp>
    </p:spTree>
    <p:extLst>
      <p:ext uri="{BB962C8B-B14F-4D97-AF65-F5344CB8AC3E}">
        <p14:creationId xmlns:p14="http://schemas.microsoft.com/office/powerpoint/2010/main" val="35396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24E79-385B-1249-9245-14C8D49ABC71}"/>
              </a:ext>
            </a:extLst>
          </p:cNvPr>
          <p:cNvSpPr>
            <a:spLocks noGrp="1"/>
          </p:cNvSpPr>
          <p:nvPr>
            <p:ph type="title"/>
          </p:nvPr>
        </p:nvSpPr>
        <p:spPr>
          <a:xfrm>
            <a:off x="644779" y="1635646"/>
            <a:ext cx="6447501" cy="530374"/>
          </a:xfrm>
        </p:spPr>
        <p:txBody>
          <a:bodyPr>
            <a:normAutofit/>
          </a:bodyPr>
          <a:lstStyle/>
          <a:p>
            <a:r>
              <a:rPr lang="en-CA" dirty="0"/>
              <a:t>5. </a:t>
            </a:r>
            <a:r>
              <a:rPr lang="en-US" dirty="0"/>
              <a:t>Lowers Body Fats</a:t>
            </a:r>
            <a:endParaRPr lang="en-ID" dirty="0"/>
          </a:p>
        </p:txBody>
      </p:sp>
      <p:sp>
        <p:nvSpPr>
          <p:cNvPr id="3" name="Content Placeholder 2">
            <a:extLst>
              <a:ext uri="{FF2B5EF4-FFF2-40B4-BE49-F238E27FC236}">
                <a16:creationId xmlns:a16="http://schemas.microsoft.com/office/drawing/2014/main" id="{8FD43320-1DAC-824B-A44A-1430114F445C}"/>
              </a:ext>
            </a:extLst>
          </p:cNvPr>
          <p:cNvSpPr>
            <a:spLocks noGrp="1"/>
          </p:cNvSpPr>
          <p:nvPr>
            <p:ph idx="1"/>
          </p:nvPr>
        </p:nvSpPr>
        <p:spPr>
          <a:xfrm>
            <a:off x="644779" y="2325240"/>
            <a:ext cx="5079349" cy="1383356"/>
          </a:xfrm>
        </p:spPr>
        <p:txBody>
          <a:bodyPr>
            <a:normAutofit/>
          </a:bodyPr>
          <a:lstStyle/>
          <a:p>
            <a:pPr algn="l"/>
            <a:r>
              <a:rPr lang="en-US" dirty="0"/>
              <a:t>So many people desire to shed off a few pounds and hence weight loss is one of their major fitness goals.</a:t>
            </a:r>
            <a:r>
              <a:rPr lang="en-ID" dirty="0"/>
              <a:t> </a:t>
            </a:r>
          </a:p>
        </p:txBody>
      </p:sp>
    </p:spTree>
    <p:extLst>
      <p:ext uri="{BB962C8B-B14F-4D97-AF65-F5344CB8AC3E}">
        <p14:creationId xmlns:p14="http://schemas.microsoft.com/office/powerpoint/2010/main" val="320860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779662"/>
            <a:ext cx="5112568" cy="1728192"/>
          </a:xfrm>
        </p:spPr>
        <p:txBody>
          <a:bodyPr>
            <a:normAutofit/>
          </a:bodyPr>
          <a:lstStyle/>
          <a:p>
            <a:r>
              <a:rPr lang="en-US" dirty="0"/>
              <a:t>The main reason for this is the fact that KB training integrates a large number of high-intensity workouts that allows the body to burn as much fat as possible. </a:t>
            </a:r>
            <a:endParaRPr lang="en-ID" dirty="0"/>
          </a:p>
        </p:txBody>
      </p:sp>
    </p:spTree>
    <p:extLst>
      <p:ext uri="{BB962C8B-B14F-4D97-AF65-F5344CB8AC3E}">
        <p14:creationId xmlns:p14="http://schemas.microsoft.com/office/powerpoint/2010/main" val="2323045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419622"/>
            <a:ext cx="5472608" cy="2448272"/>
          </a:xfrm>
        </p:spPr>
        <p:txBody>
          <a:bodyPr>
            <a:normAutofit/>
          </a:bodyPr>
          <a:lstStyle/>
          <a:p>
            <a:r>
              <a:rPr lang="en-US" dirty="0"/>
              <a:t>While so many weight loss programs take too much time and effort to achieve the desired body weight and physique and end up becoming boring overtime, KB training is quite the opposite. </a:t>
            </a:r>
            <a:endParaRPr lang="en-ID" dirty="0"/>
          </a:p>
        </p:txBody>
      </p:sp>
    </p:spTree>
    <p:extLst>
      <p:ext uri="{BB962C8B-B14F-4D97-AF65-F5344CB8AC3E}">
        <p14:creationId xmlns:p14="http://schemas.microsoft.com/office/powerpoint/2010/main" val="4033760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563638"/>
            <a:ext cx="4824536" cy="2448272"/>
          </a:xfrm>
        </p:spPr>
        <p:txBody>
          <a:bodyPr>
            <a:normAutofit/>
          </a:bodyPr>
          <a:lstStyle/>
          <a:p>
            <a:r>
              <a:rPr lang="en-US" dirty="0"/>
              <a:t>It is highly recommended that if you intend to lose weight using KB training, you integrate a high repetition compound movement exercises in every session.</a:t>
            </a:r>
            <a:r>
              <a:rPr lang="en-ID" dirty="0"/>
              <a:t> </a:t>
            </a:r>
          </a:p>
        </p:txBody>
      </p:sp>
    </p:spTree>
    <p:extLst>
      <p:ext uri="{BB962C8B-B14F-4D97-AF65-F5344CB8AC3E}">
        <p14:creationId xmlns:p14="http://schemas.microsoft.com/office/powerpoint/2010/main" val="1281884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275606"/>
            <a:ext cx="5472608" cy="2448272"/>
          </a:xfrm>
        </p:spPr>
        <p:txBody>
          <a:bodyPr>
            <a:normAutofit/>
          </a:bodyPr>
          <a:lstStyle/>
          <a:p>
            <a:r>
              <a:rPr lang="en-US" dirty="0"/>
              <a:t>The most important thing is to ensure that you do not have rest times in between.</a:t>
            </a:r>
            <a:endParaRPr lang="en-ID" dirty="0"/>
          </a:p>
        </p:txBody>
      </p:sp>
      <p:pic>
        <p:nvPicPr>
          <p:cNvPr id="2" name="Picture 1">
            <a:extLst>
              <a:ext uri="{FF2B5EF4-FFF2-40B4-BE49-F238E27FC236}">
                <a16:creationId xmlns:a16="http://schemas.microsoft.com/office/drawing/2014/main" id="{D50495D1-A25E-5348-8F27-E307D385D7FB}"/>
              </a:ext>
            </a:extLst>
          </p:cNvPr>
          <p:cNvPicPr>
            <a:picLocks noChangeAspect="1"/>
          </p:cNvPicPr>
          <p:nvPr/>
        </p:nvPicPr>
        <p:blipFill>
          <a:blip r:embed="rId2"/>
          <a:stretch>
            <a:fillRect/>
          </a:stretch>
        </p:blipFill>
        <p:spPr>
          <a:xfrm>
            <a:off x="2291916" y="2462858"/>
            <a:ext cx="3072172" cy="1446481"/>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3985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476426"/>
            <a:ext cx="5727421" cy="648072"/>
          </a:xfrm>
        </p:spPr>
        <p:txBody>
          <a:bodyPr>
            <a:normAutofit/>
          </a:bodyPr>
          <a:lstStyle/>
          <a:p>
            <a:r>
              <a:rPr lang="en-US" dirty="0"/>
              <a:t>6. Improves posture</a:t>
            </a:r>
            <a:r>
              <a:rPr lang="en-ID" dirty="0"/>
              <a:t> </a:t>
            </a:r>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211710"/>
            <a:ext cx="5007341" cy="2103436"/>
          </a:xfrm>
        </p:spPr>
        <p:txBody>
          <a:bodyPr>
            <a:normAutofit/>
          </a:bodyPr>
          <a:lstStyle/>
          <a:p>
            <a:pPr algn="l"/>
            <a:r>
              <a:rPr lang="en-US" dirty="0"/>
              <a:t>One of the things with the human body is that as age progresses, our posture is also affected.</a:t>
            </a:r>
            <a:r>
              <a:rPr lang="en-ID" dirty="0"/>
              <a:t> </a:t>
            </a:r>
            <a:endParaRPr lang="en-US" dirty="0"/>
          </a:p>
        </p:txBody>
      </p:sp>
    </p:spTree>
    <p:extLst>
      <p:ext uri="{BB962C8B-B14F-4D97-AF65-F5344CB8AC3E}">
        <p14:creationId xmlns:p14="http://schemas.microsoft.com/office/powerpoint/2010/main" val="1395208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19622"/>
            <a:ext cx="4464496" cy="2160240"/>
          </a:xfrm>
        </p:spPr>
        <p:txBody>
          <a:bodyPr>
            <a:normAutofit/>
          </a:bodyPr>
          <a:lstStyle/>
          <a:p>
            <a:r>
              <a:rPr lang="en-US" dirty="0"/>
              <a:t>One thing that is important to note is that KB training offers a unique combination of benefits from strength exercises when using KBs and those from cardio.</a:t>
            </a:r>
            <a:endParaRPr lang="en-ID" dirty="0"/>
          </a:p>
        </p:txBody>
      </p:sp>
    </p:spTree>
    <p:extLst>
      <p:ext uri="{BB962C8B-B14F-4D97-AF65-F5344CB8AC3E}">
        <p14:creationId xmlns:p14="http://schemas.microsoft.com/office/powerpoint/2010/main" val="1141766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707654"/>
            <a:ext cx="5256584" cy="2160240"/>
          </a:xfrm>
        </p:spPr>
        <p:txBody>
          <a:bodyPr>
            <a:normAutofit/>
          </a:bodyPr>
          <a:lstStyle/>
          <a:p>
            <a:r>
              <a:rPr lang="en-US" dirty="0"/>
              <a:t>This is because, according to research, there is evidence that shoes KB exercises can improve posture and counter the effects of modern-day lifestyles. </a:t>
            </a:r>
            <a:endParaRPr lang="en-ID" dirty="0"/>
          </a:p>
        </p:txBody>
      </p:sp>
    </p:spTree>
    <p:extLst>
      <p:ext uri="{BB962C8B-B14F-4D97-AF65-F5344CB8AC3E}">
        <p14:creationId xmlns:p14="http://schemas.microsoft.com/office/powerpoint/2010/main" val="137928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491630"/>
            <a:ext cx="5256584" cy="864096"/>
          </a:xfrm>
        </p:spPr>
        <p:txBody>
          <a:bodyPr>
            <a:normAutofit/>
          </a:bodyPr>
          <a:lstStyle/>
          <a:p>
            <a:r>
              <a:rPr lang="en-US" dirty="0"/>
              <a:t>While working out, it is very common for postural muscles to be neglected. </a:t>
            </a:r>
            <a:endParaRPr lang="en-ID" dirty="0"/>
          </a:p>
        </p:txBody>
      </p:sp>
      <p:sp>
        <p:nvSpPr>
          <p:cNvPr id="4" name="Content Placeholder 2">
            <a:extLst>
              <a:ext uri="{FF2B5EF4-FFF2-40B4-BE49-F238E27FC236}">
                <a16:creationId xmlns:a16="http://schemas.microsoft.com/office/drawing/2014/main" id="{F18E79D1-1256-F74F-B7E0-960C5A330E60}"/>
              </a:ext>
            </a:extLst>
          </p:cNvPr>
          <p:cNvSpPr txBox="1">
            <a:spLocks/>
          </p:cNvSpPr>
          <p:nvPr/>
        </p:nvSpPr>
        <p:spPr>
          <a:xfrm>
            <a:off x="1187624" y="2427734"/>
            <a:ext cx="5256584" cy="1224136"/>
          </a:xfrm>
          <a:prstGeom prst="rect">
            <a:avLst/>
          </a:prstGeom>
        </p:spPr>
        <p:txBody>
          <a:bodyPr vert="horz" lIns="91440" tIns="45720" rIns="91440" bIns="45720" rtlCol="0">
            <a:normAutofit fontScale="92500"/>
          </a:bodyPr>
          <a:lstStyle>
            <a:lvl1pPr marL="0" indent="0" algn="ctr"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Do you know why this is important? Well, an improved posture helps you look leaner and boosts your self-esteem and confidence. </a:t>
            </a:r>
            <a:endParaRPr lang="en-ID" dirty="0"/>
          </a:p>
        </p:txBody>
      </p:sp>
    </p:spTree>
    <p:extLst>
      <p:ext uri="{BB962C8B-B14F-4D97-AF65-F5344CB8AC3E}">
        <p14:creationId xmlns:p14="http://schemas.microsoft.com/office/powerpoint/2010/main" val="4185118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trips(downLeft)">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1563638"/>
            <a:ext cx="6447501" cy="530374"/>
          </a:xfrm>
        </p:spPr>
        <p:txBody>
          <a:bodyPr/>
          <a:lstStyle/>
          <a:p>
            <a:pPr lvl="0"/>
            <a:r>
              <a:rPr lang="en-US" dirty="0"/>
              <a:t>7. Inexpensive</a:t>
            </a:r>
            <a:endParaRPr lang="en-ID"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2253232"/>
            <a:ext cx="4431277" cy="1455364"/>
          </a:xfrm>
        </p:spPr>
        <p:txBody>
          <a:bodyPr>
            <a:normAutofit/>
          </a:bodyPr>
          <a:lstStyle/>
          <a:p>
            <a:pPr algn="l"/>
            <a:r>
              <a:rPr lang="en-US" dirty="0"/>
              <a:t>The other good thing with kettlebells is the fact that they are cost effective. </a:t>
            </a:r>
          </a:p>
        </p:txBody>
      </p:sp>
    </p:spTree>
    <p:extLst>
      <p:ext uri="{BB962C8B-B14F-4D97-AF65-F5344CB8AC3E}">
        <p14:creationId xmlns:p14="http://schemas.microsoft.com/office/powerpoint/2010/main" val="4075369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635646"/>
            <a:ext cx="5544615" cy="2592288"/>
          </a:xfrm>
        </p:spPr>
        <p:txBody>
          <a:bodyPr>
            <a:normAutofit/>
          </a:bodyPr>
          <a:lstStyle/>
          <a:p>
            <a:r>
              <a:rPr lang="en-US" dirty="0"/>
              <a:t>When you buy the right KB, you can be sure that they will last a lifetime and you will not need to incur another cost of replacing them frequently. </a:t>
            </a:r>
            <a:endParaRPr lang="en-ID" dirty="0"/>
          </a:p>
        </p:txBody>
      </p:sp>
    </p:spTree>
    <p:extLst>
      <p:ext uri="{BB962C8B-B14F-4D97-AF65-F5344CB8AC3E}">
        <p14:creationId xmlns:p14="http://schemas.microsoft.com/office/powerpoint/2010/main" val="95738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419622"/>
            <a:ext cx="5256584" cy="2592288"/>
          </a:xfrm>
        </p:spPr>
        <p:txBody>
          <a:bodyPr>
            <a:normAutofit/>
          </a:bodyPr>
          <a:lstStyle/>
          <a:p>
            <a:r>
              <a:rPr lang="en-US" dirty="0"/>
              <a:t>Moreover, KB training does not need you to be in specialized footwear like other workouts, and this ensures that you save money that you would have otherwise spent purchasing an expensive pair of workout shoes. </a:t>
            </a:r>
            <a:endParaRPr lang="en-ID" dirty="0"/>
          </a:p>
        </p:txBody>
      </p:sp>
    </p:spTree>
    <p:extLst>
      <p:ext uri="{BB962C8B-B14F-4D97-AF65-F5344CB8AC3E}">
        <p14:creationId xmlns:p14="http://schemas.microsoft.com/office/powerpoint/2010/main" val="2402829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24E79-385B-1249-9245-14C8D49ABC71}"/>
              </a:ext>
            </a:extLst>
          </p:cNvPr>
          <p:cNvSpPr>
            <a:spLocks noGrp="1"/>
          </p:cNvSpPr>
          <p:nvPr>
            <p:ph type="title"/>
          </p:nvPr>
        </p:nvSpPr>
        <p:spPr>
          <a:xfrm>
            <a:off x="644779" y="1404418"/>
            <a:ext cx="6447501" cy="530374"/>
          </a:xfrm>
        </p:spPr>
        <p:txBody>
          <a:bodyPr/>
          <a:lstStyle/>
          <a:p>
            <a:r>
              <a:rPr lang="en-US" dirty="0"/>
              <a:t>8. Gaining strength without bulk</a:t>
            </a:r>
            <a:r>
              <a:rPr lang="en-ID" dirty="0"/>
              <a:t> </a:t>
            </a:r>
          </a:p>
        </p:txBody>
      </p:sp>
      <p:sp>
        <p:nvSpPr>
          <p:cNvPr id="3" name="Content Placeholder 2">
            <a:extLst>
              <a:ext uri="{FF2B5EF4-FFF2-40B4-BE49-F238E27FC236}">
                <a16:creationId xmlns:a16="http://schemas.microsoft.com/office/drawing/2014/main" id="{8FD43320-1DAC-824B-A44A-1430114F445C}"/>
              </a:ext>
            </a:extLst>
          </p:cNvPr>
          <p:cNvSpPr>
            <a:spLocks noGrp="1"/>
          </p:cNvSpPr>
          <p:nvPr>
            <p:ph idx="1"/>
          </p:nvPr>
        </p:nvSpPr>
        <p:spPr>
          <a:xfrm>
            <a:off x="644779" y="2052490"/>
            <a:ext cx="6231477" cy="1671388"/>
          </a:xfrm>
        </p:spPr>
        <p:txBody>
          <a:bodyPr>
            <a:normAutofit/>
          </a:bodyPr>
          <a:lstStyle/>
          <a:p>
            <a:pPr algn="l"/>
            <a:r>
              <a:rPr lang="en-US" dirty="0"/>
              <a:t>Did you know that most women who work out possess a common desire to build their strength without necessarily having a bulky appearance of a male bodybuilder? </a:t>
            </a:r>
            <a:endParaRPr lang="en-ID" dirty="0"/>
          </a:p>
        </p:txBody>
      </p:sp>
    </p:spTree>
    <p:extLst>
      <p:ext uri="{BB962C8B-B14F-4D97-AF65-F5344CB8AC3E}">
        <p14:creationId xmlns:p14="http://schemas.microsoft.com/office/powerpoint/2010/main" val="1890371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563638"/>
            <a:ext cx="5184576" cy="1944216"/>
          </a:xfrm>
        </p:spPr>
        <p:txBody>
          <a:bodyPr>
            <a:normAutofit/>
          </a:bodyPr>
          <a:lstStyle/>
          <a:p>
            <a:r>
              <a:rPr lang="en-US" dirty="0"/>
              <a:t>This is mainly because when you integrate the KB exercises to your training program, you are essentially incorporating full body functional movements.</a:t>
            </a:r>
            <a:r>
              <a:rPr lang="en-ID" dirty="0"/>
              <a:t> </a:t>
            </a:r>
          </a:p>
        </p:txBody>
      </p:sp>
    </p:spTree>
    <p:extLst>
      <p:ext uri="{BB962C8B-B14F-4D97-AF65-F5344CB8AC3E}">
        <p14:creationId xmlns:p14="http://schemas.microsoft.com/office/powerpoint/2010/main" val="2767161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563638"/>
            <a:ext cx="5184576" cy="1944216"/>
          </a:xfrm>
        </p:spPr>
        <p:txBody>
          <a:bodyPr>
            <a:normAutofit/>
          </a:bodyPr>
          <a:lstStyle/>
          <a:p>
            <a:r>
              <a:rPr lang="en-US" dirty="0"/>
              <a:t>If you have any special needs, it is advisable that you talk to your trainer about them so that they can design workout routines that satisfactorily meet these requirements.</a:t>
            </a:r>
            <a:r>
              <a:rPr lang="en-ID" dirty="0"/>
              <a:t> </a:t>
            </a:r>
          </a:p>
        </p:txBody>
      </p:sp>
    </p:spTree>
    <p:extLst>
      <p:ext uri="{BB962C8B-B14F-4D97-AF65-F5344CB8AC3E}">
        <p14:creationId xmlns:p14="http://schemas.microsoft.com/office/powerpoint/2010/main" val="1695931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332410"/>
            <a:ext cx="6807541" cy="648072"/>
          </a:xfrm>
        </p:spPr>
        <p:txBody>
          <a:bodyPr>
            <a:normAutofit/>
          </a:bodyPr>
          <a:lstStyle/>
          <a:p>
            <a:pPr lvl="0"/>
            <a:r>
              <a:rPr lang="en-US" dirty="0"/>
              <a:t>9. Comfortable to use</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1980482"/>
            <a:ext cx="5799429" cy="2103436"/>
          </a:xfrm>
        </p:spPr>
        <p:txBody>
          <a:bodyPr>
            <a:normAutofit/>
          </a:bodyPr>
          <a:lstStyle/>
          <a:p>
            <a:pPr algn="l"/>
            <a:r>
              <a:rPr lang="en-US" dirty="0"/>
              <a:t>Unlike the DBs that have a high chance of straining your arms and other workouts that put you at risk of injuries, KBs are very comfortable to use.</a:t>
            </a:r>
            <a:r>
              <a:rPr lang="en-ID" dirty="0"/>
              <a:t> </a:t>
            </a:r>
            <a:endParaRPr lang="en-US" dirty="0"/>
          </a:p>
        </p:txBody>
      </p:sp>
    </p:spTree>
    <p:extLst>
      <p:ext uri="{BB962C8B-B14F-4D97-AF65-F5344CB8AC3E}">
        <p14:creationId xmlns:p14="http://schemas.microsoft.com/office/powerpoint/2010/main" val="1147443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1491630"/>
            <a:ext cx="5256584" cy="2232248"/>
          </a:xfrm>
        </p:spPr>
        <p:txBody>
          <a:bodyPr>
            <a:normAutofit/>
          </a:bodyPr>
          <a:lstStyle/>
          <a:p>
            <a:r>
              <a:rPr lang="en-US" dirty="0"/>
              <a:t>Their weights rest comfortably in your forearms without weighing them down and causing fatigue.</a:t>
            </a:r>
            <a:r>
              <a:rPr lang="en-ID" dirty="0"/>
              <a:t> </a:t>
            </a:r>
            <a:r>
              <a:rPr lang="en-US" dirty="0"/>
              <a:t>This explains why women prefer using KBs than other weight lifting exercises available.</a:t>
            </a:r>
            <a:endParaRPr lang="en-ID" dirty="0"/>
          </a:p>
        </p:txBody>
      </p:sp>
    </p:spTree>
    <p:extLst>
      <p:ext uri="{BB962C8B-B14F-4D97-AF65-F5344CB8AC3E}">
        <p14:creationId xmlns:p14="http://schemas.microsoft.com/office/powerpoint/2010/main" val="1044439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563638"/>
            <a:ext cx="4464496" cy="2160240"/>
          </a:xfrm>
        </p:spPr>
        <p:txBody>
          <a:bodyPr>
            <a:normAutofit/>
          </a:bodyPr>
          <a:lstStyle/>
          <a:p>
            <a:r>
              <a:rPr lang="en-US" dirty="0"/>
              <a:t>You can use it to build your strength, agility, boost balance and endurance while at the same time promoting weight loss.</a:t>
            </a:r>
            <a:endParaRPr lang="en-ID" dirty="0"/>
          </a:p>
        </p:txBody>
      </p:sp>
    </p:spTree>
    <p:extLst>
      <p:ext uri="{BB962C8B-B14F-4D97-AF65-F5344CB8AC3E}">
        <p14:creationId xmlns:p14="http://schemas.microsoft.com/office/powerpoint/2010/main" val="174873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884792"/>
            <a:ext cx="6447501" cy="530374"/>
          </a:xfrm>
        </p:spPr>
        <p:txBody>
          <a:bodyPr/>
          <a:lstStyle/>
          <a:p>
            <a:pPr lvl="0"/>
            <a:r>
              <a:rPr lang="en-US" dirty="0"/>
              <a:t>10. Quick workout</a:t>
            </a:r>
            <a:endParaRPr lang="en-ID"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1502378"/>
            <a:ext cx="5007341" cy="966590"/>
          </a:xfrm>
        </p:spPr>
        <p:txBody>
          <a:bodyPr>
            <a:normAutofit/>
          </a:bodyPr>
          <a:lstStyle/>
          <a:p>
            <a:pPr algn="l"/>
            <a:r>
              <a:rPr lang="en-US" dirty="0"/>
              <a:t>Most of us do not have enough time to sign up and hit the gym.</a:t>
            </a:r>
          </a:p>
        </p:txBody>
      </p:sp>
      <p:pic>
        <p:nvPicPr>
          <p:cNvPr id="4" name="Picture 3">
            <a:extLst>
              <a:ext uri="{FF2B5EF4-FFF2-40B4-BE49-F238E27FC236}">
                <a16:creationId xmlns:a16="http://schemas.microsoft.com/office/drawing/2014/main" id="{D8914CA9-3B42-174B-8FDB-37D6228A0950}"/>
              </a:ext>
            </a:extLst>
          </p:cNvPr>
          <p:cNvPicPr>
            <a:picLocks noChangeAspect="1"/>
          </p:cNvPicPr>
          <p:nvPr/>
        </p:nvPicPr>
        <p:blipFill>
          <a:blip r:embed="rId2"/>
          <a:stretch>
            <a:fillRect/>
          </a:stretch>
        </p:blipFill>
        <p:spPr>
          <a:xfrm>
            <a:off x="2339752" y="2556180"/>
            <a:ext cx="2274757" cy="174376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8813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6" presetClass="entr" presetSubtype="21"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arn(inVertical)">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563638"/>
            <a:ext cx="5184576" cy="1800200"/>
          </a:xfrm>
        </p:spPr>
        <p:txBody>
          <a:bodyPr>
            <a:normAutofit/>
          </a:bodyPr>
          <a:lstStyle/>
          <a:p>
            <a:r>
              <a:rPr lang="en-US" dirty="0"/>
              <a:t>Kettlebell exercises are perfect for you, and you can do them at the comfort of your home, office or any other place that you are comfortable with.</a:t>
            </a:r>
            <a:endParaRPr lang="en-ID" dirty="0"/>
          </a:p>
        </p:txBody>
      </p:sp>
    </p:spTree>
    <p:extLst>
      <p:ext uri="{BB962C8B-B14F-4D97-AF65-F5344CB8AC3E}">
        <p14:creationId xmlns:p14="http://schemas.microsoft.com/office/powerpoint/2010/main" val="2963144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635646"/>
            <a:ext cx="5688632" cy="2304256"/>
          </a:xfrm>
        </p:spPr>
        <p:txBody>
          <a:bodyPr>
            <a:normAutofit/>
          </a:bodyPr>
          <a:lstStyle/>
          <a:p>
            <a:r>
              <a:rPr lang="en-US" dirty="0"/>
              <a:t>Kettlebells targets so many muscles in the body, and this means that you do not have to spend so much time on other works outs that only target one body part at a time.</a:t>
            </a:r>
            <a:endParaRPr lang="en-ID" dirty="0"/>
          </a:p>
        </p:txBody>
      </p:sp>
    </p:spTree>
    <p:extLst>
      <p:ext uri="{BB962C8B-B14F-4D97-AF65-F5344CB8AC3E}">
        <p14:creationId xmlns:p14="http://schemas.microsoft.com/office/powerpoint/2010/main" val="44303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707654"/>
            <a:ext cx="5544615" cy="2016224"/>
          </a:xfrm>
        </p:spPr>
        <p:txBody>
          <a:bodyPr>
            <a:normAutofit/>
          </a:bodyPr>
          <a:lstStyle/>
          <a:p>
            <a:r>
              <a:rPr lang="en-US" dirty="0"/>
              <a:t>This is exactly what makes kettlebell trainings a brilliant solution for people who have busy schedules like moms. Best of all, you can perform these workout exercises with minimal supervision.</a:t>
            </a:r>
            <a:endParaRPr lang="en-ID" dirty="0"/>
          </a:p>
        </p:txBody>
      </p:sp>
    </p:spTree>
    <p:extLst>
      <p:ext uri="{BB962C8B-B14F-4D97-AF65-F5344CB8AC3E}">
        <p14:creationId xmlns:p14="http://schemas.microsoft.com/office/powerpoint/2010/main" val="753091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059582"/>
            <a:ext cx="4464496" cy="1080120"/>
          </a:xfrm>
        </p:spPr>
        <p:txBody>
          <a:bodyPr>
            <a:normAutofit/>
          </a:bodyPr>
          <a:lstStyle/>
          <a:p>
            <a:r>
              <a:rPr lang="en-US" dirty="0"/>
              <a:t>KB exercises often feature a wide range of lifts and swings.</a:t>
            </a:r>
            <a:endParaRPr lang="en-ID" dirty="0"/>
          </a:p>
        </p:txBody>
      </p:sp>
      <p:pic>
        <p:nvPicPr>
          <p:cNvPr id="2" name="Picture 1">
            <a:extLst>
              <a:ext uri="{FF2B5EF4-FFF2-40B4-BE49-F238E27FC236}">
                <a16:creationId xmlns:a16="http://schemas.microsoft.com/office/drawing/2014/main" id="{A8641C49-96BB-9B45-9974-D021BBB96990}"/>
              </a:ext>
            </a:extLst>
          </p:cNvPr>
          <p:cNvPicPr>
            <a:picLocks noChangeAspect="1"/>
          </p:cNvPicPr>
          <p:nvPr/>
        </p:nvPicPr>
        <p:blipFill>
          <a:blip r:embed="rId2"/>
          <a:stretch>
            <a:fillRect/>
          </a:stretch>
        </p:blipFill>
        <p:spPr>
          <a:xfrm>
            <a:off x="2272990" y="2283718"/>
            <a:ext cx="2869828" cy="159032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97675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563638"/>
            <a:ext cx="4968552" cy="2592288"/>
          </a:xfrm>
        </p:spPr>
        <p:txBody>
          <a:bodyPr>
            <a:normAutofit/>
          </a:bodyPr>
          <a:lstStyle/>
          <a:p>
            <a:r>
              <a:rPr lang="en-US" dirty="0"/>
              <a:t>Therefore, if you need a hybrid system for both strength and cardio, the kettlebells are your best option at creating workouts that are not only effective but also time efficient.</a:t>
            </a:r>
            <a:endParaRPr lang="en-ID" dirty="0"/>
          </a:p>
        </p:txBody>
      </p:sp>
    </p:spTree>
    <p:extLst>
      <p:ext uri="{BB962C8B-B14F-4D97-AF65-F5344CB8AC3E}">
        <p14:creationId xmlns:p14="http://schemas.microsoft.com/office/powerpoint/2010/main" val="165446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419622"/>
            <a:ext cx="5904656" cy="2880320"/>
          </a:xfrm>
        </p:spPr>
        <p:txBody>
          <a:bodyPr>
            <a:normAutofit/>
          </a:bodyPr>
          <a:lstStyle/>
          <a:p>
            <a:r>
              <a:rPr lang="en-US" dirty="0"/>
              <a:t>So, if you are still weighing whether or not to ditch those conventional dumbbells for something that will be worth your while, here are some of the benefits that you do not want to miss when you choose the KB training;</a:t>
            </a:r>
            <a:endParaRPr lang="en-ID" dirty="0"/>
          </a:p>
        </p:txBody>
      </p:sp>
    </p:spTree>
    <p:extLst>
      <p:ext uri="{BB962C8B-B14F-4D97-AF65-F5344CB8AC3E}">
        <p14:creationId xmlns:p14="http://schemas.microsoft.com/office/powerpoint/2010/main" val="1305461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1491630"/>
            <a:ext cx="6447501" cy="530374"/>
          </a:xfrm>
        </p:spPr>
        <p:txBody>
          <a:bodyPr/>
          <a:lstStyle/>
          <a:p>
            <a:pPr lvl="0"/>
            <a:r>
              <a:rPr lang="en-US" dirty="0"/>
              <a:t>1. Achieve Better Form</a:t>
            </a:r>
            <a:endParaRPr lang="en-ID"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2181224"/>
            <a:ext cx="5223365" cy="1455364"/>
          </a:xfrm>
        </p:spPr>
        <p:txBody>
          <a:bodyPr>
            <a:normAutofit/>
          </a:bodyPr>
          <a:lstStyle/>
          <a:p>
            <a:pPr algn="l"/>
            <a:r>
              <a:rPr lang="en-US" dirty="0"/>
              <a:t>One of the main things that distinguish a KB from a DB usually lies on the offset nature of the load.</a:t>
            </a:r>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971600" y="1347614"/>
            <a:ext cx="5544615" cy="2592288"/>
          </a:xfrm>
        </p:spPr>
        <p:txBody>
          <a:bodyPr>
            <a:normAutofit/>
          </a:bodyPr>
          <a:lstStyle/>
          <a:p>
            <a:r>
              <a:rPr lang="en-US" dirty="0"/>
              <a:t>Because of this, every exercise that you perform ranging from conventual strength movements to more unique KB exercises such as swings, you are going to need a strict form and increased activation of the muscles than you could get from using DB. </a:t>
            </a:r>
            <a:endParaRPr lang="en-ID" dirty="0"/>
          </a:p>
        </p:txBody>
      </p:sp>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827</TotalTime>
  <Words>1295</Words>
  <Application>Microsoft Macintosh PowerPoint</Application>
  <PresentationFormat>On-screen Show (16:9)</PresentationFormat>
  <Paragraphs>56</Paragraphs>
  <Slides>43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Trebuchet MS</vt:lpstr>
      <vt:lpstr>Wingdings 3</vt:lpstr>
      <vt:lpstr>Theme3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Achieve Better Form</vt:lpstr>
      <vt:lpstr>PowerPoint Presentation</vt:lpstr>
      <vt:lpstr>PowerPoint Presentation</vt:lpstr>
      <vt:lpstr>PowerPoint Presentation</vt:lpstr>
      <vt:lpstr>PowerPoint Presentation</vt:lpstr>
      <vt:lpstr>PowerPoint Presentation</vt:lpstr>
      <vt:lpstr>2. Improves Core Strength</vt:lpstr>
      <vt:lpstr>PowerPoint Presentation</vt:lpstr>
      <vt:lpstr>PowerPoint Presentation</vt:lpstr>
      <vt:lpstr>3. Boost Athleticism</vt:lpstr>
      <vt:lpstr>PowerPoint Presentation</vt:lpstr>
      <vt:lpstr>PowerPoint Presentation</vt:lpstr>
      <vt:lpstr>PowerPoint Presentation</vt:lpstr>
      <vt:lpstr>4. Easy Portability</vt:lpstr>
      <vt:lpstr>PowerPoint Presentation</vt:lpstr>
      <vt:lpstr>PowerPoint Presentation</vt:lpstr>
      <vt:lpstr>5. Lowers Body Fats</vt:lpstr>
      <vt:lpstr>PowerPoint Presentation</vt:lpstr>
      <vt:lpstr>PowerPoint Presentation</vt:lpstr>
      <vt:lpstr>PowerPoint Presentation</vt:lpstr>
      <vt:lpstr>PowerPoint Presentation</vt:lpstr>
      <vt:lpstr>6. Improves posture </vt:lpstr>
      <vt:lpstr>PowerPoint Presentation</vt:lpstr>
      <vt:lpstr>PowerPoint Presentation</vt:lpstr>
      <vt:lpstr>7. Inexpensive</vt:lpstr>
      <vt:lpstr>PowerPoint Presentation</vt:lpstr>
      <vt:lpstr>PowerPoint Presentation</vt:lpstr>
      <vt:lpstr>8. Gaining strength without bulk </vt:lpstr>
      <vt:lpstr>PowerPoint Presentation</vt:lpstr>
      <vt:lpstr>PowerPoint Presentation</vt:lpstr>
      <vt:lpstr>9. Comfortable to use</vt:lpstr>
      <vt:lpstr>PowerPoint Presentation</vt:lpstr>
      <vt:lpstr>10. Quick workout</vt:lpstr>
      <vt:lpstr>PowerPoint Presentation</vt:lpstr>
      <vt:lpstr>PowerPoint Presentation</vt:lpstr>
      <vt:lpstr>PowerPoint Presentation</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37</cp:revision>
  <dcterms:created xsi:type="dcterms:W3CDTF">2018-10-15T07:11:14Z</dcterms:created>
  <dcterms:modified xsi:type="dcterms:W3CDTF">2019-06-09T05:14:07Z</dcterms:modified>
</cp:coreProperties>
</file>