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1" r:id="rId1"/>
  </p:sldMasterIdLst>
  <p:notesMasterIdLst>
    <p:notesMasterId r:id="rId17"/>
  </p:notesMasterIdLst>
  <p:sldIdLst>
    <p:sldId id="257" r:id="rId2"/>
    <p:sldId id="262" r:id="rId3"/>
    <p:sldId id="263" r:id="rId4"/>
    <p:sldId id="264" r:id="rId5"/>
    <p:sldId id="265" r:id="rId6"/>
    <p:sldId id="266" r:id="rId7"/>
    <p:sldId id="267" r:id="rId8"/>
    <p:sldId id="275" r:id="rId9"/>
    <p:sldId id="268" r:id="rId10"/>
    <p:sldId id="269" r:id="rId11"/>
    <p:sldId id="270" r:id="rId12"/>
    <p:sldId id="271" r:id="rId13"/>
    <p:sldId id="272" r:id="rId14"/>
    <p:sldId id="273" r:id="rId15"/>
    <p:sldId id="274" r:id="rId1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2"/>
    <p:restoredTop sz="94650"/>
  </p:normalViewPr>
  <p:slideViewPr>
    <p:cSldViewPr>
      <p:cViewPr varScale="1">
        <p:scale>
          <a:sx n="140" d="100"/>
          <a:sy n="140" d="100"/>
        </p:scale>
        <p:origin x="200" y="56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6/9/19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60040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360332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235706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7901193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99312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4992878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9708678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138731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marL="342900" indent="0">
              <a:buNone/>
              <a:defRPr sz="2000">
                <a:latin typeface="Calibri" panose="020F0502020204030204" pitchFamily="34" charset="0"/>
                <a:cs typeface="Calibri" panose="020F0502020204030204" pitchFamily="34" charset="0"/>
              </a:defRPr>
            </a:lvl2pPr>
            <a:lvl3pPr marL="685800" indent="0">
              <a:buNone/>
              <a:defRPr sz="2000">
                <a:latin typeface="Calibri" panose="020F0502020204030204" pitchFamily="34" charset="0"/>
                <a:cs typeface="Calibri" panose="020F0502020204030204" pitchFamily="34" charset="0"/>
              </a:defRPr>
            </a:lvl3pPr>
            <a:lvl4pPr marL="1028700" indent="0">
              <a:buNone/>
              <a:defRPr sz="2000">
                <a:latin typeface="Calibri" panose="020F0502020204030204" pitchFamily="34" charset="0"/>
                <a:cs typeface="Calibri" panose="020F0502020204030204" pitchFamily="34" charset="0"/>
              </a:defRPr>
            </a:lvl4pPr>
            <a:lvl5pPr marL="1371600" indent="0">
              <a:buNone/>
              <a:defRPr sz="2000">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81396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05882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6/9/19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913152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6/9/19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95708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6/9/19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359605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6/9/19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53861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28475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61287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6/9/19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4067804622"/>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Lst>
  <p:txStyles>
    <p:titleStyle>
      <a:lvl1pPr algn="l" defTabSz="342900" rtl="0" eaLnBrk="1" latinLnBrk="0" hangingPunct="1">
        <a:spcBef>
          <a:spcPct val="0"/>
        </a:spcBef>
        <a:buNone/>
        <a:defRPr sz="2600" b="1"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ctr"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520FE3C-7931-3749-A69C-6A1446460A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8034" r="1559"/>
          <a:stretch/>
        </p:blipFill>
        <p:spPr>
          <a:xfrm>
            <a:off x="0" y="-33407"/>
            <a:ext cx="9144000" cy="5176907"/>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630954"/>
            <a:ext cx="3276600" cy="1938992"/>
          </a:xfrm>
          <a:prstGeom prst="rect">
            <a:avLst/>
          </a:prstGeom>
          <a:noFill/>
        </p:spPr>
        <p:txBody>
          <a:bodyPr wrap="square" rtlCol="0">
            <a:spAutoFit/>
          </a:bodyPr>
          <a:lstStyle/>
          <a:p>
            <a:pPr algn="ctr"/>
            <a:r>
              <a:rPr lang="en-US" sz="4000" b="1" dirty="0">
                <a:latin typeface="Calibri" panose="020F0502020204030204" pitchFamily="34" charset="0"/>
                <a:cs typeface="Calibri" panose="020F0502020204030204" pitchFamily="34" charset="0"/>
              </a:rPr>
              <a:t>How To Choose A Kettlebell</a:t>
            </a:r>
            <a:endParaRPr lang="en-ID" sz="4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307383"/>
            <a:ext cx="5112568" cy="2160240"/>
          </a:xfrm>
        </p:spPr>
        <p:txBody>
          <a:bodyPr>
            <a:normAutofit/>
          </a:bodyPr>
          <a:lstStyle/>
          <a:p>
            <a:r>
              <a:rPr lang="en-US" dirty="0"/>
              <a:t>It is important that it does not impinge on the boney profile of your wrist. </a:t>
            </a:r>
            <a:endParaRPr lang="en-ID" dirty="0">
              <a:solidFill>
                <a:schemeClr val="tx1">
                  <a:lumMod val="85000"/>
                  <a:lumOff val="15000"/>
                </a:schemeClr>
              </a:solidFill>
            </a:endParaRPr>
          </a:p>
        </p:txBody>
      </p:sp>
      <p:pic>
        <p:nvPicPr>
          <p:cNvPr id="4" name="Picture 3">
            <a:extLst>
              <a:ext uri="{FF2B5EF4-FFF2-40B4-BE49-F238E27FC236}">
                <a16:creationId xmlns:a16="http://schemas.microsoft.com/office/drawing/2014/main" id="{AF099F61-3DF6-B248-99FB-4EBC31F50F78}"/>
              </a:ext>
            </a:extLst>
          </p:cNvPr>
          <p:cNvPicPr>
            <a:picLocks noChangeAspect="1"/>
          </p:cNvPicPr>
          <p:nvPr/>
        </p:nvPicPr>
        <p:blipFill>
          <a:blip r:embed="rId2"/>
          <a:stretch>
            <a:fillRect/>
          </a:stretch>
        </p:blipFill>
        <p:spPr>
          <a:xfrm>
            <a:off x="2447098" y="2395160"/>
            <a:ext cx="2593619" cy="1675877"/>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21891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563638"/>
            <a:ext cx="5112568" cy="2736304"/>
          </a:xfrm>
        </p:spPr>
        <p:txBody>
          <a:bodyPr>
            <a:normAutofit/>
          </a:bodyPr>
          <a:lstStyle/>
          <a:p>
            <a:pPr fontAlgn="base"/>
            <a:r>
              <a:rPr lang="en-US" dirty="0"/>
              <a:t>If at some point you pick up the KB and it rubs against the bone protruding on the lateral side of your wrist, then this means that the weight displacement from the handle is not ideal.</a:t>
            </a:r>
            <a:r>
              <a:rPr lang="en-ID" dirty="0"/>
              <a:t> </a:t>
            </a:r>
          </a:p>
        </p:txBody>
      </p:sp>
    </p:spTree>
    <p:extLst>
      <p:ext uri="{BB962C8B-B14F-4D97-AF65-F5344CB8AC3E}">
        <p14:creationId xmlns:p14="http://schemas.microsoft.com/office/powerpoint/2010/main" val="4102145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720080"/>
            <a:ext cx="4608512" cy="1368152"/>
          </a:xfrm>
        </p:spPr>
        <p:txBody>
          <a:bodyPr>
            <a:normAutofit/>
          </a:bodyPr>
          <a:lstStyle/>
          <a:p>
            <a:pPr fontAlgn="base"/>
            <a:r>
              <a:rPr lang="en-US" dirty="0"/>
              <a:t>The best safety tip at this point is for you to avoid choosing a KB that has a thick handle. </a:t>
            </a:r>
            <a:endParaRPr lang="en-ID" dirty="0"/>
          </a:p>
        </p:txBody>
      </p:sp>
      <p:pic>
        <p:nvPicPr>
          <p:cNvPr id="2" name="Picture 1">
            <a:extLst>
              <a:ext uri="{FF2B5EF4-FFF2-40B4-BE49-F238E27FC236}">
                <a16:creationId xmlns:a16="http://schemas.microsoft.com/office/drawing/2014/main" id="{F992E521-4854-874B-9DAE-79BEA3738E9C}"/>
              </a:ext>
            </a:extLst>
          </p:cNvPr>
          <p:cNvPicPr>
            <a:picLocks noChangeAspect="1"/>
          </p:cNvPicPr>
          <p:nvPr/>
        </p:nvPicPr>
        <p:blipFill>
          <a:blip r:embed="rId2"/>
          <a:stretch>
            <a:fillRect/>
          </a:stretch>
        </p:blipFill>
        <p:spPr>
          <a:xfrm>
            <a:off x="2461171" y="2283718"/>
            <a:ext cx="2781498" cy="1666016"/>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4519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635646"/>
            <a:ext cx="4896544" cy="2664296"/>
          </a:xfrm>
        </p:spPr>
        <p:txBody>
          <a:bodyPr>
            <a:normAutofit/>
          </a:bodyPr>
          <a:lstStyle/>
          <a:p>
            <a:r>
              <a:rPr lang="en-US" dirty="0"/>
              <a:t>This is enough when it comes to working your grip but not as demanding to hold, and so does not create unnecessary fatigue. </a:t>
            </a:r>
            <a:endParaRPr lang="en-ID" dirty="0"/>
          </a:p>
        </p:txBody>
      </p:sp>
    </p:spTree>
    <p:extLst>
      <p:ext uri="{BB962C8B-B14F-4D97-AF65-F5344CB8AC3E}">
        <p14:creationId xmlns:p14="http://schemas.microsoft.com/office/powerpoint/2010/main" val="21734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635646"/>
            <a:ext cx="4536504" cy="2664296"/>
          </a:xfrm>
        </p:spPr>
        <p:txBody>
          <a:bodyPr>
            <a:normAutofit/>
          </a:bodyPr>
          <a:lstStyle/>
          <a:p>
            <a:r>
              <a:rPr lang="en-US" dirty="0"/>
              <a:t>When performing an exercise like a swing, there is a possibility that you will be making so many reps in a single workout.</a:t>
            </a:r>
            <a:r>
              <a:rPr lang="en-ID" dirty="0"/>
              <a:t> </a:t>
            </a:r>
          </a:p>
        </p:txBody>
      </p:sp>
    </p:spTree>
    <p:extLst>
      <p:ext uri="{BB962C8B-B14F-4D97-AF65-F5344CB8AC3E}">
        <p14:creationId xmlns:p14="http://schemas.microsoft.com/office/powerpoint/2010/main" val="85467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043608" y="1563638"/>
            <a:ext cx="5400600" cy="2664296"/>
          </a:xfrm>
        </p:spPr>
        <p:txBody>
          <a:bodyPr>
            <a:normAutofit/>
          </a:bodyPr>
          <a:lstStyle/>
          <a:p>
            <a:r>
              <a:rPr lang="en-US" dirty="0"/>
              <a:t>This is mainly because it is counterproductive from a technical standpoint.</a:t>
            </a:r>
            <a:r>
              <a:rPr lang="en-ID" dirty="0"/>
              <a:t> </a:t>
            </a:r>
            <a:r>
              <a:rPr lang="en-US" dirty="0"/>
              <a:t>As for how much weight you should begin with, men can do 16 kilos while women can do 8 kilos. </a:t>
            </a:r>
            <a:endParaRPr lang="en-ID" dirty="0"/>
          </a:p>
        </p:txBody>
      </p:sp>
    </p:spTree>
    <p:extLst>
      <p:ext uri="{BB962C8B-B14F-4D97-AF65-F5344CB8AC3E}">
        <p14:creationId xmlns:p14="http://schemas.microsoft.com/office/powerpoint/2010/main" val="501832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707654"/>
            <a:ext cx="4968552" cy="2160240"/>
          </a:xfrm>
        </p:spPr>
        <p:txBody>
          <a:bodyPr>
            <a:normAutofit/>
          </a:bodyPr>
          <a:lstStyle/>
          <a:p>
            <a:r>
              <a:rPr lang="en-US" dirty="0"/>
              <a:t>According to a study conducted at the University of Wisconsin-La Crosse, there are so many ways in which you can choose a kettlebell.</a:t>
            </a:r>
            <a:r>
              <a:rPr lang="en-ID" dirty="0"/>
              <a:t> </a:t>
            </a:r>
            <a:endParaRPr lang="en-ID" dirty="0">
              <a:solidFill>
                <a:schemeClr val="tx1">
                  <a:lumMod val="85000"/>
                  <a:lumOff val="15000"/>
                </a:schemeClr>
              </a:solidFill>
            </a:endParaRPr>
          </a:p>
        </p:txBody>
      </p:sp>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771550"/>
            <a:ext cx="5112568" cy="1296144"/>
          </a:xfrm>
        </p:spPr>
        <p:txBody>
          <a:bodyPr>
            <a:normAutofit/>
          </a:bodyPr>
          <a:lstStyle/>
          <a:p>
            <a:r>
              <a:rPr lang="en-US" dirty="0"/>
              <a:t>There are those that are coated with rubber to protect the floors from the resulting impact.</a:t>
            </a:r>
            <a:r>
              <a:rPr lang="en-ID" dirty="0"/>
              <a:t> </a:t>
            </a:r>
            <a:endParaRPr lang="en-ID" dirty="0">
              <a:solidFill>
                <a:schemeClr val="tx1">
                  <a:lumMod val="85000"/>
                  <a:lumOff val="15000"/>
                </a:schemeClr>
              </a:solidFill>
            </a:endParaRPr>
          </a:p>
        </p:txBody>
      </p:sp>
      <p:pic>
        <p:nvPicPr>
          <p:cNvPr id="2" name="Picture 1">
            <a:extLst>
              <a:ext uri="{FF2B5EF4-FFF2-40B4-BE49-F238E27FC236}">
                <a16:creationId xmlns:a16="http://schemas.microsoft.com/office/drawing/2014/main" id="{113B4B4E-D0BB-AE40-8FD2-71BA64B891FD}"/>
              </a:ext>
            </a:extLst>
          </p:cNvPr>
          <p:cNvPicPr>
            <a:picLocks noChangeAspect="1"/>
          </p:cNvPicPr>
          <p:nvPr/>
        </p:nvPicPr>
        <p:blipFill>
          <a:blip r:embed="rId2"/>
          <a:stretch>
            <a:fillRect/>
          </a:stretch>
        </p:blipFill>
        <p:spPr>
          <a:xfrm>
            <a:off x="2673120" y="2211710"/>
            <a:ext cx="2141576" cy="1959744"/>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25400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923678"/>
            <a:ext cx="4392488" cy="1440160"/>
          </a:xfrm>
        </p:spPr>
        <p:txBody>
          <a:bodyPr>
            <a:normAutofit/>
          </a:bodyPr>
          <a:lstStyle/>
          <a:p>
            <a:r>
              <a:rPr lang="en-US" dirty="0"/>
              <a:t>Such KBs have a straight handle and are uniform in shape and size irrespective of the weight. </a:t>
            </a:r>
            <a:endParaRPr lang="en-ID" dirty="0"/>
          </a:p>
        </p:txBody>
      </p:sp>
    </p:spTree>
    <p:extLst>
      <p:ext uri="{BB962C8B-B14F-4D97-AF65-F5344CB8AC3E}">
        <p14:creationId xmlns:p14="http://schemas.microsoft.com/office/powerpoint/2010/main" val="3449194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936104"/>
            <a:ext cx="5112568" cy="1296144"/>
          </a:xfrm>
        </p:spPr>
        <p:txBody>
          <a:bodyPr>
            <a:normAutofit/>
          </a:bodyPr>
          <a:lstStyle/>
          <a:p>
            <a:r>
              <a:rPr lang="en-US" dirty="0"/>
              <a:t>Over the years, some manufacturer has designed KBs with a concave face for ergonomic factors.</a:t>
            </a:r>
            <a:r>
              <a:rPr lang="en-ID" dirty="0"/>
              <a:t> </a:t>
            </a:r>
            <a:endParaRPr lang="en-ID" dirty="0">
              <a:solidFill>
                <a:schemeClr val="tx1">
                  <a:lumMod val="85000"/>
                  <a:lumOff val="15000"/>
                </a:schemeClr>
              </a:solidFill>
            </a:endParaRPr>
          </a:p>
        </p:txBody>
      </p:sp>
      <p:pic>
        <p:nvPicPr>
          <p:cNvPr id="2" name="Picture 1">
            <a:extLst>
              <a:ext uri="{FF2B5EF4-FFF2-40B4-BE49-F238E27FC236}">
                <a16:creationId xmlns:a16="http://schemas.microsoft.com/office/drawing/2014/main" id="{95F35016-A35C-9441-BBAE-B68C59E797D5}"/>
              </a:ext>
            </a:extLst>
          </p:cNvPr>
          <p:cNvPicPr>
            <a:picLocks noChangeAspect="1"/>
          </p:cNvPicPr>
          <p:nvPr/>
        </p:nvPicPr>
        <p:blipFill>
          <a:blip r:embed="rId2"/>
          <a:stretch>
            <a:fillRect/>
          </a:stretch>
        </p:blipFill>
        <p:spPr>
          <a:xfrm>
            <a:off x="2555776" y="2355726"/>
            <a:ext cx="2670566" cy="1831139"/>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807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563638"/>
            <a:ext cx="5112568" cy="2160240"/>
          </a:xfrm>
        </p:spPr>
        <p:txBody>
          <a:bodyPr>
            <a:normAutofit/>
          </a:bodyPr>
          <a:lstStyle/>
          <a:p>
            <a:r>
              <a:rPr lang="en-US" dirty="0"/>
              <a:t>For instance, KB swings and getups are said to get the heart rate up and burn more fats in the same manner a cardio machine does but can do more in re-enforcing good mechanics.</a:t>
            </a:r>
            <a:endParaRPr lang="en-ID" dirty="0"/>
          </a:p>
        </p:txBody>
      </p:sp>
    </p:spTree>
    <p:extLst>
      <p:ext uri="{BB962C8B-B14F-4D97-AF65-F5344CB8AC3E}">
        <p14:creationId xmlns:p14="http://schemas.microsoft.com/office/powerpoint/2010/main" val="1849398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563638"/>
            <a:ext cx="4176464" cy="2376264"/>
          </a:xfrm>
        </p:spPr>
        <p:txBody>
          <a:bodyPr>
            <a:normAutofit/>
          </a:bodyPr>
          <a:lstStyle/>
          <a:p>
            <a:r>
              <a:rPr lang="en-US" dirty="0"/>
              <a:t>Therefore, if you plan on buying a KB in person, it is important that you do the test before making up your mind.</a:t>
            </a:r>
            <a:r>
              <a:rPr lang="en-ID" dirty="0"/>
              <a:t> </a:t>
            </a:r>
            <a:endParaRPr lang="en-ID" dirty="0">
              <a:solidFill>
                <a:schemeClr val="tx1">
                  <a:lumMod val="85000"/>
                  <a:lumOff val="15000"/>
                </a:schemeClr>
              </a:solidFill>
            </a:endParaRPr>
          </a:p>
        </p:txBody>
      </p:sp>
    </p:spTree>
    <p:extLst>
      <p:ext uri="{BB962C8B-B14F-4D97-AF65-F5344CB8AC3E}">
        <p14:creationId xmlns:p14="http://schemas.microsoft.com/office/powerpoint/2010/main" val="1891715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491630"/>
            <a:ext cx="5112568" cy="2376264"/>
          </a:xfrm>
        </p:spPr>
        <p:txBody>
          <a:bodyPr>
            <a:normAutofit/>
          </a:bodyPr>
          <a:lstStyle/>
          <a:p>
            <a:r>
              <a:rPr lang="en-US" dirty="0"/>
              <a:t>Take note of the channel this forms on your palm.</a:t>
            </a:r>
            <a:r>
              <a:rPr lang="en-ID" dirty="0"/>
              <a:t> </a:t>
            </a:r>
            <a:r>
              <a:rPr lang="en-US" dirty="0"/>
              <a:t>That is from the outside knuckle of your index finger down to the opposite side of your wrist in a diagonal orientation. </a:t>
            </a:r>
            <a:endParaRPr lang="en-ID" dirty="0">
              <a:solidFill>
                <a:schemeClr val="tx1">
                  <a:lumMod val="85000"/>
                  <a:lumOff val="15000"/>
                </a:schemeClr>
              </a:solidFill>
            </a:endParaRPr>
          </a:p>
        </p:txBody>
      </p:sp>
    </p:spTree>
    <p:extLst>
      <p:ext uri="{BB962C8B-B14F-4D97-AF65-F5344CB8AC3E}">
        <p14:creationId xmlns:p14="http://schemas.microsoft.com/office/powerpoint/2010/main" val="381285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923678"/>
            <a:ext cx="5112568" cy="2160240"/>
          </a:xfrm>
        </p:spPr>
        <p:txBody>
          <a:bodyPr>
            <a:normAutofit/>
          </a:bodyPr>
          <a:lstStyle/>
          <a:p>
            <a:r>
              <a:rPr lang="en-US" dirty="0"/>
              <a:t>Follow this by picking up the weight and then holding the handle in the middle so that it fills the channel.</a:t>
            </a:r>
            <a:r>
              <a:rPr lang="en-ID" dirty="0"/>
              <a:t> </a:t>
            </a:r>
            <a:endParaRPr lang="en-ID" dirty="0">
              <a:solidFill>
                <a:schemeClr val="tx1">
                  <a:lumMod val="85000"/>
                  <a:lumOff val="15000"/>
                </a:schemeClr>
              </a:solidFill>
            </a:endParaRPr>
          </a:p>
        </p:txBody>
      </p:sp>
    </p:spTree>
    <p:extLst>
      <p:ext uri="{BB962C8B-B14F-4D97-AF65-F5344CB8AC3E}">
        <p14:creationId xmlns:p14="http://schemas.microsoft.com/office/powerpoint/2010/main" val="3624083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905</TotalTime>
  <Words>360</Words>
  <Application>Microsoft Macintosh PowerPoint</Application>
  <PresentationFormat>On-screen Show (16:9)</PresentationFormat>
  <Paragraphs>16</Paragraphs>
  <Slides>15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Theme3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52</cp:revision>
  <dcterms:created xsi:type="dcterms:W3CDTF">2018-10-15T07:11:14Z</dcterms:created>
  <dcterms:modified xsi:type="dcterms:W3CDTF">2019-06-09T08:22:18Z</dcterms:modified>
</cp:coreProperties>
</file>