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1" r:id="rId1"/>
  </p:sldMasterIdLst>
  <p:notesMasterIdLst>
    <p:notesMasterId r:id="rId18"/>
  </p:notesMasterIdLst>
  <p:sldIdLst>
    <p:sldId id="257"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39"/>
    <p:restoredTop sz="94650"/>
  </p:normalViewPr>
  <p:slideViewPr>
    <p:cSldViewPr>
      <p:cViewPr varScale="1">
        <p:scale>
          <a:sx n="79" d="100"/>
          <a:sy n="79" d="100"/>
        </p:scale>
        <p:origin x="24" y="22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6/13/2019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60040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360332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235706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7901193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99312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4992878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9708678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138731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marL="0" indent="0">
              <a:buNone/>
              <a:defRPr sz="2400">
                <a:latin typeface="Calibri" panose="020F0502020204030204" pitchFamily="34" charset="0"/>
                <a:cs typeface="Calibri" panose="020F0502020204030204" pitchFamily="34" charset="0"/>
              </a:defRPr>
            </a:lvl1pPr>
            <a:lvl2pPr marL="342900" indent="0">
              <a:buNone/>
              <a:defRPr sz="2000">
                <a:latin typeface="Calibri" panose="020F0502020204030204" pitchFamily="34" charset="0"/>
                <a:cs typeface="Calibri" panose="020F0502020204030204" pitchFamily="34" charset="0"/>
              </a:defRPr>
            </a:lvl2pPr>
            <a:lvl3pPr marL="685800" indent="0">
              <a:buNone/>
              <a:defRPr sz="2000">
                <a:latin typeface="Calibri" panose="020F0502020204030204" pitchFamily="34" charset="0"/>
                <a:cs typeface="Calibri" panose="020F0502020204030204" pitchFamily="34" charset="0"/>
              </a:defRPr>
            </a:lvl3pPr>
            <a:lvl4pPr marL="1028700" indent="0">
              <a:buNone/>
              <a:defRPr sz="2000">
                <a:latin typeface="Calibri" panose="020F0502020204030204" pitchFamily="34" charset="0"/>
                <a:cs typeface="Calibri" panose="020F0502020204030204" pitchFamily="34" charset="0"/>
              </a:defRPr>
            </a:lvl4pPr>
            <a:lvl5pPr marL="1371600" indent="0">
              <a:buNone/>
              <a:defRPr sz="2000">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6/13/2019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81396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05882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6/13/2019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913152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6/13/2019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95708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6/13/2019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359605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6/13/2019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53861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528475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061287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6/13/2019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4067804622"/>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Lst>
  <p:txStyles>
    <p:titleStyle>
      <a:lvl1pPr algn="l" defTabSz="342900" rtl="0" eaLnBrk="1" latinLnBrk="0" hangingPunct="1">
        <a:spcBef>
          <a:spcPct val="0"/>
        </a:spcBef>
        <a:buNone/>
        <a:defRPr sz="2600" b="1"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ctr"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E520FE3C-7931-3749-A69C-6A1446460A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8034" r="1559"/>
          <a:stretch/>
        </p:blipFill>
        <p:spPr>
          <a:xfrm>
            <a:off x="0" y="-33407"/>
            <a:ext cx="9144000" cy="5176907"/>
          </a:xfrm>
          <a:prstGeom prst="rect">
            <a:avLst/>
          </a:prstGeom>
        </p:spPr>
      </p:pic>
      <p:sp>
        <p:nvSpPr>
          <p:cNvPr id="10" name="Rectangle 9">
            <a:extLst>
              <a:ext uri="{FF2B5EF4-FFF2-40B4-BE49-F238E27FC236}">
                <a16:creationId xmlns:a16="http://schemas.microsoft.com/office/drawing/2014/main" xmlns=""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xmlns="" id="{3086809A-4301-AD41-933D-AE418453FFDA}"/>
              </a:ext>
            </a:extLst>
          </p:cNvPr>
          <p:cNvSpPr txBox="1"/>
          <p:nvPr/>
        </p:nvSpPr>
        <p:spPr>
          <a:xfrm>
            <a:off x="5486400" y="3246507"/>
            <a:ext cx="3276600" cy="769441"/>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Conclusion</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635646"/>
            <a:ext cx="4752528" cy="2160240"/>
          </a:xfrm>
        </p:spPr>
        <p:txBody>
          <a:bodyPr>
            <a:normAutofit/>
          </a:bodyPr>
          <a:lstStyle/>
          <a:p>
            <a:pPr fontAlgn="base"/>
            <a:r>
              <a:rPr lang="en-US" dirty="0"/>
              <a:t>It is because of this that kettlebell training is gaining popularity as a tool that also saves time while generating more results. </a:t>
            </a:r>
            <a:endParaRPr lang="en-ID" dirty="0"/>
          </a:p>
        </p:txBody>
      </p:sp>
    </p:spTree>
    <p:extLst>
      <p:ext uri="{BB962C8B-B14F-4D97-AF65-F5344CB8AC3E}">
        <p14:creationId xmlns:p14="http://schemas.microsoft.com/office/powerpoint/2010/main" val="4102145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259632" y="1635646"/>
            <a:ext cx="5112568" cy="2160240"/>
          </a:xfrm>
        </p:spPr>
        <p:txBody>
          <a:bodyPr>
            <a:normAutofit/>
          </a:bodyPr>
          <a:lstStyle/>
          <a:p>
            <a:pPr fontAlgn="base"/>
            <a:r>
              <a:rPr lang="en-US" dirty="0"/>
              <a:t>If you are a kettlebell workout beginner, one thing that you have to bear in mind is getting proper instructions from someone who is certified.</a:t>
            </a:r>
            <a:r>
              <a:rPr lang="en-ID" dirty="0"/>
              <a:t> </a:t>
            </a:r>
          </a:p>
        </p:txBody>
      </p:sp>
    </p:spTree>
    <p:extLst>
      <p:ext uri="{BB962C8B-B14F-4D97-AF65-F5344CB8AC3E}">
        <p14:creationId xmlns:p14="http://schemas.microsoft.com/office/powerpoint/2010/main" val="74519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1275606"/>
            <a:ext cx="5112568" cy="2808312"/>
          </a:xfrm>
        </p:spPr>
        <p:txBody>
          <a:bodyPr>
            <a:normAutofit/>
          </a:bodyPr>
          <a:lstStyle/>
          <a:p>
            <a:pPr fontAlgn="base"/>
            <a:r>
              <a:rPr lang="en-US" dirty="0"/>
              <a:t>However, if you lift weights without the proper form, you risk causing injuries. The main reason is also that most of the kettlebell exercises we have discussed in this training manual are complex and require practice and guidance from a certified expert trainer.</a:t>
            </a:r>
            <a:endParaRPr lang="en-ID" dirty="0"/>
          </a:p>
        </p:txBody>
      </p:sp>
    </p:spTree>
    <p:extLst>
      <p:ext uri="{BB962C8B-B14F-4D97-AF65-F5344CB8AC3E}">
        <p14:creationId xmlns:p14="http://schemas.microsoft.com/office/powerpoint/2010/main" val="21734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1491630"/>
            <a:ext cx="4752528" cy="2664296"/>
          </a:xfrm>
        </p:spPr>
        <p:txBody>
          <a:bodyPr>
            <a:normAutofit/>
          </a:bodyPr>
          <a:lstStyle/>
          <a:p>
            <a:pPr fontAlgn="base"/>
            <a:r>
              <a:rPr lang="en-US" dirty="0"/>
              <a:t>Once you have learned the kettlebell moves while using lightweights, you will begin to gain muscular strength, flexibility, and endurance and soon you can proceed to heavier weights.</a:t>
            </a:r>
            <a:r>
              <a:rPr lang="en-ID" dirty="0"/>
              <a:t> </a:t>
            </a:r>
          </a:p>
        </p:txBody>
      </p:sp>
    </p:spTree>
    <p:extLst>
      <p:ext uri="{BB962C8B-B14F-4D97-AF65-F5344CB8AC3E}">
        <p14:creationId xmlns:p14="http://schemas.microsoft.com/office/powerpoint/2010/main" val="85467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75656" y="1707654"/>
            <a:ext cx="4536504" cy="2664296"/>
          </a:xfrm>
        </p:spPr>
        <p:txBody>
          <a:bodyPr>
            <a:normAutofit/>
          </a:bodyPr>
          <a:lstStyle/>
          <a:p>
            <a:pPr fontAlgn="base"/>
            <a:r>
              <a:rPr lang="en-US" dirty="0"/>
              <a:t>If you realize that you are losing your form, feeling faint, pain or dizzy, it is critical that you stop exercising immediately. </a:t>
            </a:r>
            <a:endParaRPr lang="en-ID" dirty="0"/>
          </a:p>
        </p:txBody>
      </p:sp>
    </p:spTree>
    <p:extLst>
      <p:ext uri="{BB962C8B-B14F-4D97-AF65-F5344CB8AC3E}">
        <p14:creationId xmlns:p14="http://schemas.microsoft.com/office/powerpoint/2010/main" val="206477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259632" y="1635646"/>
            <a:ext cx="5040560" cy="2664296"/>
          </a:xfrm>
        </p:spPr>
        <p:txBody>
          <a:bodyPr>
            <a:normAutofit/>
          </a:bodyPr>
          <a:lstStyle/>
          <a:p>
            <a:pPr fontAlgn="base"/>
            <a:r>
              <a:rPr lang="en-US" dirty="0"/>
              <a:t>Also, notify your trainer of your medical conditions or injuries so that they can modify certain exercises to suit you and avoid further injuries. </a:t>
            </a:r>
            <a:endParaRPr lang="en-ID" dirty="0"/>
          </a:p>
        </p:txBody>
      </p:sp>
    </p:spTree>
    <p:extLst>
      <p:ext uri="{BB962C8B-B14F-4D97-AF65-F5344CB8AC3E}">
        <p14:creationId xmlns:p14="http://schemas.microsoft.com/office/powerpoint/2010/main" val="2163008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1203598"/>
            <a:ext cx="5112568" cy="2664296"/>
          </a:xfrm>
        </p:spPr>
        <p:txBody>
          <a:bodyPr>
            <a:normAutofit/>
          </a:bodyPr>
          <a:lstStyle/>
          <a:p>
            <a:pPr fontAlgn="base"/>
            <a:r>
              <a:rPr lang="en-US" dirty="0"/>
              <a:t>So, what are you still waiting for? </a:t>
            </a:r>
            <a:r>
              <a:rPr lang="en-US"/>
              <a:t>Get down to it and get back in shape. </a:t>
            </a:r>
            <a:endParaRPr lang="en-ID"/>
          </a:p>
        </p:txBody>
      </p:sp>
      <p:pic>
        <p:nvPicPr>
          <p:cNvPr id="2" name="Picture 1">
            <a:extLst>
              <a:ext uri="{FF2B5EF4-FFF2-40B4-BE49-F238E27FC236}">
                <a16:creationId xmlns:a16="http://schemas.microsoft.com/office/drawing/2014/main" xmlns="" id="{2FA560E1-8AB0-404F-8ACB-7EA500B49664}"/>
              </a:ext>
            </a:extLst>
          </p:cNvPr>
          <p:cNvPicPr>
            <a:picLocks noChangeAspect="1"/>
          </p:cNvPicPr>
          <p:nvPr/>
        </p:nvPicPr>
        <p:blipFill>
          <a:blip r:embed="rId2"/>
          <a:stretch>
            <a:fillRect/>
          </a:stretch>
        </p:blipFill>
        <p:spPr>
          <a:xfrm>
            <a:off x="2342964" y="2355726"/>
            <a:ext cx="2801888" cy="1400944"/>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4335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1779662"/>
            <a:ext cx="4968552" cy="2160240"/>
          </a:xfrm>
        </p:spPr>
        <p:txBody>
          <a:bodyPr>
            <a:normAutofit/>
          </a:bodyPr>
          <a:lstStyle/>
          <a:p>
            <a:r>
              <a:rPr lang="en-US" dirty="0"/>
              <a:t>Indeed, kettlebells had come a very long way from the time when they used as muscle-building tools for strongmen in Russia.</a:t>
            </a:r>
            <a:r>
              <a:rPr lang="en-ID" dirty="0"/>
              <a:t> </a:t>
            </a:r>
            <a:endParaRPr lang="en-ID" dirty="0">
              <a:solidFill>
                <a:schemeClr val="tx1">
                  <a:lumMod val="85000"/>
                  <a:lumOff val="15000"/>
                </a:schemeClr>
              </a:solidFill>
            </a:endParaRPr>
          </a:p>
        </p:txBody>
      </p:sp>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779662"/>
            <a:ext cx="4680520" cy="2160240"/>
          </a:xfrm>
        </p:spPr>
        <p:txBody>
          <a:bodyPr>
            <a:normAutofit/>
          </a:bodyPr>
          <a:lstStyle/>
          <a:p>
            <a:r>
              <a:rPr lang="en-US" dirty="0"/>
              <a:t>They are no longer just for building strength, but also endurance, power, and weight loss.</a:t>
            </a:r>
            <a:r>
              <a:rPr lang="en-ID" dirty="0"/>
              <a:t> </a:t>
            </a:r>
            <a:endParaRPr lang="en-ID" dirty="0">
              <a:solidFill>
                <a:schemeClr val="tx1">
                  <a:lumMod val="85000"/>
                  <a:lumOff val="15000"/>
                </a:schemeClr>
              </a:solidFill>
            </a:endParaRPr>
          </a:p>
        </p:txBody>
      </p:sp>
    </p:spTree>
    <p:extLst>
      <p:ext uri="{BB962C8B-B14F-4D97-AF65-F5344CB8AC3E}">
        <p14:creationId xmlns:p14="http://schemas.microsoft.com/office/powerpoint/2010/main" val="1625400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1563638"/>
            <a:ext cx="5112568" cy="2160240"/>
          </a:xfrm>
        </p:spPr>
        <p:txBody>
          <a:bodyPr>
            <a:normAutofit/>
          </a:bodyPr>
          <a:lstStyle/>
          <a:p>
            <a:r>
              <a:rPr lang="en-US" dirty="0"/>
              <a:t>Therefore, instead of investing lots of money buying a treadmill, you can choose to lose weight with simple kettlebells that are quite inexpressive. </a:t>
            </a:r>
            <a:endParaRPr lang="en-ID" dirty="0">
              <a:solidFill>
                <a:schemeClr val="tx1">
                  <a:lumMod val="85000"/>
                  <a:lumOff val="15000"/>
                </a:schemeClr>
              </a:solidFill>
            </a:endParaRPr>
          </a:p>
        </p:txBody>
      </p:sp>
    </p:spTree>
    <p:extLst>
      <p:ext uri="{BB962C8B-B14F-4D97-AF65-F5344CB8AC3E}">
        <p14:creationId xmlns:p14="http://schemas.microsoft.com/office/powerpoint/2010/main" val="3449194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75656" y="915566"/>
            <a:ext cx="4680520" cy="1368152"/>
          </a:xfrm>
        </p:spPr>
        <p:txBody>
          <a:bodyPr>
            <a:normAutofit/>
          </a:bodyPr>
          <a:lstStyle/>
          <a:p>
            <a:r>
              <a:rPr lang="en-US" dirty="0"/>
              <a:t>One thing that is important to note is that training with kettlebells is very advantageous.</a:t>
            </a:r>
            <a:r>
              <a:rPr lang="en-ID" dirty="0"/>
              <a:t> </a:t>
            </a:r>
            <a:endParaRPr lang="en-ID" dirty="0">
              <a:solidFill>
                <a:schemeClr val="tx1">
                  <a:lumMod val="85000"/>
                  <a:lumOff val="15000"/>
                </a:schemeClr>
              </a:solidFill>
            </a:endParaRPr>
          </a:p>
        </p:txBody>
      </p:sp>
      <p:pic>
        <p:nvPicPr>
          <p:cNvPr id="2" name="Picture 1">
            <a:extLst>
              <a:ext uri="{FF2B5EF4-FFF2-40B4-BE49-F238E27FC236}">
                <a16:creationId xmlns:a16="http://schemas.microsoft.com/office/drawing/2014/main" xmlns="" id="{64A3A70E-8175-F547-931C-A47579C94EF6}"/>
              </a:ext>
            </a:extLst>
          </p:cNvPr>
          <p:cNvPicPr>
            <a:picLocks noChangeAspect="1"/>
          </p:cNvPicPr>
          <p:nvPr/>
        </p:nvPicPr>
        <p:blipFill>
          <a:blip r:embed="rId2"/>
          <a:stretch>
            <a:fillRect/>
          </a:stretch>
        </p:blipFill>
        <p:spPr>
          <a:xfrm>
            <a:off x="2594992" y="2427734"/>
            <a:ext cx="2441848" cy="1627899"/>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807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491630"/>
            <a:ext cx="4536504" cy="2160240"/>
          </a:xfrm>
        </p:spPr>
        <p:txBody>
          <a:bodyPr>
            <a:normAutofit/>
          </a:bodyPr>
          <a:lstStyle/>
          <a:p>
            <a:r>
              <a:rPr lang="en-US" dirty="0"/>
              <a:t>If you are looking for a fitness workout that is challenging enough and has a proven track record of benefits, then kettlebells boot camp is just the one for you!</a:t>
            </a:r>
            <a:r>
              <a:rPr lang="en-ID" dirty="0"/>
              <a:t> </a:t>
            </a:r>
            <a:endParaRPr lang="en-ID" dirty="0">
              <a:solidFill>
                <a:schemeClr val="tx1">
                  <a:lumMod val="85000"/>
                  <a:lumOff val="15000"/>
                </a:schemeClr>
              </a:solidFill>
            </a:endParaRPr>
          </a:p>
        </p:txBody>
      </p:sp>
    </p:spTree>
    <p:extLst>
      <p:ext uri="{BB962C8B-B14F-4D97-AF65-F5344CB8AC3E}">
        <p14:creationId xmlns:p14="http://schemas.microsoft.com/office/powerpoint/2010/main" val="1849398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419622"/>
            <a:ext cx="4824536" cy="2376264"/>
          </a:xfrm>
        </p:spPr>
        <p:txBody>
          <a:bodyPr>
            <a:normAutofit/>
          </a:bodyPr>
          <a:lstStyle/>
          <a:p>
            <a:r>
              <a:rPr lang="en-US" dirty="0"/>
              <a:t>They are not only inherently strength-based but also have the ability to challenge the muscles because all you are doing is lifting weights but working a wide range of major muscles across the body.</a:t>
            </a:r>
            <a:r>
              <a:rPr lang="en-ID" dirty="0"/>
              <a:t> </a:t>
            </a:r>
            <a:endParaRPr lang="en-ID" dirty="0">
              <a:solidFill>
                <a:schemeClr val="tx1">
                  <a:lumMod val="85000"/>
                  <a:lumOff val="15000"/>
                </a:schemeClr>
              </a:solidFill>
            </a:endParaRPr>
          </a:p>
        </p:txBody>
      </p:sp>
    </p:spTree>
    <p:extLst>
      <p:ext uri="{BB962C8B-B14F-4D97-AF65-F5344CB8AC3E}">
        <p14:creationId xmlns:p14="http://schemas.microsoft.com/office/powerpoint/2010/main" val="1891715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987574"/>
            <a:ext cx="5112568" cy="2160240"/>
          </a:xfrm>
        </p:spPr>
        <p:txBody>
          <a:bodyPr>
            <a:normAutofit/>
          </a:bodyPr>
          <a:lstStyle/>
          <a:p>
            <a:r>
              <a:rPr lang="en-US" dirty="0"/>
              <a:t>The good news with kettlebells is that you can use them for cardio too.</a:t>
            </a:r>
            <a:r>
              <a:rPr lang="en-ID" dirty="0"/>
              <a:t> </a:t>
            </a:r>
            <a:endParaRPr lang="en-ID" dirty="0">
              <a:solidFill>
                <a:schemeClr val="tx1">
                  <a:lumMod val="85000"/>
                  <a:lumOff val="15000"/>
                </a:schemeClr>
              </a:solidFill>
            </a:endParaRPr>
          </a:p>
        </p:txBody>
      </p:sp>
      <p:pic>
        <p:nvPicPr>
          <p:cNvPr id="2" name="Picture 1">
            <a:extLst>
              <a:ext uri="{FF2B5EF4-FFF2-40B4-BE49-F238E27FC236}">
                <a16:creationId xmlns:a16="http://schemas.microsoft.com/office/drawing/2014/main" xmlns="" id="{B15DCAE9-01B0-5D4E-BF8C-D00E8A555435}"/>
              </a:ext>
            </a:extLst>
          </p:cNvPr>
          <p:cNvPicPr>
            <a:picLocks noChangeAspect="1"/>
          </p:cNvPicPr>
          <p:nvPr/>
        </p:nvPicPr>
        <p:blipFill>
          <a:blip r:embed="rId2"/>
          <a:stretch>
            <a:fillRect/>
          </a:stretch>
        </p:blipFill>
        <p:spPr>
          <a:xfrm>
            <a:off x="2459174" y="2139702"/>
            <a:ext cx="2569468" cy="1707269"/>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24083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1563638"/>
            <a:ext cx="5112568" cy="2160240"/>
          </a:xfrm>
        </p:spPr>
        <p:txBody>
          <a:bodyPr>
            <a:normAutofit/>
          </a:bodyPr>
          <a:lstStyle/>
          <a:p>
            <a:r>
              <a:rPr lang="en-US" dirty="0"/>
              <a:t>In the kettlebell workouts are programmed in some sort of circuit, they will promote both strength and cardio performance simultaneously. </a:t>
            </a:r>
            <a:endParaRPr lang="en-ID" dirty="0">
              <a:solidFill>
                <a:schemeClr val="tx1">
                  <a:lumMod val="85000"/>
                  <a:lumOff val="15000"/>
                </a:schemeClr>
              </a:solidFill>
            </a:endParaRPr>
          </a:p>
        </p:txBody>
      </p:sp>
    </p:spTree>
    <p:extLst>
      <p:ext uri="{BB962C8B-B14F-4D97-AF65-F5344CB8AC3E}">
        <p14:creationId xmlns:p14="http://schemas.microsoft.com/office/powerpoint/2010/main" val="921891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767</TotalTime>
  <Words>390</Words>
  <Application>Microsoft Office PowerPoint</Application>
  <PresentationFormat>On-screen Show (16:9)</PresentationFormat>
  <Paragraphs>17</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Theme3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34</cp:revision>
  <dcterms:created xsi:type="dcterms:W3CDTF">2018-10-15T07:11:14Z</dcterms:created>
  <dcterms:modified xsi:type="dcterms:W3CDTF">2019-06-13T14:12:01Z</dcterms:modified>
</cp:coreProperties>
</file>