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1" r:id="rId1"/>
  </p:sldMasterIdLst>
  <p:notesMasterIdLst>
    <p:notesMasterId r:id="rId19"/>
  </p:notesMasterIdLst>
  <p:sldIdLst>
    <p:sldId id="257" r:id="rId2"/>
    <p:sldId id="262" r:id="rId3"/>
    <p:sldId id="288" r:id="rId4"/>
    <p:sldId id="261" r:id="rId5"/>
    <p:sldId id="278" r:id="rId6"/>
    <p:sldId id="289" r:id="rId7"/>
    <p:sldId id="293" r:id="rId8"/>
    <p:sldId id="265" r:id="rId9"/>
    <p:sldId id="266" r:id="rId10"/>
    <p:sldId id="290" r:id="rId11"/>
    <p:sldId id="291" r:id="rId12"/>
    <p:sldId id="294" r:id="rId13"/>
    <p:sldId id="274" r:id="rId14"/>
    <p:sldId id="275" r:id="rId15"/>
    <p:sldId id="295" r:id="rId16"/>
    <p:sldId id="292" r:id="rId17"/>
    <p:sldId id="296" r:id="rId1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39"/>
    <p:restoredTop sz="94650"/>
  </p:normalViewPr>
  <p:slideViewPr>
    <p:cSldViewPr>
      <p:cViewPr>
        <p:scale>
          <a:sx n="102" d="100"/>
          <a:sy n="102" d="100"/>
        </p:scale>
        <p:origin x="144" y="1176"/>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6/8/19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11173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518815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1100215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190172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611124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6214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740998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62678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marL="0" indent="0" algn="ctr">
              <a:buNone/>
              <a:defRPr sz="2400">
                <a:latin typeface="Calibri" panose="020F0502020204030204" pitchFamily="34" charset="0"/>
                <a:cs typeface="Calibri" panose="020F0502020204030204" pitchFamily="34" charset="0"/>
              </a:defRPr>
            </a:lvl1pPr>
            <a:lvl2pPr marL="342900" indent="0" algn="l">
              <a:buNone/>
              <a:defRPr sz="2400">
                <a:latin typeface="Calibri" panose="020F0502020204030204" pitchFamily="34" charset="0"/>
                <a:cs typeface="Calibri" panose="020F0502020204030204" pitchFamily="34" charset="0"/>
              </a:defRPr>
            </a:lvl2pPr>
            <a:lvl3pPr marL="685800" indent="0" algn="l">
              <a:buNone/>
              <a:defRPr sz="2400">
                <a:latin typeface="Calibri" panose="020F0502020204030204" pitchFamily="34" charset="0"/>
                <a:cs typeface="Calibri" panose="020F0502020204030204" pitchFamily="34" charset="0"/>
              </a:defRPr>
            </a:lvl3pPr>
            <a:lvl4pPr marL="1028700" indent="0" algn="l">
              <a:buNone/>
              <a:defRPr sz="2400">
                <a:latin typeface="Calibri" panose="020F0502020204030204" pitchFamily="34" charset="0"/>
                <a:cs typeface="Calibri" panose="020F0502020204030204" pitchFamily="34" charset="0"/>
              </a:defRPr>
            </a:lvl4pPr>
            <a:lvl5pPr marL="1371600" indent="0" algn="l">
              <a:buNone/>
              <a:defRPr sz="2400">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3045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30508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6/8/19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39690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6/8/19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29397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6/8/19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74978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6/8/19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70618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3210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127245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6/8/19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3397396727"/>
      </p:ext>
    </p:extLst>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 id="2147483824" r:id="rId13"/>
    <p:sldLayoutId id="2147483825" r:id="rId14"/>
    <p:sldLayoutId id="2147483826" r:id="rId15"/>
    <p:sldLayoutId id="2147483827" r:id="rId16"/>
  </p:sldLayoutIdLst>
  <p:txStyles>
    <p:titleStyle>
      <a:lvl1pPr algn="l" defTabSz="342900" rtl="0" eaLnBrk="1" latinLnBrk="0" hangingPunct="1">
        <a:spcBef>
          <a:spcPct val="0"/>
        </a:spcBef>
        <a:buNone/>
        <a:defRPr sz="2600" b="1"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ctr"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0176FCF-58A2-1341-BD8C-A2863A54E12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8034" r="1559"/>
          <a:stretch/>
        </p:blipFill>
        <p:spPr>
          <a:xfrm>
            <a:off x="0" y="-33407"/>
            <a:ext cx="9144000" cy="5176907"/>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477065"/>
            <a:ext cx="3276600" cy="2246769"/>
          </a:xfrm>
          <a:prstGeom prst="rect">
            <a:avLst/>
          </a:prstGeom>
          <a:noFill/>
        </p:spPr>
        <p:txBody>
          <a:bodyPr wrap="square" rtlCol="0">
            <a:spAutoFit/>
          </a:bodyPr>
          <a:lstStyle/>
          <a:p>
            <a:pPr algn="ctr"/>
            <a:r>
              <a:rPr lang="en-US" sz="2800" b="1" dirty="0">
                <a:latin typeface="Calibri" panose="020F0502020204030204" pitchFamily="34" charset="0"/>
                <a:cs typeface="Calibri" panose="020F0502020204030204" pitchFamily="34" charset="0"/>
              </a:rPr>
              <a:t>Beginners, Intermediate And Advanced Level Kettlebell Workout Plan</a:t>
            </a:r>
            <a:endParaRPr lang="en-ID" sz="28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707654"/>
            <a:ext cx="4680520" cy="2016224"/>
          </a:xfrm>
        </p:spPr>
        <p:txBody>
          <a:bodyPr>
            <a:normAutofit/>
          </a:bodyPr>
          <a:lstStyle/>
          <a:p>
            <a:r>
              <a:rPr lang="en-US" dirty="0"/>
              <a:t>The total amount of time taken here is estimated at 40 minutes. The total number of circuits to be performed at this level is three. </a:t>
            </a:r>
            <a:endParaRPr lang="en-ID" dirty="0"/>
          </a:p>
        </p:txBody>
      </p:sp>
    </p:spTree>
    <p:extLst>
      <p:ext uri="{BB962C8B-B14F-4D97-AF65-F5344CB8AC3E}">
        <p14:creationId xmlns:p14="http://schemas.microsoft.com/office/powerpoint/2010/main" val="224646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47C573D3-19CA-1E46-A4C8-31AEF92579BF}"/>
              </a:ext>
            </a:extLst>
          </p:cNvPr>
          <p:cNvGraphicFramePr>
            <a:graphicFrameLocks noGrp="1"/>
          </p:cNvGraphicFramePr>
          <p:nvPr>
            <p:extLst>
              <p:ext uri="{D42A27DB-BD31-4B8C-83A1-F6EECF244321}">
                <p14:modId xmlns:p14="http://schemas.microsoft.com/office/powerpoint/2010/main" val="2187645062"/>
              </p:ext>
            </p:extLst>
          </p:nvPr>
        </p:nvGraphicFramePr>
        <p:xfrm>
          <a:off x="611560" y="699542"/>
          <a:ext cx="7416824" cy="3839567"/>
        </p:xfrm>
        <a:graphic>
          <a:graphicData uri="http://schemas.openxmlformats.org/drawingml/2006/table">
            <a:tbl>
              <a:tblPr firstRow="1" bandRow="1">
                <a:tableStyleId>{5C22544A-7EE6-4342-B048-85BDC9FD1C3A}</a:tableStyleId>
              </a:tblPr>
              <a:tblGrid>
                <a:gridCol w="1927420">
                  <a:extLst>
                    <a:ext uri="{9D8B030D-6E8A-4147-A177-3AD203B41FA5}">
                      <a16:colId xmlns:a16="http://schemas.microsoft.com/office/drawing/2014/main" val="4010106304"/>
                    </a:ext>
                  </a:extLst>
                </a:gridCol>
                <a:gridCol w="1314151">
                  <a:extLst>
                    <a:ext uri="{9D8B030D-6E8A-4147-A177-3AD203B41FA5}">
                      <a16:colId xmlns:a16="http://schemas.microsoft.com/office/drawing/2014/main" val="2160043541"/>
                    </a:ext>
                  </a:extLst>
                </a:gridCol>
                <a:gridCol w="4175253">
                  <a:extLst>
                    <a:ext uri="{9D8B030D-6E8A-4147-A177-3AD203B41FA5}">
                      <a16:colId xmlns:a16="http://schemas.microsoft.com/office/drawing/2014/main" val="4038115789"/>
                    </a:ext>
                  </a:extLst>
                </a:gridCol>
              </a:tblGrid>
              <a:tr h="1063567">
                <a:tc>
                  <a:txBody>
                    <a:bodyPr/>
                    <a:lstStyle/>
                    <a:p>
                      <a:r>
                        <a:rPr lang="en-US">
                          <a:latin typeface="Calibri" panose="020F0502020204030204" pitchFamily="34" charset="0"/>
                          <a:cs typeface="Calibri" panose="020F0502020204030204" pitchFamily="34" charset="0"/>
                        </a:rPr>
                        <a:t>Kettlebell Exercises</a:t>
                      </a:r>
                      <a:endParaRPr lang="en-US" dirty="0">
                        <a:latin typeface="Calibri" panose="020F0502020204030204" pitchFamily="34" charset="0"/>
                        <a:cs typeface="Calibri" panose="020F0502020204030204" pitchFamily="34" charset="0"/>
                      </a:endParaRPr>
                    </a:p>
                  </a:txBody>
                  <a:tcPr anchor="ctr"/>
                </a:tc>
                <a:tc>
                  <a:txBody>
                    <a:bodyPr/>
                    <a:lstStyle/>
                    <a:p>
                      <a:pPr algn="ctr">
                        <a:lnSpc>
                          <a:spcPct val="150000"/>
                        </a:lnSpc>
                        <a:spcAft>
                          <a:spcPts val="0"/>
                        </a:spcAft>
                      </a:pPr>
                      <a:r>
                        <a:rPr lang="en-US" sz="1100" b="1" dirty="0">
                          <a:effectLst/>
                          <a:latin typeface="Calibri" panose="020F0502020204030204" pitchFamily="34" charset="0"/>
                          <a:ea typeface="Times New Roman" panose="02020603050405020304" pitchFamily="18" charset="0"/>
                          <a:cs typeface="Calibri" panose="020F0502020204030204" pitchFamily="34" charset="0"/>
                        </a:rPr>
                        <a:t>Length of time/number of repetitions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US" dirty="0">
                          <a:latin typeface="Calibri" panose="020F0502020204030204" pitchFamily="34" charset="0"/>
                          <a:cs typeface="Calibri" panose="020F0502020204030204" pitchFamily="34" charset="0"/>
                        </a:rPr>
                        <a:t>Important Notes</a:t>
                      </a:r>
                    </a:p>
                  </a:txBody>
                  <a:tcPr anchor="ctr"/>
                </a:tc>
                <a:extLst>
                  <a:ext uri="{0D108BD9-81ED-4DB2-BD59-A6C34878D82A}">
                    <a16:rowId xmlns:a16="http://schemas.microsoft.com/office/drawing/2014/main" val="963139721"/>
                  </a:ext>
                </a:extLst>
              </a:tr>
              <a:tr h="1560720">
                <a:tc>
                  <a:txBody>
                    <a:bodyPr/>
                    <a:lstStyle/>
                    <a:p>
                      <a:pPr algn="just">
                        <a:lnSpc>
                          <a:spcPct val="150000"/>
                        </a:lnSpc>
                        <a:spcAft>
                          <a:spcPts val="0"/>
                        </a:spcAft>
                      </a:pPr>
                      <a:r>
                        <a:rPr lang="en-US" sz="1200" dirty="0">
                          <a:effectLst/>
                          <a:latin typeface="Calibri" panose="020F0502020204030204" pitchFamily="34" charset="0"/>
                          <a:ea typeface="Times New Roman" panose="02020603050405020304" pitchFamily="18" charset="0"/>
                          <a:cs typeface="Calibri" panose="020F0502020204030204" pitchFamily="34" charset="0"/>
                        </a:rPr>
                        <a:t>Kettlebell Swing</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ct val="150000"/>
                        </a:lnSpc>
                        <a:spcAft>
                          <a:spcPts val="0"/>
                        </a:spcAft>
                      </a:pPr>
                      <a:r>
                        <a:rPr lang="en-US" sz="1200" dirty="0">
                          <a:effectLst/>
                          <a:latin typeface="Calibri" panose="020F0502020204030204" pitchFamily="34" charset="0"/>
                          <a:ea typeface="Times New Roman" panose="02020603050405020304" pitchFamily="18" charset="0"/>
                          <a:cs typeface="Calibri" panose="020F0502020204030204" pitchFamily="34" charset="0"/>
                        </a:rPr>
                        <a:t>12-15 minutes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just">
                        <a:lnSpc>
                          <a:spcPct val="150000"/>
                        </a:lnSpc>
                        <a:spcAft>
                          <a:spcPts val="0"/>
                        </a:spcAft>
                      </a:pPr>
                      <a:r>
                        <a:rPr lang="en-US" sz="1200" dirty="0">
                          <a:effectLst/>
                          <a:latin typeface="Calibri" panose="020F0502020204030204" pitchFamily="34" charset="0"/>
                          <a:ea typeface="Times New Roman" panose="02020603050405020304" pitchFamily="18" charset="0"/>
                          <a:cs typeface="Calibri" panose="020F0502020204030204" pitchFamily="34" charset="0"/>
                        </a:rPr>
                        <a:t>Here, it is important that your glutes and hips drive the kettlebell forward instead of using your arms. The trick is to ensure that both the hips and the glutes are engaged throughout the exercise</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3305341146"/>
                  </a:ext>
                </a:extLst>
              </a:tr>
              <a:tr h="1215280">
                <a:tc>
                  <a:txBody>
                    <a:bodyPr/>
                    <a:lstStyle/>
                    <a:p>
                      <a:pPr algn="just">
                        <a:lnSpc>
                          <a:spcPct val="150000"/>
                        </a:lnSpc>
                        <a:spcAft>
                          <a:spcPts val="0"/>
                        </a:spcAft>
                      </a:pPr>
                      <a:r>
                        <a:rPr lang="en-US" sz="1200">
                          <a:effectLst/>
                          <a:latin typeface="Calibri" panose="020F0502020204030204" pitchFamily="34" charset="0"/>
                          <a:ea typeface="Times New Roman" panose="02020603050405020304" pitchFamily="18" charset="0"/>
                          <a:cs typeface="Calibri" panose="020F0502020204030204" pitchFamily="34" charset="0"/>
                        </a:rPr>
                        <a:t>Kettlebell one-arm row</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ct val="150000"/>
                        </a:lnSpc>
                        <a:spcAft>
                          <a:spcPts val="0"/>
                        </a:spcAft>
                      </a:pPr>
                      <a:r>
                        <a:rPr lang="en-US" sz="1200">
                          <a:effectLst/>
                          <a:latin typeface="Calibri" panose="020F0502020204030204" pitchFamily="34" charset="0"/>
                          <a:ea typeface="Times New Roman" panose="02020603050405020304" pitchFamily="18" charset="0"/>
                          <a:cs typeface="Calibri" panose="020F0502020204030204" pitchFamily="34" charset="0"/>
                        </a:rPr>
                        <a:t>8-10 repetitions per side</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just">
                        <a:lnSpc>
                          <a:spcPct val="150000"/>
                        </a:lnSpc>
                        <a:spcAft>
                          <a:spcPts val="0"/>
                        </a:spcAft>
                      </a:pPr>
                      <a:r>
                        <a:rPr lang="en-US" sz="1200" dirty="0">
                          <a:effectLst/>
                          <a:latin typeface="Calibri" panose="020F0502020204030204" pitchFamily="34" charset="0"/>
                          <a:ea typeface="Times New Roman" panose="02020603050405020304" pitchFamily="18" charset="0"/>
                          <a:cs typeface="Calibri" panose="020F0502020204030204" pitchFamily="34" charset="0"/>
                        </a:rPr>
                        <a:t>Because you will have to do this for a couple of repetitions, it is important that you keep the spine at a neutral position throughout the exercise</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2294117366"/>
                  </a:ext>
                </a:extLst>
              </a:tr>
            </a:tbl>
          </a:graphicData>
        </a:graphic>
      </p:graphicFrame>
    </p:spTree>
    <p:extLst>
      <p:ext uri="{BB962C8B-B14F-4D97-AF65-F5344CB8AC3E}">
        <p14:creationId xmlns:p14="http://schemas.microsoft.com/office/powerpoint/2010/main" val="3102456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47C573D3-19CA-1E46-A4C8-31AEF92579BF}"/>
              </a:ext>
            </a:extLst>
          </p:cNvPr>
          <p:cNvGraphicFramePr>
            <a:graphicFrameLocks noGrp="1"/>
          </p:cNvGraphicFramePr>
          <p:nvPr>
            <p:extLst>
              <p:ext uri="{D42A27DB-BD31-4B8C-83A1-F6EECF244321}">
                <p14:modId xmlns:p14="http://schemas.microsoft.com/office/powerpoint/2010/main" val="1443099324"/>
              </p:ext>
            </p:extLst>
          </p:nvPr>
        </p:nvGraphicFramePr>
        <p:xfrm>
          <a:off x="611560" y="411510"/>
          <a:ext cx="7416824" cy="4127602"/>
        </p:xfrm>
        <a:graphic>
          <a:graphicData uri="http://schemas.openxmlformats.org/drawingml/2006/table">
            <a:tbl>
              <a:tblPr firstRow="1" bandRow="1">
                <a:tableStyleId>{5C22544A-7EE6-4342-B048-85BDC9FD1C3A}</a:tableStyleId>
              </a:tblPr>
              <a:tblGrid>
                <a:gridCol w="1927420">
                  <a:extLst>
                    <a:ext uri="{9D8B030D-6E8A-4147-A177-3AD203B41FA5}">
                      <a16:colId xmlns:a16="http://schemas.microsoft.com/office/drawing/2014/main" val="4010106304"/>
                    </a:ext>
                  </a:extLst>
                </a:gridCol>
                <a:gridCol w="1314151">
                  <a:extLst>
                    <a:ext uri="{9D8B030D-6E8A-4147-A177-3AD203B41FA5}">
                      <a16:colId xmlns:a16="http://schemas.microsoft.com/office/drawing/2014/main" val="2160043541"/>
                    </a:ext>
                  </a:extLst>
                </a:gridCol>
                <a:gridCol w="4175253">
                  <a:extLst>
                    <a:ext uri="{9D8B030D-6E8A-4147-A177-3AD203B41FA5}">
                      <a16:colId xmlns:a16="http://schemas.microsoft.com/office/drawing/2014/main" val="4038115789"/>
                    </a:ext>
                  </a:extLst>
                </a:gridCol>
              </a:tblGrid>
              <a:tr h="996059">
                <a:tc>
                  <a:txBody>
                    <a:bodyPr/>
                    <a:lstStyle/>
                    <a:p>
                      <a:r>
                        <a:rPr lang="en-US">
                          <a:latin typeface="Calibri" panose="020F0502020204030204" pitchFamily="34" charset="0"/>
                          <a:cs typeface="Calibri" panose="020F0502020204030204" pitchFamily="34" charset="0"/>
                        </a:rPr>
                        <a:t>Kettlebell Exercises</a:t>
                      </a:r>
                      <a:endParaRPr lang="en-US" dirty="0">
                        <a:latin typeface="Calibri" panose="020F0502020204030204" pitchFamily="34" charset="0"/>
                        <a:cs typeface="Calibri" panose="020F0502020204030204" pitchFamily="34" charset="0"/>
                      </a:endParaRPr>
                    </a:p>
                  </a:txBody>
                  <a:tcPr anchor="ctr"/>
                </a:tc>
                <a:tc>
                  <a:txBody>
                    <a:bodyPr/>
                    <a:lstStyle/>
                    <a:p>
                      <a:pPr algn="ctr">
                        <a:lnSpc>
                          <a:spcPct val="150000"/>
                        </a:lnSpc>
                        <a:spcAft>
                          <a:spcPts val="0"/>
                        </a:spcAft>
                      </a:pPr>
                      <a:r>
                        <a:rPr lang="en-US" sz="1100" b="1" dirty="0">
                          <a:effectLst/>
                          <a:latin typeface="Calibri" panose="020F0502020204030204" pitchFamily="34" charset="0"/>
                          <a:ea typeface="Times New Roman" panose="02020603050405020304" pitchFamily="18" charset="0"/>
                          <a:cs typeface="Calibri" panose="020F0502020204030204" pitchFamily="34" charset="0"/>
                        </a:rPr>
                        <a:t>Length of time/number of repetitions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US" dirty="0">
                          <a:latin typeface="Calibri" panose="020F0502020204030204" pitchFamily="34" charset="0"/>
                          <a:cs typeface="Calibri" panose="020F0502020204030204" pitchFamily="34" charset="0"/>
                        </a:rPr>
                        <a:t>Important Notes</a:t>
                      </a:r>
                    </a:p>
                  </a:txBody>
                  <a:tcPr anchor="ctr"/>
                </a:tc>
                <a:extLst>
                  <a:ext uri="{0D108BD9-81ED-4DB2-BD59-A6C34878D82A}">
                    <a16:rowId xmlns:a16="http://schemas.microsoft.com/office/drawing/2014/main" val="963139721"/>
                  </a:ext>
                </a:extLst>
              </a:tr>
              <a:tr h="893033">
                <a:tc>
                  <a:txBody>
                    <a:bodyPr/>
                    <a:lstStyle/>
                    <a:p>
                      <a:pPr algn="just">
                        <a:lnSpc>
                          <a:spcPct val="150000"/>
                        </a:lnSpc>
                        <a:spcAft>
                          <a:spcPts val="0"/>
                        </a:spcAft>
                      </a:pPr>
                      <a:r>
                        <a:rPr lang="en-US" sz="1200" dirty="0">
                          <a:effectLst/>
                          <a:latin typeface="Calibri" panose="020F0502020204030204" pitchFamily="34" charset="0"/>
                          <a:ea typeface="Times New Roman" panose="02020603050405020304" pitchFamily="18" charset="0"/>
                          <a:cs typeface="Calibri" panose="020F0502020204030204" pitchFamily="34" charset="0"/>
                        </a:rPr>
                        <a:t>One-arm kettlebell Floor press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ct val="150000"/>
                        </a:lnSpc>
                        <a:spcAft>
                          <a:spcPts val="0"/>
                        </a:spcAft>
                      </a:pPr>
                      <a:r>
                        <a:rPr lang="en-US" sz="1200">
                          <a:effectLst/>
                          <a:latin typeface="Calibri" panose="020F0502020204030204" pitchFamily="34" charset="0"/>
                          <a:ea typeface="Times New Roman" panose="02020603050405020304" pitchFamily="18" charset="0"/>
                          <a:cs typeface="Calibri" panose="020F0502020204030204" pitchFamily="34" charset="0"/>
                        </a:rPr>
                        <a:t>8-10 repetitions per side</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just">
                        <a:lnSpc>
                          <a:spcPct val="150000"/>
                        </a:lnSpc>
                        <a:spcAft>
                          <a:spcPts val="0"/>
                        </a:spcAft>
                      </a:pPr>
                      <a:r>
                        <a:rPr lang="en-US" sz="1200" dirty="0">
                          <a:effectLst/>
                          <a:latin typeface="Calibri" panose="020F0502020204030204" pitchFamily="34" charset="0"/>
                          <a:ea typeface="Times New Roman" panose="02020603050405020304" pitchFamily="18" charset="0"/>
                          <a:cs typeface="Calibri" panose="020F0502020204030204" pitchFamily="34" charset="0"/>
                        </a:rPr>
                        <a:t>Remember to always turn your wrists towards the feet while pressing the kettlebell in the upward direction</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2228609137"/>
                  </a:ext>
                </a:extLst>
              </a:tr>
              <a:tr h="1575890">
                <a:tc>
                  <a:txBody>
                    <a:bodyPr/>
                    <a:lstStyle/>
                    <a:p>
                      <a:pPr algn="just">
                        <a:lnSpc>
                          <a:spcPct val="150000"/>
                        </a:lnSpc>
                        <a:spcAft>
                          <a:spcPts val="0"/>
                        </a:spcAft>
                      </a:pPr>
                      <a:r>
                        <a:rPr lang="en-US" sz="1200">
                          <a:effectLst/>
                          <a:latin typeface="Calibri" panose="020F0502020204030204" pitchFamily="34" charset="0"/>
                          <a:ea typeface="Times New Roman" panose="02020603050405020304" pitchFamily="18" charset="0"/>
                          <a:cs typeface="Calibri" panose="020F0502020204030204" pitchFamily="34" charset="0"/>
                        </a:rPr>
                        <a:t>Kettlebell Turkish Get up</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ct val="150000"/>
                        </a:lnSpc>
                        <a:spcAft>
                          <a:spcPts val="0"/>
                        </a:spcAft>
                      </a:pPr>
                      <a:r>
                        <a:rPr lang="en-US" sz="1200">
                          <a:effectLst/>
                          <a:latin typeface="Calibri" panose="020F0502020204030204" pitchFamily="34" charset="0"/>
                          <a:ea typeface="Times New Roman" panose="02020603050405020304" pitchFamily="18" charset="0"/>
                          <a:cs typeface="Calibri" panose="020F0502020204030204" pitchFamily="34" charset="0"/>
                        </a:rPr>
                        <a:t>6-8 repetitions per side</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just">
                        <a:lnSpc>
                          <a:spcPct val="150000"/>
                        </a:lnSpc>
                        <a:spcAft>
                          <a:spcPts val="0"/>
                        </a:spcAft>
                      </a:pPr>
                      <a:r>
                        <a:rPr lang="en-US" sz="1200" dirty="0">
                          <a:effectLst/>
                          <a:latin typeface="Calibri" panose="020F0502020204030204" pitchFamily="34" charset="0"/>
                          <a:ea typeface="Times New Roman" panose="02020603050405020304" pitchFamily="18" charset="0"/>
                          <a:cs typeface="Calibri" panose="020F0502020204030204" pitchFamily="34" charset="0"/>
                        </a:rPr>
                        <a:t>This is quite a complex exercise that features a couple of movements. The most critical movement, in this case, is sliding the leg up in front of you so that it can offer you the support that you need while in a lunge position </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2575866140"/>
                  </a:ext>
                </a:extLst>
              </a:tr>
              <a:tr h="662620">
                <a:tc>
                  <a:txBody>
                    <a:bodyPr/>
                    <a:lstStyle/>
                    <a:p>
                      <a:pPr algn="just">
                        <a:lnSpc>
                          <a:spcPct val="150000"/>
                        </a:lnSpc>
                        <a:spcAft>
                          <a:spcPts val="0"/>
                        </a:spcAft>
                      </a:pPr>
                      <a:r>
                        <a:rPr lang="en-US" sz="1200">
                          <a:effectLst/>
                          <a:latin typeface="Calibri" panose="020F0502020204030204" pitchFamily="34" charset="0"/>
                          <a:ea typeface="Times New Roman" panose="02020603050405020304" pitchFamily="18" charset="0"/>
                          <a:cs typeface="Calibri" panose="020F0502020204030204" pitchFamily="34" charset="0"/>
                        </a:rPr>
                        <a:t>Kettlebell Goblet squat</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ct val="150000"/>
                        </a:lnSpc>
                        <a:spcAft>
                          <a:spcPts val="0"/>
                        </a:spcAft>
                      </a:pPr>
                      <a:r>
                        <a:rPr lang="en-US" sz="1200">
                          <a:effectLst/>
                          <a:latin typeface="Calibri" panose="020F0502020204030204" pitchFamily="34" charset="0"/>
                          <a:ea typeface="Times New Roman" panose="02020603050405020304" pitchFamily="18" charset="0"/>
                          <a:cs typeface="Calibri" panose="020F0502020204030204" pitchFamily="34" charset="0"/>
                        </a:rPr>
                        <a:t>12-15 minutes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r>
                        <a:rPr lang="en-US" sz="1200" kern="1200" dirty="0">
                          <a:solidFill>
                            <a:schemeClr val="dk1"/>
                          </a:solidFill>
                          <a:effectLst/>
                          <a:latin typeface="Calibri" panose="020F0502020204030204" pitchFamily="34" charset="0"/>
                          <a:ea typeface="+mn-ea"/>
                          <a:cs typeface="Calibri" panose="020F0502020204030204" pitchFamily="34" charset="0"/>
                        </a:rPr>
                        <a:t>Go as low as possible without allowing your tailbone to tuck under your butt. </a:t>
                      </a:r>
                      <a:endParaRPr lang="en-ID" sz="1200" kern="1200" dirty="0">
                        <a:solidFill>
                          <a:schemeClr val="dk1"/>
                        </a:solidFill>
                        <a:effectLst/>
                        <a:latin typeface="Calibri" panose="020F0502020204030204" pitchFamily="34" charset="0"/>
                        <a:ea typeface="+mn-ea"/>
                        <a:cs typeface="Calibri" panose="020F0502020204030204" pitchFamily="34" charset="0"/>
                      </a:endParaRPr>
                    </a:p>
                  </a:txBody>
                  <a:tcPr marL="68580" marR="68580" marT="0" marB="0" anchor="ctr"/>
                </a:tc>
                <a:extLst>
                  <a:ext uri="{0D108BD9-81ED-4DB2-BD59-A6C34878D82A}">
                    <a16:rowId xmlns:a16="http://schemas.microsoft.com/office/drawing/2014/main" val="3015774838"/>
                  </a:ext>
                </a:extLst>
              </a:tr>
            </a:tbl>
          </a:graphicData>
        </a:graphic>
      </p:graphicFrame>
    </p:spTree>
    <p:extLst>
      <p:ext uri="{BB962C8B-B14F-4D97-AF65-F5344CB8AC3E}">
        <p14:creationId xmlns:p14="http://schemas.microsoft.com/office/powerpoint/2010/main" val="1245266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24E79-385B-1249-9245-14C8D49ABC71}"/>
              </a:ext>
            </a:extLst>
          </p:cNvPr>
          <p:cNvSpPr>
            <a:spLocks noGrp="1"/>
          </p:cNvSpPr>
          <p:nvPr>
            <p:ph type="title"/>
          </p:nvPr>
        </p:nvSpPr>
        <p:spPr>
          <a:xfrm>
            <a:off x="644779" y="1275606"/>
            <a:ext cx="6447501" cy="530374"/>
          </a:xfrm>
        </p:spPr>
        <p:txBody>
          <a:bodyPr/>
          <a:lstStyle/>
          <a:p>
            <a:r>
              <a:rPr lang="en-US" dirty="0"/>
              <a:t>Advanced Level Kettlebell Workouts</a:t>
            </a:r>
            <a:endParaRPr lang="en-ID" dirty="0"/>
          </a:p>
        </p:txBody>
      </p:sp>
      <p:sp>
        <p:nvSpPr>
          <p:cNvPr id="3" name="Content Placeholder 2">
            <a:extLst>
              <a:ext uri="{FF2B5EF4-FFF2-40B4-BE49-F238E27FC236}">
                <a16:creationId xmlns:a16="http://schemas.microsoft.com/office/drawing/2014/main" id="{8FD43320-1DAC-824B-A44A-1430114F445C}"/>
              </a:ext>
            </a:extLst>
          </p:cNvPr>
          <p:cNvSpPr>
            <a:spLocks noGrp="1"/>
          </p:cNvSpPr>
          <p:nvPr>
            <p:ph idx="1"/>
          </p:nvPr>
        </p:nvSpPr>
        <p:spPr>
          <a:xfrm>
            <a:off x="644779" y="1949996"/>
            <a:ext cx="5871437" cy="1872208"/>
          </a:xfrm>
        </p:spPr>
        <p:txBody>
          <a:bodyPr>
            <a:normAutofit fontScale="92500"/>
          </a:bodyPr>
          <a:lstStyle/>
          <a:p>
            <a:pPr algn="l"/>
            <a:r>
              <a:rPr lang="en-US" dirty="0"/>
              <a:t>The advanced level of kettlebell workouts is suitable for those that have gone through the first two levels we have discussed and have attained a strong level of flexibility and muscular strength enough to handle the advanced workouts.</a:t>
            </a:r>
            <a:r>
              <a:rPr lang="en-ID" dirty="0"/>
              <a:t> </a:t>
            </a:r>
          </a:p>
        </p:txBody>
      </p:sp>
    </p:spTree>
    <p:extLst>
      <p:ext uri="{BB962C8B-B14F-4D97-AF65-F5344CB8AC3E}">
        <p14:creationId xmlns:p14="http://schemas.microsoft.com/office/powerpoint/2010/main" val="1117242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563638"/>
            <a:ext cx="5040560" cy="2088232"/>
          </a:xfrm>
        </p:spPr>
        <p:txBody>
          <a:bodyPr>
            <a:normAutofit/>
          </a:bodyPr>
          <a:lstStyle/>
          <a:p>
            <a:r>
              <a:rPr lang="en-US" dirty="0"/>
              <a:t>The recommended length of time taken engaging in this level per session is 40 minutes while the total number of circuits to be performed per workout is three.</a:t>
            </a:r>
            <a:endParaRPr lang="en-ID" dirty="0"/>
          </a:p>
        </p:txBody>
      </p:sp>
    </p:spTree>
    <p:extLst>
      <p:ext uri="{BB962C8B-B14F-4D97-AF65-F5344CB8AC3E}">
        <p14:creationId xmlns:p14="http://schemas.microsoft.com/office/powerpoint/2010/main" val="412445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6C5BAE96-A580-8C4E-ACEA-C03B93A4E63F}"/>
              </a:ext>
            </a:extLst>
          </p:cNvPr>
          <p:cNvGraphicFramePr>
            <a:graphicFrameLocks noGrp="1"/>
          </p:cNvGraphicFramePr>
          <p:nvPr>
            <p:extLst>
              <p:ext uri="{D42A27DB-BD31-4B8C-83A1-F6EECF244321}">
                <p14:modId xmlns:p14="http://schemas.microsoft.com/office/powerpoint/2010/main" val="468275954"/>
              </p:ext>
            </p:extLst>
          </p:nvPr>
        </p:nvGraphicFramePr>
        <p:xfrm>
          <a:off x="611560" y="532383"/>
          <a:ext cx="7416824" cy="4055591"/>
        </p:xfrm>
        <a:graphic>
          <a:graphicData uri="http://schemas.openxmlformats.org/drawingml/2006/table">
            <a:tbl>
              <a:tblPr firstRow="1" bandRow="1">
                <a:tableStyleId>{5C22544A-7EE6-4342-B048-85BDC9FD1C3A}</a:tableStyleId>
              </a:tblPr>
              <a:tblGrid>
                <a:gridCol w="1927420">
                  <a:extLst>
                    <a:ext uri="{9D8B030D-6E8A-4147-A177-3AD203B41FA5}">
                      <a16:colId xmlns:a16="http://schemas.microsoft.com/office/drawing/2014/main" val="4010106304"/>
                    </a:ext>
                  </a:extLst>
                </a:gridCol>
                <a:gridCol w="1314151">
                  <a:extLst>
                    <a:ext uri="{9D8B030D-6E8A-4147-A177-3AD203B41FA5}">
                      <a16:colId xmlns:a16="http://schemas.microsoft.com/office/drawing/2014/main" val="2160043541"/>
                    </a:ext>
                  </a:extLst>
                </a:gridCol>
                <a:gridCol w="4175253">
                  <a:extLst>
                    <a:ext uri="{9D8B030D-6E8A-4147-A177-3AD203B41FA5}">
                      <a16:colId xmlns:a16="http://schemas.microsoft.com/office/drawing/2014/main" val="4038115789"/>
                    </a:ext>
                  </a:extLst>
                </a:gridCol>
              </a:tblGrid>
              <a:tr h="995947">
                <a:tc>
                  <a:txBody>
                    <a:bodyPr/>
                    <a:lstStyle/>
                    <a:p>
                      <a:r>
                        <a:rPr lang="en-US">
                          <a:latin typeface="Calibri" panose="020F0502020204030204" pitchFamily="34" charset="0"/>
                          <a:cs typeface="Calibri" panose="020F0502020204030204" pitchFamily="34" charset="0"/>
                        </a:rPr>
                        <a:t>Kettlebell Exercises</a:t>
                      </a:r>
                      <a:endParaRPr lang="en-US" dirty="0">
                        <a:latin typeface="Calibri" panose="020F0502020204030204" pitchFamily="34" charset="0"/>
                        <a:cs typeface="Calibri" panose="020F0502020204030204" pitchFamily="34" charset="0"/>
                      </a:endParaRPr>
                    </a:p>
                  </a:txBody>
                  <a:tcPr anchor="ctr"/>
                </a:tc>
                <a:tc>
                  <a:txBody>
                    <a:bodyPr/>
                    <a:lstStyle/>
                    <a:p>
                      <a:pPr algn="ctr">
                        <a:lnSpc>
                          <a:spcPct val="150000"/>
                        </a:lnSpc>
                        <a:spcAft>
                          <a:spcPts val="0"/>
                        </a:spcAft>
                      </a:pPr>
                      <a:r>
                        <a:rPr lang="en-US" sz="1100" b="1" dirty="0">
                          <a:effectLst/>
                          <a:latin typeface="Calibri" panose="020F0502020204030204" pitchFamily="34" charset="0"/>
                          <a:ea typeface="Times New Roman" panose="02020603050405020304" pitchFamily="18" charset="0"/>
                          <a:cs typeface="Calibri" panose="020F0502020204030204" pitchFamily="34" charset="0"/>
                        </a:rPr>
                        <a:t>Length of time/number of repetitions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US" dirty="0">
                          <a:latin typeface="Calibri" panose="020F0502020204030204" pitchFamily="34" charset="0"/>
                          <a:cs typeface="Calibri" panose="020F0502020204030204" pitchFamily="34" charset="0"/>
                        </a:rPr>
                        <a:t>Important Notes</a:t>
                      </a:r>
                    </a:p>
                  </a:txBody>
                  <a:tcPr anchor="ctr"/>
                </a:tc>
                <a:extLst>
                  <a:ext uri="{0D108BD9-81ED-4DB2-BD59-A6C34878D82A}">
                    <a16:rowId xmlns:a16="http://schemas.microsoft.com/office/drawing/2014/main" val="963139721"/>
                  </a:ext>
                </a:extLst>
              </a:tr>
              <a:tr h="1376147">
                <a:tc>
                  <a:txBody>
                    <a:bodyPr/>
                    <a:lstStyle/>
                    <a:p>
                      <a:pPr algn="just">
                        <a:lnSpc>
                          <a:spcPct val="150000"/>
                        </a:lnSpc>
                        <a:spcAft>
                          <a:spcPts val="0"/>
                        </a:spcAft>
                      </a:pPr>
                      <a:r>
                        <a:rPr lang="en-US" sz="1400" dirty="0">
                          <a:effectLst/>
                          <a:latin typeface="Calibri" panose="020F0502020204030204" pitchFamily="34" charset="0"/>
                          <a:ea typeface="Times New Roman" panose="02020603050405020304" pitchFamily="18" charset="0"/>
                          <a:cs typeface="Calibri" panose="020F0502020204030204" pitchFamily="34" charset="0"/>
                        </a:rPr>
                        <a:t>Kettlebell windmill</a:t>
                      </a:r>
                      <a:endParaRPr lang="en-ID" sz="16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8-10 repetitions per side</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just">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Because this is a challenging exercise, it is advisable that you start with lightweight kettlebells at first. When you raise the kettlebell overhead, it is critical that you keep your eyes fixated on the weight so that you maintained proper shoulder alignment</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3305341146"/>
                  </a:ext>
                </a:extLst>
              </a:tr>
              <a:tr h="1683497">
                <a:tc>
                  <a:txBody>
                    <a:bodyPr/>
                    <a:lstStyle/>
                    <a:p>
                      <a:pPr algn="just">
                        <a:lnSpc>
                          <a:spcPct val="150000"/>
                        </a:lnSpc>
                        <a:spcAft>
                          <a:spcPts val="0"/>
                        </a:spcAft>
                      </a:pPr>
                      <a:r>
                        <a:rPr lang="en-US" sz="1400" dirty="0">
                          <a:effectLst/>
                          <a:latin typeface="Calibri" panose="020F0502020204030204" pitchFamily="34" charset="0"/>
                          <a:ea typeface="Times New Roman" panose="02020603050405020304" pitchFamily="18" charset="0"/>
                          <a:cs typeface="Calibri" panose="020F0502020204030204" pitchFamily="34" charset="0"/>
                        </a:rPr>
                        <a:t>Kettlebell deadlift</a:t>
                      </a:r>
                      <a:endParaRPr lang="en-ID" sz="16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Aim for at least 15 repetitions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just">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Here, it is important that you engage the core, tighten the glutes and keep your arms as straight as possible when raising the body. The best way to achieve this is also to ensure that you push up your feet. Do not try to pull the kettlebells up using your arms. Instead, allow it to come naturally with you as you bring your body to a standing position</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2294117366"/>
                  </a:ext>
                </a:extLst>
              </a:tr>
            </a:tbl>
          </a:graphicData>
        </a:graphic>
      </p:graphicFrame>
    </p:spTree>
    <p:extLst>
      <p:ext uri="{BB962C8B-B14F-4D97-AF65-F5344CB8AC3E}">
        <p14:creationId xmlns:p14="http://schemas.microsoft.com/office/powerpoint/2010/main" val="2469243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6C5BAE96-A580-8C4E-ACEA-C03B93A4E63F}"/>
              </a:ext>
            </a:extLst>
          </p:cNvPr>
          <p:cNvGraphicFramePr>
            <a:graphicFrameLocks noGrp="1"/>
          </p:cNvGraphicFramePr>
          <p:nvPr>
            <p:extLst>
              <p:ext uri="{D42A27DB-BD31-4B8C-83A1-F6EECF244321}">
                <p14:modId xmlns:p14="http://schemas.microsoft.com/office/powerpoint/2010/main" val="2023180942"/>
              </p:ext>
            </p:extLst>
          </p:nvPr>
        </p:nvGraphicFramePr>
        <p:xfrm>
          <a:off x="611560" y="1036438"/>
          <a:ext cx="7416824" cy="3047480"/>
        </p:xfrm>
        <a:graphic>
          <a:graphicData uri="http://schemas.openxmlformats.org/drawingml/2006/table">
            <a:tbl>
              <a:tblPr firstRow="1" bandRow="1">
                <a:tableStyleId>{5C22544A-7EE6-4342-B048-85BDC9FD1C3A}</a:tableStyleId>
              </a:tblPr>
              <a:tblGrid>
                <a:gridCol w="1927420">
                  <a:extLst>
                    <a:ext uri="{9D8B030D-6E8A-4147-A177-3AD203B41FA5}">
                      <a16:colId xmlns:a16="http://schemas.microsoft.com/office/drawing/2014/main" val="4010106304"/>
                    </a:ext>
                  </a:extLst>
                </a:gridCol>
                <a:gridCol w="1314151">
                  <a:extLst>
                    <a:ext uri="{9D8B030D-6E8A-4147-A177-3AD203B41FA5}">
                      <a16:colId xmlns:a16="http://schemas.microsoft.com/office/drawing/2014/main" val="2160043541"/>
                    </a:ext>
                  </a:extLst>
                </a:gridCol>
                <a:gridCol w="4175253">
                  <a:extLst>
                    <a:ext uri="{9D8B030D-6E8A-4147-A177-3AD203B41FA5}">
                      <a16:colId xmlns:a16="http://schemas.microsoft.com/office/drawing/2014/main" val="4038115789"/>
                    </a:ext>
                  </a:extLst>
                </a:gridCol>
              </a:tblGrid>
              <a:tr h="1003925">
                <a:tc>
                  <a:txBody>
                    <a:bodyPr/>
                    <a:lstStyle/>
                    <a:p>
                      <a:r>
                        <a:rPr lang="en-US">
                          <a:latin typeface="Calibri" panose="020F0502020204030204" pitchFamily="34" charset="0"/>
                          <a:cs typeface="Calibri" panose="020F0502020204030204" pitchFamily="34" charset="0"/>
                        </a:rPr>
                        <a:t>Kettlebell Exercises</a:t>
                      </a:r>
                      <a:endParaRPr lang="en-US" dirty="0">
                        <a:latin typeface="Calibri" panose="020F0502020204030204" pitchFamily="34" charset="0"/>
                        <a:cs typeface="Calibri" panose="020F0502020204030204" pitchFamily="34" charset="0"/>
                      </a:endParaRPr>
                    </a:p>
                  </a:txBody>
                  <a:tcPr anchor="ctr"/>
                </a:tc>
                <a:tc>
                  <a:txBody>
                    <a:bodyPr/>
                    <a:lstStyle/>
                    <a:p>
                      <a:pPr algn="ctr">
                        <a:lnSpc>
                          <a:spcPct val="150000"/>
                        </a:lnSpc>
                        <a:spcAft>
                          <a:spcPts val="0"/>
                        </a:spcAft>
                      </a:pPr>
                      <a:r>
                        <a:rPr lang="en-US" sz="1100" b="1" dirty="0">
                          <a:effectLst/>
                          <a:latin typeface="Calibri" panose="020F0502020204030204" pitchFamily="34" charset="0"/>
                          <a:ea typeface="Times New Roman" panose="02020603050405020304" pitchFamily="18" charset="0"/>
                          <a:cs typeface="Calibri" panose="020F0502020204030204" pitchFamily="34" charset="0"/>
                        </a:rPr>
                        <a:t>Length of time/number of repetitions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US" dirty="0">
                          <a:latin typeface="Calibri" panose="020F0502020204030204" pitchFamily="34" charset="0"/>
                          <a:cs typeface="Calibri" panose="020F0502020204030204" pitchFamily="34" charset="0"/>
                        </a:rPr>
                        <a:t>Important Notes</a:t>
                      </a:r>
                    </a:p>
                  </a:txBody>
                  <a:tcPr anchor="ctr"/>
                </a:tc>
                <a:extLst>
                  <a:ext uri="{0D108BD9-81ED-4DB2-BD59-A6C34878D82A}">
                    <a16:rowId xmlns:a16="http://schemas.microsoft.com/office/drawing/2014/main" val="963139721"/>
                  </a:ext>
                </a:extLst>
              </a:tr>
              <a:tr h="2043555">
                <a:tc>
                  <a:txBody>
                    <a:bodyPr/>
                    <a:lstStyle/>
                    <a:p>
                      <a:pPr algn="just">
                        <a:lnSpc>
                          <a:spcPct val="150000"/>
                        </a:lnSpc>
                        <a:spcAft>
                          <a:spcPts val="0"/>
                        </a:spcAft>
                      </a:pPr>
                      <a:r>
                        <a:rPr lang="en-US" sz="1400" dirty="0">
                          <a:effectLst/>
                          <a:latin typeface="Calibri" panose="020F0502020204030204" pitchFamily="34" charset="0"/>
                          <a:ea typeface="Times New Roman" panose="02020603050405020304" pitchFamily="18" charset="0"/>
                          <a:cs typeface="Calibri" panose="020F0502020204030204" pitchFamily="34" charset="0"/>
                        </a:rPr>
                        <a:t>Kettlebell clean</a:t>
                      </a:r>
                      <a:endParaRPr lang="en-ID" sz="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15-18 repetitions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just">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While doing the kettlebell clean, remember that the grip position is important. As you begin, ensure that you keep your knees bent as you reach down to grip the handle of the kettlebell using your right hand. It is also important that you keep your thumb behind you. While in a rack position, the kettlebell should rest on your forearm tucked closer to your body while your fist is held at the chest level</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2228609137"/>
                  </a:ext>
                </a:extLst>
              </a:tr>
            </a:tbl>
          </a:graphicData>
        </a:graphic>
      </p:graphicFrame>
    </p:spTree>
    <p:extLst>
      <p:ext uri="{BB962C8B-B14F-4D97-AF65-F5344CB8AC3E}">
        <p14:creationId xmlns:p14="http://schemas.microsoft.com/office/powerpoint/2010/main" val="2800326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6C5BAE96-A580-8C4E-ACEA-C03B93A4E63F}"/>
              </a:ext>
            </a:extLst>
          </p:cNvPr>
          <p:cNvGraphicFramePr>
            <a:graphicFrameLocks noGrp="1"/>
          </p:cNvGraphicFramePr>
          <p:nvPr>
            <p:extLst>
              <p:ext uri="{D42A27DB-BD31-4B8C-83A1-F6EECF244321}">
                <p14:modId xmlns:p14="http://schemas.microsoft.com/office/powerpoint/2010/main" val="538752267"/>
              </p:ext>
            </p:extLst>
          </p:nvPr>
        </p:nvGraphicFramePr>
        <p:xfrm>
          <a:off x="611560" y="676398"/>
          <a:ext cx="7416824" cy="3911576"/>
        </p:xfrm>
        <a:graphic>
          <a:graphicData uri="http://schemas.openxmlformats.org/drawingml/2006/table">
            <a:tbl>
              <a:tblPr firstRow="1" bandRow="1">
                <a:tableStyleId>{5C22544A-7EE6-4342-B048-85BDC9FD1C3A}</a:tableStyleId>
              </a:tblPr>
              <a:tblGrid>
                <a:gridCol w="1927420">
                  <a:extLst>
                    <a:ext uri="{9D8B030D-6E8A-4147-A177-3AD203B41FA5}">
                      <a16:colId xmlns:a16="http://schemas.microsoft.com/office/drawing/2014/main" val="4010106304"/>
                    </a:ext>
                  </a:extLst>
                </a:gridCol>
                <a:gridCol w="1314151">
                  <a:extLst>
                    <a:ext uri="{9D8B030D-6E8A-4147-A177-3AD203B41FA5}">
                      <a16:colId xmlns:a16="http://schemas.microsoft.com/office/drawing/2014/main" val="2160043541"/>
                    </a:ext>
                  </a:extLst>
                </a:gridCol>
                <a:gridCol w="4175253">
                  <a:extLst>
                    <a:ext uri="{9D8B030D-6E8A-4147-A177-3AD203B41FA5}">
                      <a16:colId xmlns:a16="http://schemas.microsoft.com/office/drawing/2014/main" val="4038115789"/>
                    </a:ext>
                  </a:extLst>
                </a:gridCol>
              </a:tblGrid>
              <a:tr h="892912">
                <a:tc>
                  <a:txBody>
                    <a:bodyPr/>
                    <a:lstStyle/>
                    <a:p>
                      <a:r>
                        <a:rPr lang="en-US">
                          <a:latin typeface="Calibri" panose="020F0502020204030204" pitchFamily="34" charset="0"/>
                          <a:cs typeface="Calibri" panose="020F0502020204030204" pitchFamily="34" charset="0"/>
                        </a:rPr>
                        <a:t>Kettlebell Exercises</a:t>
                      </a:r>
                      <a:endParaRPr lang="en-US" dirty="0">
                        <a:latin typeface="Calibri" panose="020F0502020204030204" pitchFamily="34" charset="0"/>
                        <a:cs typeface="Calibri" panose="020F0502020204030204" pitchFamily="34" charset="0"/>
                      </a:endParaRPr>
                    </a:p>
                  </a:txBody>
                  <a:tcPr anchor="ctr"/>
                </a:tc>
                <a:tc>
                  <a:txBody>
                    <a:bodyPr/>
                    <a:lstStyle/>
                    <a:p>
                      <a:pPr algn="ctr">
                        <a:lnSpc>
                          <a:spcPct val="150000"/>
                        </a:lnSpc>
                        <a:spcAft>
                          <a:spcPts val="0"/>
                        </a:spcAft>
                      </a:pPr>
                      <a:r>
                        <a:rPr lang="en-US" sz="1100" b="1" dirty="0">
                          <a:effectLst/>
                          <a:latin typeface="Calibri" panose="020F0502020204030204" pitchFamily="34" charset="0"/>
                          <a:ea typeface="Times New Roman" panose="02020603050405020304" pitchFamily="18" charset="0"/>
                          <a:cs typeface="Calibri" panose="020F0502020204030204" pitchFamily="34" charset="0"/>
                        </a:rPr>
                        <a:t>Length of time/number of repetitions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US" dirty="0">
                          <a:latin typeface="Calibri" panose="020F0502020204030204" pitchFamily="34" charset="0"/>
                          <a:cs typeface="Calibri" panose="020F0502020204030204" pitchFamily="34" charset="0"/>
                        </a:rPr>
                        <a:t>Important Notes</a:t>
                      </a:r>
                    </a:p>
                  </a:txBody>
                  <a:tcPr anchor="ctr"/>
                </a:tc>
                <a:extLst>
                  <a:ext uri="{0D108BD9-81ED-4DB2-BD59-A6C34878D82A}">
                    <a16:rowId xmlns:a16="http://schemas.microsoft.com/office/drawing/2014/main" val="963139721"/>
                  </a:ext>
                </a:extLst>
              </a:tr>
              <a:tr h="1509332">
                <a:tc>
                  <a:txBody>
                    <a:bodyPr/>
                    <a:lstStyle/>
                    <a:p>
                      <a:pPr algn="just">
                        <a:lnSpc>
                          <a:spcPct val="150000"/>
                        </a:lnSpc>
                        <a:spcAft>
                          <a:spcPts val="0"/>
                        </a:spcAft>
                      </a:pPr>
                      <a:r>
                        <a:rPr lang="en-US" sz="1400" dirty="0">
                          <a:effectLst/>
                          <a:latin typeface="Calibri" panose="020F0502020204030204" pitchFamily="34" charset="0"/>
                          <a:ea typeface="Times New Roman" panose="02020603050405020304" pitchFamily="18" charset="0"/>
                          <a:cs typeface="Calibri" panose="020F0502020204030204" pitchFamily="34" charset="0"/>
                        </a:rPr>
                        <a:t>Kettlebell split jerk</a:t>
                      </a:r>
                      <a:endParaRPr lang="en-ID" sz="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4-5 per leg at first and gradually build it up to 8-10 as your fitness level increases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just">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If you are going to do this right, it is advisable that you master the clean and the overhead press first which form the most critical stages of this complex workout</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2575866140"/>
                  </a:ext>
                </a:extLst>
              </a:tr>
              <a:tr h="1509332">
                <a:tc>
                  <a:txBody>
                    <a:bodyPr/>
                    <a:lstStyle/>
                    <a:p>
                      <a:pPr algn="just">
                        <a:lnSpc>
                          <a:spcPct val="150000"/>
                        </a:lnSpc>
                        <a:spcAft>
                          <a:spcPts val="0"/>
                        </a:spcAft>
                      </a:pPr>
                      <a:r>
                        <a:rPr lang="en-US" sz="1400" dirty="0">
                          <a:effectLst/>
                          <a:latin typeface="Calibri" panose="020F0502020204030204" pitchFamily="34" charset="0"/>
                          <a:ea typeface="Times New Roman" panose="02020603050405020304" pitchFamily="18" charset="0"/>
                          <a:cs typeface="Calibri" panose="020F0502020204030204" pitchFamily="34" charset="0"/>
                        </a:rPr>
                        <a:t>Kettlebell pistol squat</a:t>
                      </a:r>
                      <a:endParaRPr lang="en-ID" sz="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4-5 per leg at first and gradually build it up to 8-10 as your fitness level increases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just">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When going up to a standing position, ensure that you drive up using your heels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3015774838"/>
                  </a:ext>
                </a:extLst>
              </a:tr>
            </a:tbl>
          </a:graphicData>
        </a:graphic>
      </p:graphicFrame>
    </p:spTree>
    <p:extLst>
      <p:ext uri="{BB962C8B-B14F-4D97-AF65-F5344CB8AC3E}">
        <p14:creationId xmlns:p14="http://schemas.microsoft.com/office/powerpoint/2010/main" val="448687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987574"/>
            <a:ext cx="4824536" cy="1296144"/>
          </a:xfrm>
        </p:spPr>
        <p:txBody>
          <a:bodyPr>
            <a:normAutofit/>
          </a:bodyPr>
          <a:lstStyle/>
          <a:p>
            <a:r>
              <a:rPr lang="en-US" dirty="0"/>
              <a:t>Just as we mentioned earlier, it is critical that you engage in kettlebell exercises that your body can handle. </a:t>
            </a:r>
            <a:endParaRPr lang="en-ID" dirty="0"/>
          </a:p>
        </p:txBody>
      </p:sp>
      <p:pic>
        <p:nvPicPr>
          <p:cNvPr id="2" name="Picture 1">
            <a:extLst>
              <a:ext uri="{FF2B5EF4-FFF2-40B4-BE49-F238E27FC236}">
                <a16:creationId xmlns:a16="http://schemas.microsoft.com/office/drawing/2014/main" id="{B1B82BEF-775B-0145-8A98-EF943319E9B8}"/>
              </a:ext>
            </a:extLst>
          </p:cNvPr>
          <p:cNvPicPr>
            <a:picLocks noChangeAspect="1"/>
          </p:cNvPicPr>
          <p:nvPr/>
        </p:nvPicPr>
        <p:blipFill>
          <a:blip r:embed="rId2"/>
          <a:stretch>
            <a:fillRect/>
          </a:stretch>
        </p:blipFill>
        <p:spPr>
          <a:xfrm>
            <a:off x="2528069" y="2499742"/>
            <a:ext cx="2575694" cy="1449824"/>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2853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635646"/>
            <a:ext cx="4464496" cy="2016224"/>
          </a:xfrm>
        </p:spPr>
        <p:txBody>
          <a:bodyPr>
            <a:normAutofit/>
          </a:bodyPr>
          <a:lstStyle/>
          <a:p>
            <a:r>
              <a:rPr lang="en-US" dirty="0"/>
              <a:t>Here, we have three levels that will help guide how you engage in exercises that are suitable for your strength and level of flexibility to avoid unnecessary injuries.</a:t>
            </a:r>
            <a:endParaRPr lang="en-ID" dirty="0"/>
          </a:p>
        </p:txBody>
      </p:sp>
    </p:spTree>
    <p:extLst>
      <p:ext uri="{BB962C8B-B14F-4D97-AF65-F5344CB8AC3E}">
        <p14:creationId xmlns:p14="http://schemas.microsoft.com/office/powerpoint/2010/main" val="3368381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644779" y="1589956"/>
            <a:ext cx="6447501" cy="602382"/>
          </a:xfrm>
        </p:spPr>
        <p:txBody>
          <a:bodyPr/>
          <a:lstStyle/>
          <a:p>
            <a:r>
              <a:rPr lang="en-US" dirty="0"/>
              <a:t>Beginner Level Workouts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644779" y="2310036"/>
            <a:ext cx="5871437" cy="2205930"/>
          </a:xfrm>
        </p:spPr>
        <p:txBody>
          <a:bodyPr>
            <a:normAutofit/>
          </a:bodyPr>
          <a:lstStyle/>
          <a:p>
            <a:pPr algn="l"/>
            <a:r>
              <a:rPr lang="en-US" dirty="0"/>
              <a:t>The main objective of this is to increase your muscular strength as well as endurance in a large number of muscles in the body.</a:t>
            </a:r>
            <a:r>
              <a:rPr lang="en-ID" dirty="0"/>
              <a:t> </a:t>
            </a:r>
          </a:p>
        </p:txBody>
      </p:sp>
    </p:spTree>
    <p:extLst>
      <p:ext uri="{BB962C8B-B14F-4D97-AF65-F5344CB8AC3E}">
        <p14:creationId xmlns:p14="http://schemas.microsoft.com/office/powerpoint/2010/main" val="4198028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563638"/>
            <a:ext cx="5328592" cy="2160240"/>
          </a:xfrm>
        </p:spPr>
        <p:txBody>
          <a:bodyPr>
            <a:normAutofit/>
          </a:bodyPr>
          <a:lstStyle/>
          <a:p>
            <a:r>
              <a:rPr lang="en-US" dirty="0"/>
              <a:t>The total time recommended lies between 15 and 45 minutes. Additionally, the total number of circuits to be performed in a single workout should be three. This is laid out in the table below;</a:t>
            </a:r>
            <a:endParaRPr lang="en-ID" dirty="0"/>
          </a:p>
        </p:txBody>
      </p:sp>
    </p:spTree>
    <p:extLst>
      <p:ext uri="{BB962C8B-B14F-4D97-AF65-F5344CB8AC3E}">
        <p14:creationId xmlns:p14="http://schemas.microsoft.com/office/powerpoint/2010/main" val="183947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16540371-F8DF-4844-80BD-BA80B11E2304}"/>
              </a:ext>
            </a:extLst>
          </p:cNvPr>
          <p:cNvGraphicFramePr>
            <a:graphicFrameLocks noGrp="1"/>
          </p:cNvGraphicFramePr>
          <p:nvPr>
            <p:extLst>
              <p:ext uri="{D42A27DB-BD31-4B8C-83A1-F6EECF244321}">
                <p14:modId xmlns:p14="http://schemas.microsoft.com/office/powerpoint/2010/main" val="3515489414"/>
              </p:ext>
            </p:extLst>
          </p:nvPr>
        </p:nvGraphicFramePr>
        <p:xfrm>
          <a:off x="395536" y="1018647"/>
          <a:ext cx="7488831" cy="3065271"/>
        </p:xfrm>
        <a:graphic>
          <a:graphicData uri="http://schemas.openxmlformats.org/drawingml/2006/table">
            <a:tbl>
              <a:tblPr firstRow="1" bandRow="1">
                <a:tableStyleId>{5C22544A-7EE6-4342-B048-85BDC9FD1C3A}</a:tableStyleId>
              </a:tblPr>
              <a:tblGrid>
                <a:gridCol w="1946133">
                  <a:extLst>
                    <a:ext uri="{9D8B030D-6E8A-4147-A177-3AD203B41FA5}">
                      <a16:colId xmlns:a16="http://schemas.microsoft.com/office/drawing/2014/main" val="4010106304"/>
                    </a:ext>
                  </a:extLst>
                </a:gridCol>
                <a:gridCol w="1326909">
                  <a:extLst>
                    <a:ext uri="{9D8B030D-6E8A-4147-A177-3AD203B41FA5}">
                      <a16:colId xmlns:a16="http://schemas.microsoft.com/office/drawing/2014/main" val="2160043541"/>
                    </a:ext>
                  </a:extLst>
                </a:gridCol>
                <a:gridCol w="4215789">
                  <a:extLst>
                    <a:ext uri="{9D8B030D-6E8A-4147-A177-3AD203B41FA5}">
                      <a16:colId xmlns:a16="http://schemas.microsoft.com/office/drawing/2014/main" val="4038115789"/>
                    </a:ext>
                  </a:extLst>
                </a:gridCol>
              </a:tblGrid>
              <a:tr h="1004661">
                <a:tc>
                  <a:txBody>
                    <a:bodyPr/>
                    <a:lstStyle/>
                    <a:p>
                      <a:r>
                        <a:rPr lang="en-US" dirty="0">
                          <a:latin typeface="Calibri" panose="020F0502020204030204" pitchFamily="34" charset="0"/>
                          <a:cs typeface="Calibri" panose="020F0502020204030204" pitchFamily="34" charset="0"/>
                        </a:rPr>
                        <a:t>Kettlebell Exercises</a:t>
                      </a:r>
                    </a:p>
                  </a:txBody>
                  <a:tcPr anchor="ctr"/>
                </a:tc>
                <a:tc>
                  <a:txBody>
                    <a:bodyPr/>
                    <a:lstStyle/>
                    <a:p>
                      <a:pPr algn="ctr"/>
                      <a:r>
                        <a:rPr lang="en-US" dirty="0">
                          <a:latin typeface="Calibri" panose="020F0502020204030204" pitchFamily="34" charset="0"/>
                          <a:cs typeface="Calibri" panose="020F0502020204030204" pitchFamily="34" charset="0"/>
                        </a:rPr>
                        <a:t>Length Of Time</a:t>
                      </a:r>
                    </a:p>
                  </a:txBody>
                  <a:tcPr anchor="ctr"/>
                </a:tc>
                <a:tc>
                  <a:txBody>
                    <a:bodyPr/>
                    <a:lstStyle/>
                    <a:p>
                      <a:pPr algn="ctr"/>
                      <a:r>
                        <a:rPr lang="en-US" dirty="0">
                          <a:latin typeface="Calibri" panose="020F0502020204030204" pitchFamily="34" charset="0"/>
                          <a:cs typeface="Calibri" panose="020F0502020204030204" pitchFamily="34" charset="0"/>
                        </a:rPr>
                        <a:t>Important Notes</a:t>
                      </a:r>
                    </a:p>
                  </a:txBody>
                  <a:tcPr anchor="ctr"/>
                </a:tc>
                <a:extLst>
                  <a:ext uri="{0D108BD9-81ED-4DB2-BD59-A6C34878D82A}">
                    <a16:rowId xmlns:a16="http://schemas.microsoft.com/office/drawing/2014/main" val="963139721"/>
                  </a:ext>
                </a:extLst>
              </a:tr>
              <a:tr h="1116330">
                <a:tc>
                  <a:txBody>
                    <a:bodyPr/>
                    <a:lstStyle/>
                    <a:p>
                      <a:pPr algn="just">
                        <a:lnSpc>
                          <a:spcPct val="150000"/>
                        </a:lnSpc>
                        <a:spcAft>
                          <a:spcPts val="0"/>
                        </a:spcAft>
                      </a:pPr>
                      <a:r>
                        <a:rPr lang="en-US" sz="1200" b="0" dirty="0">
                          <a:effectLst/>
                          <a:latin typeface="Calibri" panose="020F0502020204030204" pitchFamily="34" charset="0"/>
                          <a:ea typeface="Times New Roman" panose="02020603050405020304" pitchFamily="18" charset="0"/>
                          <a:cs typeface="Calibri" panose="020F0502020204030204" pitchFamily="34" charset="0"/>
                        </a:rPr>
                        <a:t>Kettlebell Swing</a:t>
                      </a:r>
                      <a:endParaRPr lang="en-ID" sz="1400" b="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1-3 Minutes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just">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One thing that you have to remember here is to drive your hips forward smoothly but with energy as you swing the kettlebell forward</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3305341146"/>
                  </a:ext>
                </a:extLst>
              </a:tr>
              <a:tr h="944280">
                <a:tc>
                  <a:txBody>
                    <a:bodyPr/>
                    <a:lstStyle/>
                    <a:p>
                      <a:pPr algn="just">
                        <a:lnSpc>
                          <a:spcPct val="150000"/>
                        </a:lnSpc>
                        <a:spcAft>
                          <a:spcPts val="0"/>
                        </a:spcAft>
                      </a:pPr>
                      <a:r>
                        <a:rPr lang="en-US" sz="1200" b="0" dirty="0">
                          <a:effectLst/>
                          <a:latin typeface="Calibri" panose="020F0502020204030204" pitchFamily="34" charset="0"/>
                          <a:ea typeface="Times New Roman" panose="02020603050405020304" pitchFamily="18" charset="0"/>
                          <a:cs typeface="Calibri" panose="020F0502020204030204" pitchFamily="34" charset="0"/>
                        </a:rPr>
                        <a:t>Kettlebell Goblet half get up</a:t>
                      </a:r>
                      <a:endParaRPr lang="en-ID" sz="1400" b="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1-3 Minutes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just">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Here, it is critical that you squat as low as you possibly can and then try to drive your hips back up through your heels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2294117366"/>
                  </a:ext>
                </a:extLst>
              </a:tr>
            </a:tbl>
          </a:graphicData>
        </a:graphic>
      </p:graphicFrame>
    </p:spTree>
    <p:extLst>
      <p:ext uri="{BB962C8B-B14F-4D97-AF65-F5344CB8AC3E}">
        <p14:creationId xmlns:p14="http://schemas.microsoft.com/office/powerpoint/2010/main" val="297000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16540371-F8DF-4844-80BD-BA80B11E2304}"/>
              </a:ext>
            </a:extLst>
          </p:cNvPr>
          <p:cNvGraphicFramePr>
            <a:graphicFrameLocks noGrp="1"/>
          </p:cNvGraphicFramePr>
          <p:nvPr>
            <p:extLst>
              <p:ext uri="{D42A27DB-BD31-4B8C-83A1-F6EECF244321}">
                <p14:modId xmlns:p14="http://schemas.microsoft.com/office/powerpoint/2010/main" val="3385773963"/>
              </p:ext>
            </p:extLst>
          </p:nvPr>
        </p:nvGraphicFramePr>
        <p:xfrm>
          <a:off x="395536" y="530126"/>
          <a:ext cx="7488831" cy="4057848"/>
        </p:xfrm>
        <a:graphic>
          <a:graphicData uri="http://schemas.openxmlformats.org/drawingml/2006/table">
            <a:tbl>
              <a:tblPr firstRow="1" bandRow="1">
                <a:tableStyleId>{5C22544A-7EE6-4342-B048-85BDC9FD1C3A}</a:tableStyleId>
              </a:tblPr>
              <a:tblGrid>
                <a:gridCol w="1946133">
                  <a:extLst>
                    <a:ext uri="{9D8B030D-6E8A-4147-A177-3AD203B41FA5}">
                      <a16:colId xmlns:a16="http://schemas.microsoft.com/office/drawing/2014/main" val="4010106304"/>
                    </a:ext>
                  </a:extLst>
                </a:gridCol>
                <a:gridCol w="1326909">
                  <a:extLst>
                    <a:ext uri="{9D8B030D-6E8A-4147-A177-3AD203B41FA5}">
                      <a16:colId xmlns:a16="http://schemas.microsoft.com/office/drawing/2014/main" val="2160043541"/>
                    </a:ext>
                  </a:extLst>
                </a:gridCol>
                <a:gridCol w="4215789">
                  <a:extLst>
                    <a:ext uri="{9D8B030D-6E8A-4147-A177-3AD203B41FA5}">
                      <a16:colId xmlns:a16="http://schemas.microsoft.com/office/drawing/2014/main" val="4038115789"/>
                    </a:ext>
                  </a:extLst>
                </a:gridCol>
              </a:tblGrid>
              <a:tr h="762798">
                <a:tc>
                  <a:txBody>
                    <a:bodyPr/>
                    <a:lstStyle/>
                    <a:p>
                      <a:r>
                        <a:rPr lang="en-US" dirty="0">
                          <a:latin typeface="Calibri" panose="020F0502020204030204" pitchFamily="34" charset="0"/>
                          <a:cs typeface="Calibri" panose="020F0502020204030204" pitchFamily="34" charset="0"/>
                        </a:rPr>
                        <a:t>Kettlebell Exercises</a:t>
                      </a:r>
                    </a:p>
                  </a:txBody>
                  <a:tcPr anchor="ctr"/>
                </a:tc>
                <a:tc>
                  <a:txBody>
                    <a:bodyPr/>
                    <a:lstStyle/>
                    <a:p>
                      <a:pPr algn="ctr"/>
                      <a:r>
                        <a:rPr lang="en-US" dirty="0">
                          <a:latin typeface="Calibri" panose="020F0502020204030204" pitchFamily="34" charset="0"/>
                          <a:cs typeface="Calibri" panose="020F0502020204030204" pitchFamily="34" charset="0"/>
                        </a:rPr>
                        <a:t>Length Of Time</a:t>
                      </a:r>
                    </a:p>
                  </a:txBody>
                  <a:tcPr anchor="ctr"/>
                </a:tc>
                <a:tc>
                  <a:txBody>
                    <a:bodyPr/>
                    <a:lstStyle/>
                    <a:p>
                      <a:pPr algn="ctr"/>
                      <a:r>
                        <a:rPr lang="en-US" dirty="0">
                          <a:latin typeface="Calibri" panose="020F0502020204030204" pitchFamily="34" charset="0"/>
                          <a:cs typeface="Calibri" panose="020F0502020204030204" pitchFamily="34" charset="0"/>
                        </a:rPr>
                        <a:t>Important Notes</a:t>
                      </a:r>
                    </a:p>
                  </a:txBody>
                  <a:tcPr anchor="ctr"/>
                </a:tc>
                <a:extLst>
                  <a:ext uri="{0D108BD9-81ED-4DB2-BD59-A6C34878D82A}">
                    <a16:rowId xmlns:a16="http://schemas.microsoft.com/office/drawing/2014/main" val="963139721"/>
                  </a:ext>
                </a:extLst>
              </a:tr>
              <a:tr h="1479748">
                <a:tc>
                  <a:txBody>
                    <a:bodyPr/>
                    <a:lstStyle/>
                    <a:p>
                      <a:pPr algn="just">
                        <a:lnSpc>
                          <a:spcPct val="150000"/>
                        </a:lnSpc>
                        <a:spcAft>
                          <a:spcPts val="0"/>
                        </a:spcAft>
                      </a:pPr>
                      <a:r>
                        <a:rPr lang="en-US" sz="1200" b="0" dirty="0">
                          <a:effectLst/>
                          <a:latin typeface="Calibri" panose="020F0502020204030204" pitchFamily="34" charset="0"/>
                          <a:ea typeface="Times New Roman" panose="02020603050405020304" pitchFamily="18" charset="0"/>
                          <a:cs typeface="Calibri" panose="020F0502020204030204" pitchFamily="34" charset="0"/>
                        </a:rPr>
                        <a:t>Kettlebell one-arm row</a:t>
                      </a:r>
                      <a:endParaRPr lang="en-ID" sz="1400" b="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1-3 Minutes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just">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With this exercise, it is essential that you pull the kettlebells towards your tummy while ensuring that your spine maintains a straight posture (That is, the back straight and the chest out). Then keep your elbows tucked in</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2228609137"/>
                  </a:ext>
                </a:extLst>
              </a:tr>
              <a:tr h="1098350">
                <a:tc>
                  <a:txBody>
                    <a:bodyPr/>
                    <a:lstStyle/>
                    <a:p>
                      <a:pPr algn="just">
                        <a:lnSpc>
                          <a:spcPct val="150000"/>
                        </a:lnSpc>
                        <a:spcAft>
                          <a:spcPts val="0"/>
                        </a:spcAft>
                      </a:pPr>
                      <a:r>
                        <a:rPr lang="en-US" sz="1200" b="0" dirty="0">
                          <a:effectLst/>
                          <a:latin typeface="Calibri" panose="020F0502020204030204" pitchFamily="34" charset="0"/>
                          <a:ea typeface="Times New Roman" panose="02020603050405020304" pitchFamily="18" charset="0"/>
                          <a:cs typeface="Calibri" panose="020F0502020204030204" pitchFamily="34" charset="0"/>
                        </a:rPr>
                        <a:t>One-arm overhead press</a:t>
                      </a:r>
                      <a:endParaRPr lang="en-ID" sz="1400" b="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1-3 Minutes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just">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This is a great alternative to the common bench press we are familiar with. However, with the overhead press, it demands a compound wrist and movement of the arms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2575866140"/>
                  </a:ext>
                </a:extLst>
              </a:tr>
              <a:tr h="716952">
                <a:tc>
                  <a:txBody>
                    <a:bodyPr/>
                    <a:lstStyle/>
                    <a:p>
                      <a:pPr algn="just">
                        <a:lnSpc>
                          <a:spcPct val="150000"/>
                        </a:lnSpc>
                        <a:spcAft>
                          <a:spcPts val="0"/>
                        </a:spcAft>
                      </a:pPr>
                      <a:r>
                        <a:rPr lang="en-US" sz="1200" b="0" dirty="0">
                          <a:effectLst/>
                          <a:latin typeface="Calibri" panose="020F0502020204030204" pitchFamily="34" charset="0"/>
                          <a:ea typeface="Times New Roman" panose="02020603050405020304" pitchFamily="18" charset="0"/>
                          <a:cs typeface="Calibri" panose="020F0502020204030204" pitchFamily="34" charset="0"/>
                        </a:rPr>
                        <a:t>Kettlebell halo</a:t>
                      </a:r>
                      <a:endParaRPr lang="en-ID" sz="1400" b="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1-3 Minutes</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just">
                        <a:lnSpc>
                          <a:spcPct val="150000"/>
                        </a:lnSpc>
                        <a:spcAft>
                          <a:spcPts val="0"/>
                        </a:spcAft>
                      </a:pPr>
                      <a:r>
                        <a:rPr lang="en-US" sz="1100" dirty="0">
                          <a:effectLst/>
                          <a:latin typeface="Calibri" panose="020F0502020204030204" pitchFamily="34" charset="0"/>
                          <a:ea typeface="Times New Roman" panose="02020603050405020304" pitchFamily="18" charset="0"/>
                          <a:cs typeface="Calibri" panose="020F0502020204030204" pitchFamily="34" charset="0"/>
                        </a:rPr>
                        <a:t>As you exercise, one thing that you have to bear in mind is to keep your lower back in its natural arch and to the pivot</a:t>
                      </a:r>
                      <a:endParaRPr lang="en-ID"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3015774838"/>
                  </a:ext>
                </a:extLst>
              </a:tr>
            </a:tbl>
          </a:graphicData>
        </a:graphic>
      </p:graphicFrame>
    </p:spTree>
    <p:extLst>
      <p:ext uri="{BB962C8B-B14F-4D97-AF65-F5344CB8AC3E}">
        <p14:creationId xmlns:p14="http://schemas.microsoft.com/office/powerpoint/2010/main" val="3375328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31EBF-945D-1F40-8506-8161136D8818}"/>
              </a:ext>
            </a:extLst>
          </p:cNvPr>
          <p:cNvSpPr>
            <a:spLocks noGrp="1"/>
          </p:cNvSpPr>
          <p:nvPr>
            <p:ph type="title"/>
          </p:nvPr>
        </p:nvSpPr>
        <p:spPr>
          <a:xfrm>
            <a:off x="683568" y="1635646"/>
            <a:ext cx="6447501" cy="576064"/>
          </a:xfrm>
        </p:spPr>
        <p:txBody>
          <a:bodyPr>
            <a:normAutofit/>
          </a:bodyPr>
          <a:lstStyle/>
          <a:p>
            <a:r>
              <a:rPr lang="en-US" dirty="0"/>
              <a:t>Intermediate Level Kettlebell Workouts</a:t>
            </a:r>
            <a:endParaRPr lang="en-ID" dirty="0"/>
          </a:p>
        </p:txBody>
      </p:sp>
      <p:sp>
        <p:nvSpPr>
          <p:cNvPr id="3" name="Content Placeholder 2">
            <a:extLst>
              <a:ext uri="{FF2B5EF4-FFF2-40B4-BE49-F238E27FC236}">
                <a16:creationId xmlns:a16="http://schemas.microsoft.com/office/drawing/2014/main" id="{721E3C4F-65B1-EF48-BD99-994135B63CB1}"/>
              </a:ext>
            </a:extLst>
          </p:cNvPr>
          <p:cNvSpPr>
            <a:spLocks noGrp="1"/>
          </p:cNvSpPr>
          <p:nvPr>
            <p:ph idx="1"/>
          </p:nvPr>
        </p:nvSpPr>
        <p:spPr>
          <a:xfrm>
            <a:off x="683568" y="2355726"/>
            <a:ext cx="5439389" cy="1455364"/>
          </a:xfrm>
        </p:spPr>
        <p:txBody>
          <a:bodyPr>
            <a:normAutofit/>
          </a:bodyPr>
          <a:lstStyle/>
          <a:p>
            <a:pPr algn="l"/>
            <a:r>
              <a:rPr lang="en-US" dirty="0"/>
              <a:t>The main objective of this level of workout is to increase muscular strength and endurance.</a:t>
            </a:r>
            <a:r>
              <a:rPr lang="en-ID" dirty="0"/>
              <a:t> </a:t>
            </a:r>
            <a:endParaRPr lang="en-US" dirty="0"/>
          </a:p>
        </p:txBody>
      </p:sp>
    </p:spTree>
    <p:extLst>
      <p:ext uri="{BB962C8B-B14F-4D97-AF65-F5344CB8AC3E}">
        <p14:creationId xmlns:p14="http://schemas.microsoft.com/office/powerpoint/2010/main" val="403837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915566"/>
            <a:ext cx="4176464" cy="1368152"/>
          </a:xfrm>
        </p:spPr>
        <p:txBody>
          <a:bodyPr>
            <a:normAutofit/>
          </a:bodyPr>
          <a:lstStyle/>
          <a:p>
            <a:r>
              <a:rPr lang="en-US" dirty="0"/>
              <a:t>It also plays a critical role in boosting the performance of the cardiovascular system. </a:t>
            </a:r>
            <a:endParaRPr lang="en-ID" dirty="0"/>
          </a:p>
        </p:txBody>
      </p:sp>
      <p:pic>
        <p:nvPicPr>
          <p:cNvPr id="2" name="Picture 1">
            <a:extLst>
              <a:ext uri="{FF2B5EF4-FFF2-40B4-BE49-F238E27FC236}">
                <a16:creationId xmlns:a16="http://schemas.microsoft.com/office/drawing/2014/main" id="{D34E6E98-6179-8940-B45F-DA9CC5C13E7B}"/>
              </a:ext>
            </a:extLst>
          </p:cNvPr>
          <p:cNvPicPr>
            <a:picLocks noChangeAspect="1"/>
          </p:cNvPicPr>
          <p:nvPr/>
        </p:nvPicPr>
        <p:blipFill>
          <a:blip r:embed="rId2"/>
          <a:stretch>
            <a:fillRect/>
          </a:stretch>
        </p:blipFill>
        <p:spPr>
          <a:xfrm>
            <a:off x="2583123" y="2427734"/>
            <a:ext cx="2537594" cy="1689963"/>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8110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Theme3">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Theme3" id="{D2229388-DC35-1749-9B0E-920FE8E0B7E8}" vid="{1B293976-47DF-0744-9476-6332CEBA38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Theme3</Template>
  <TotalTime>800</TotalTime>
  <Words>987</Words>
  <Application>Microsoft Macintosh PowerPoint</Application>
  <PresentationFormat>On-screen Show (16:9)</PresentationFormat>
  <Paragraphs>80</Paragraphs>
  <Slides>17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Times New Roman</vt:lpstr>
      <vt:lpstr>Trebuchet MS</vt:lpstr>
      <vt:lpstr>Wingdings 3</vt:lpstr>
      <vt:lpstr>Theme3</vt:lpstr>
      <vt:lpstr>PowerPoint Presentation</vt:lpstr>
      <vt:lpstr>PowerPoint Presentation</vt:lpstr>
      <vt:lpstr>PowerPoint Presentation</vt:lpstr>
      <vt:lpstr>Beginner Level Workouts</vt:lpstr>
      <vt:lpstr>PowerPoint Presentation</vt:lpstr>
      <vt:lpstr>PowerPoint Presentation</vt:lpstr>
      <vt:lpstr>PowerPoint Presentation</vt:lpstr>
      <vt:lpstr>Intermediate Level Kettlebell Workouts</vt:lpstr>
      <vt:lpstr>PowerPoint Presentation</vt:lpstr>
      <vt:lpstr>PowerPoint Presentation</vt:lpstr>
      <vt:lpstr>PowerPoint Presentation</vt:lpstr>
      <vt:lpstr>PowerPoint Presentation</vt:lpstr>
      <vt:lpstr>Advanced Level Kettlebell Workouts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37</cp:revision>
  <dcterms:created xsi:type="dcterms:W3CDTF">2018-10-15T07:11:14Z</dcterms:created>
  <dcterms:modified xsi:type="dcterms:W3CDTF">2019-06-08T09:41:42Z</dcterms:modified>
</cp:coreProperties>
</file>