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1" r:id="rId1"/>
  </p:sldMasterIdLst>
  <p:notesMasterIdLst>
    <p:notesMasterId r:id="rId91"/>
  </p:notesMasterIdLst>
  <p:sldIdLst>
    <p:sldId id="257" r:id="rId2"/>
    <p:sldId id="262" r:id="rId3"/>
    <p:sldId id="299" r:id="rId4"/>
    <p:sldId id="300" r:id="rId5"/>
    <p:sldId id="301" r:id="rId6"/>
    <p:sldId id="302" r:id="rId7"/>
    <p:sldId id="261" r:id="rId8"/>
    <p:sldId id="278" r:id="rId9"/>
    <p:sldId id="303" r:id="rId10"/>
    <p:sldId id="304" r:id="rId11"/>
    <p:sldId id="305" r:id="rId12"/>
    <p:sldId id="306" r:id="rId13"/>
    <p:sldId id="307" r:id="rId14"/>
    <p:sldId id="308" r:id="rId15"/>
    <p:sldId id="265" r:id="rId16"/>
    <p:sldId id="266" r:id="rId17"/>
    <p:sldId id="309" r:id="rId18"/>
    <p:sldId id="310" r:id="rId19"/>
    <p:sldId id="311" r:id="rId20"/>
    <p:sldId id="312" r:id="rId21"/>
    <p:sldId id="313" r:id="rId22"/>
    <p:sldId id="314" r:id="rId23"/>
    <p:sldId id="315" r:id="rId24"/>
    <p:sldId id="274" r:id="rId25"/>
    <p:sldId id="275" r:id="rId26"/>
    <p:sldId id="316" r:id="rId27"/>
    <p:sldId id="317" r:id="rId28"/>
    <p:sldId id="279" r:id="rId29"/>
    <p:sldId id="280" r:id="rId30"/>
    <p:sldId id="318" r:id="rId31"/>
    <p:sldId id="319" r:id="rId32"/>
    <p:sldId id="320" r:id="rId33"/>
    <p:sldId id="321" r:id="rId34"/>
    <p:sldId id="322" r:id="rId35"/>
    <p:sldId id="281" r:id="rId36"/>
    <p:sldId id="282" r:id="rId37"/>
    <p:sldId id="283" r:id="rId38"/>
    <p:sldId id="284" r:id="rId39"/>
    <p:sldId id="323" r:id="rId40"/>
    <p:sldId id="324" r:id="rId41"/>
    <p:sldId id="325" r:id="rId42"/>
    <p:sldId id="327" r:id="rId43"/>
    <p:sldId id="285" r:id="rId44"/>
    <p:sldId id="286" r:id="rId45"/>
    <p:sldId id="328" r:id="rId46"/>
    <p:sldId id="287" r:id="rId47"/>
    <p:sldId id="288" r:id="rId48"/>
    <p:sldId id="329" r:id="rId49"/>
    <p:sldId id="330" r:id="rId50"/>
    <p:sldId id="289" r:id="rId51"/>
    <p:sldId id="290" r:id="rId52"/>
    <p:sldId id="331" r:id="rId53"/>
    <p:sldId id="332" r:id="rId54"/>
    <p:sldId id="333" r:id="rId55"/>
    <p:sldId id="334" r:id="rId56"/>
    <p:sldId id="291" r:id="rId57"/>
    <p:sldId id="292" r:id="rId58"/>
    <p:sldId id="335" r:id="rId59"/>
    <p:sldId id="336" r:id="rId60"/>
    <p:sldId id="337" r:id="rId61"/>
    <p:sldId id="293" r:id="rId62"/>
    <p:sldId id="294" r:id="rId63"/>
    <p:sldId id="338" r:id="rId64"/>
    <p:sldId id="339" r:id="rId65"/>
    <p:sldId id="340" r:id="rId66"/>
    <p:sldId id="341" r:id="rId67"/>
    <p:sldId id="342" r:id="rId68"/>
    <p:sldId id="343" r:id="rId69"/>
    <p:sldId id="344" r:id="rId70"/>
    <p:sldId id="295" r:id="rId71"/>
    <p:sldId id="296" r:id="rId72"/>
    <p:sldId id="345" r:id="rId73"/>
    <p:sldId id="346" r:id="rId74"/>
    <p:sldId id="347" r:id="rId75"/>
    <p:sldId id="297" r:id="rId76"/>
    <p:sldId id="298" r:id="rId77"/>
    <p:sldId id="348" r:id="rId78"/>
    <p:sldId id="349" r:id="rId79"/>
    <p:sldId id="350" r:id="rId80"/>
    <p:sldId id="351" r:id="rId81"/>
    <p:sldId id="352" r:id="rId82"/>
    <p:sldId id="353" r:id="rId83"/>
    <p:sldId id="354" r:id="rId84"/>
    <p:sldId id="355" r:id="rId85"/>
    <p:sldId id="356" r:id="rId86"/>
    <p:sldId id="357" r:id="rId87"/>
    <p:sldId id="358" r:id="rId88"/>
    <p:sldId id="359" r:id="rId89"/>
    <p:sldId id="360" r:id="rId9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39"/>
    <p:restoredTop sz="94650"/>
  </p:normalViewPr>
  <p:slideViewPr>
    <p:cSldViewPr>
      <p:cViewPr varScale="1">
        <p:scale>
          <a:sx n="98" d="100"/>
          <a:sy n="98" d="100"/>
        </p:scale>
        <p:origin x="192" y="1240"/>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6/10/19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1173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51881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1100215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19017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611124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6214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740998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62678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indent="0" algn="ctr">
              <a:buNone/>
              <a:defRPr sz="2400">
                <a:latin typeface="Calibri" panose="020F0502020204030204" pitchFamily="34" charset="0"/>
                <a:cs typeface="Calibri" panose="020F0502020204030204" pitchFamily="34" charset="0"/>
              </a:defRPr>
            </a:lvl1pPr>
            <a:lvl2pPr marL="342900" indent="0" algn="l">
              <a:buNone/>
              <a:defRPr sz="2400">
                <a:latin typeface="Calibri" panose="020F0502020204030204" pitchFamily="34" charset="0"/>
                <a:cs typeface="Calibri" panose="020F0502020204030204" pitchFamily="34" charset="0"/>
              </a:defRPr>
            </a:lvl2pPr>
            <a:lvl3pPr marL="685800" indent="0" algn="l">
              <a:buNone/>
              <a:defRPr sz="2400">
                <a:latin typeface="Calibri" panose="020F0502020204030204" pitchFamily="34" charset="0"/>
                <a:cs typeface="Calibri" panose="020F0502020204030204" pitchFamily="34" charset="0"/>
              </a:defRPr>
            </a:lvl3pPr>
            <a:lvl4pPr marL="1028700" indent="0" algn="l">
              <a:buNone/>
              <a:defRPr sz="2400">
                <a:latin typeface="Calibri" panose="020F0502020204030204" pitchFamily="34" charset="0"/>
                <a:cs typeface="Calibri" panose="020F0502020204030204" pitchFamily="34" charset="0"/>
              </a:defRPr>
            </a:lvl4pPr>
            <a:lvl5pPr marL="1371600" indent="0" algn="l">
              <a:buNone/>
              <a:defRPr sz="24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6/10/19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3045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30508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39690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6/10/19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29397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6/10/19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74978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6/10/19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70618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3210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127245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6/10/19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97396727"/>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Lst>
  <p:txStyles>
    <p:titleStyle>
      <a:lvl1pPr algn="l" defTabSz="342900" rtl="0" eaLnBrk="1" latinLnBrk="0" hangingPunct="1">
        <a:spcBef>
          <a:spcPct val="0"/>
        </a:spcBef>
        <a:buNone/>
        <a:defRPr sz="2600" b="1"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ctr"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0176FCF-58A2-1341-BD8C-A2863A54E1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8034" r="1559"/>
          <a:stretch/>
        </p:blipFill>
        <p:spPr>
          <a:xfrm>
            <a:off x="0" y="-33407"/>
            <a:ext cx="9144000" cy="5176907"/>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630954"/>
            <a:ext cx="3276600" cy="1938992"/>
          </a:xfrm>
          <a:prstGeom prst="rect">
            <a:avLst/>
          </a:prstGeom>
          <a:noFill/>
        </p:spPr>
        <p:txBody>
          <a:bodyPr wrap="square" rtlCol="0">
            <a:spAutoFit/>
          </a:bodyPr>
          <a:lstStyle/>
          <a:p>
            <a:pPr algn="ctr"/>
            <a:r>
              <a:rPr lang="en-US" sz="4000" b="1" dirty="0">
                <a:latin typeface="Calibri" panose="020F0502020204030204" pitchFamily="34" charset="0"/>
                <a:cs typeface="Calibri" panose="020F0502020204030204" pitchFamily="34" charset="0"/>
              </a:rPr>
              <a:t>Kettlebell Workouts For Beginners</a:t>
            </a:r>
            <a:endParaRPr lang="en-ID" sz="40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779662"/>
            <a:ext cx="4680520" cy="2016224"/>
          </a:xfrm>
        </p:spPr>
        <p:txBody>
          <a:bodyPr>
            <a:normAutofit/>
          </a:bodyPr>
          <a:lstStyle/>
          <a:p>
            <a:r>
              <a:rPr lang="en-US" dirty="0"/>
              <a:t>It is critical that you keep your arms long and lose enough to engage the core and the cause the shoulder blades to retract.</a:t>
            </a:r>
            <a:endParaRPr lang="en-ID" dirty="0"/>
          </a:p>
        </p:txBody>
      </p:sp>
    </p:spTree>
    <p:extLst>
      <p:ext uri="{BB962C8B-B14F-4D97-AF65-F5344CB8AC3E}">
        <p14:creationId xmlns:p14="http://schemas.microsoft.com/office/powerpoint/2010/main" val="1373717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635646"/>
            <a:ext cx="4680520" cy="2016224"/>
          </a:xfrm>
        </p:spPr>
        <p:txBody>
          <a:bodyPr>
            <a:normAutofit/>
          </a:bodyPr>
          <a:lstStyle/>
          <a:p>
            <a:r>
              <a:rPr lang="en-US" dirty="0"/>
              <a:t>At this point, it is important that you start shifting the bodyweight towards your heels while keeping the knees softened.</a:t>
            </a:r>
            <a:endParaRPr lang="en-ID" dirty="0"/>
          </a:p>
        </p:txBody>
      </p:sp>
    </p:spTree>
    <p:extLst>
      <p:ext uri="{BB962C8B-B14F-4D97-AF65-F5344CB8AC3E}">
        <p14:creationId xmlns:p14="http://schemas.microsoft.com/office/powerpoint/2010/main" val="2695220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843558"/>
            <a:ext cx="4320480" cy="2016224"/>
          </a:xfrm>
        </p:spPr>
        <p:txBody>
          <a:bodyPr>
            <a:normAutofit/>
          </a:bodyPr>
          <a:lstStyle/>
          <a:p>
            <a:r>
              <a:rPr lang="en-US" dirty="0"/>
              <a:t>Start driving your heels so that your quads are engaged while still swinging the KB.</a:t>
            </a:r>
            <a:endParaRPr lang="en-ID" dirty="0"/>
          </a:p>
        </p:txBody>
      </p:sp>
      <p:pic>
        <p:nvPicPr>
          <p:cNvPr id="2" name="Picture 1">
            <a:extLst>
              <a:ext uri="{FF2B5EF4-FFF2-40B4-BE49-F238E27FC236}">
                <a16:creationId xmlns:a16="http://schemas.microsoft.com/office/drawing/2014/main" id="{09CDFFB4-9C37-1647-8C7D-9838D17F89AB}"/>
              </a:ext>
            </a:extLst>
          </p:cNvPr>
          <p:cNvPicPr>
            <a:picLocks noChangeAspect="1"/>
          </p:cNvPicPr>
          <p:nvPr/>
        </p:nvPicPr>
        <p:blipFill>
          <a:blip r:embed="rId2"/>
          <a:stretch>
            <a:fillRect/>
          </a:stretch>
        </p:blipFill>
        <p:spPr>
          <a:xfrm>
            <a:off x="2303027" y="2355726"/>
            <a:ext cx="2665737" cy="1851670"/>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0097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779662"/>
            <a:ext cx="4464496" cy="2016224"/>
          </a:xfrm>
        </p:spPr>
        <p:txBody>
          <a:bodyPr>
            <a:normAutofit/>
          </a:bodyPr>
          <a:lstStyle/>
          <a:p>
            <a:r>
              <a:rPr lang="en-US" dirty="0"/>
              <a:t>As the bell begins to come downwards, allow the weight to work the magic while you get ready for the next rep.</a:t>
            </a:r>
            <a:endParaRPr lang="en-ID" dirty="0"/>
          </a:p>
        </p:txBody>
      </p:sp>
    </p:spTree>
    <p:extLst>
      <p:ext uri="{BB962C8B-B14F-4D97-AF65-F5344CB8AC3E}">
        <p14:creationId xmlns:p14="http://schemas.microsoft.com/office/powerpoint/2010/main" val="1552076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635646"/>
            <a:ext cx="4320480" cy="2016224"/>
          </a:xfrm>
        </p:spPr>
        <p:txBody>
          <a:bodyPr>
            <a:normAutofit/>
          </a:bodyPr>
          <a:lstStyle/>
          <a:p>
            <a:r>
              <a:rPr lang="en-US" dirty="0"/>
              <a:t>While the bells transition from the back to the front, keep engaging your heels and your hips to maximize the benefits.</a:t>
            </a:r>
            <a:endParaRPr lang="en-ID" dirty="0"/>
          </a:p>
        </p:txBody>
      </p:sp>
    </p:spTree>
    <p:extLst>
      <p:ext uri="{BB962C8B-B14F-4D97-AF65-F5344CB8AC3E}">
        <p14:creationId xmlns:p14="http://schemas.microsoft.com/office/powerpoint/2010/main" val="2747875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1EBF-945D-1F40-8506-8161136D8818}"/>
              </a:ext>
            </a:extLst>
          </p:cNvPr>
          <p:cNvSpPr>
            <a:spLocks noGrp="1"/>
          </p:cNvSpPr>
          <p:nvPr>
            <p:ph type="title"/>
          </p:nvPr>
        </p:nvSpPr>
        <p:spPr>
          <a:xfrm>
            <a:off x="716787" y="1491630"/>
            <a:ext cx="6447501" cy="920900"/>
          </a:xfrm>
        </p:spPr>
        <p:txBody>
          <a:bodyPr>
            <a:normAutofit/>
          </a:bodyPr>
          <a:lstStyle/>
          <a:p>
            <a:pPr lvl="0"/>
            <a:r>
              <a:rPr lang="en-US" dirty="0"/>
              <a:t>2. Turkish Get Up</a:t>
            </a:r>
            <a:endParaRPr lang="en-ID" dirty="0"/>
          </a:p>
        </p:txBody>
      </p:sp>
      <p:sp>
        <p:nvSpPr>
          <p:cNvPr id="3" name="Content Placeholder 2">
            <a:extLst>
              <a:ext uri="{FF2B5EF4-FFF2-40B4-BE49-F238E27FC236}">
                <a16:creationId xmlns:a16="http://schemas.microsoft.com/office/drawing/2014/main" id="{721E3C4F-65B1-EF48-BD99-994135B63CB1}"/>
              </a:ext>
            </a:extLst>
          </p:cNvPr>
          <p:cNvSpPr>
            <a:spLocks noGrp="1"/>
          </p:cNvSpPr>
          <p:nvPr>
            <p:ph idx="1"/>
          </p:nvPr>
        </p:nvSpPr>
        <p:spPr>
          <a:xfrm>
            <a:off x="716787" y="2139702"/>
            <a:ext cx="5439389" cy="1800200"/>
          </a:xfrm>
        </p:spPr>
        <p:txBody>
          <a:bodyPr>
            <a:normAutofit fontScale="92500"/>
          </a:bodyPr>
          <a:lstStyle/>
          <a:p>
            <a:pPr algn="l"/>
            <a:r>
              <a:rPr lang="en-US" dirty="0"/>
              <a:t>This is one of the most commonly known full body workout that integrates fundamental movement patterns that are important in conditioning the stabilizer muscles and the core throughout the process.</a:t>
            </a:r>
          </a:p>
        </p:txBody>
      </p:sp>
    </p:spTree>
    <p:extLst>
      <p:ext uri="{BB962C8B-B14F-4D97-AF65-F5344CB8AC3E}">
        <p14:creationId xmlns:p14="http://schemas.microsoft.com/office/powerpoint/2010/main" val="40383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563638"/>
            <a:ext cx="4608512" cy="2016224"/>
          </a:xfrm>
        </p:spPr>
        <p:txBody>
          <a:bodyPr>
            <a:normAutofit/>
          </a:bodyPr>
          <a:lstStyle/>
          <a:p>
            <a:r>
              <a:rPr lang="en-US" dirty="0"/>
              <a:t>It is believed that the Greek would not train a boy until they can get off the floor while holding the weights above their heads. This exercise entails seven stages;</a:t>
            </a:r>
            <a:endParaRPr lang="en-ID" dirty="0"/>
          </a:p>
        </p:txBody>
      </p:sp>
    </p:spTree>
    <p:extLst>
      <p:ext uri="{BB962C8B-B14F-4D97-AF65-F5344CB8AC3E}">
        <p14:creationId xmlns:p14="http://schemas.microsoft.com/office/powerpoint/2010/main" val="168110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915566"/>
            <a:ext cx="5832648" cy="3528392"/>
          </a:xfrm>
        </p:spPr>
        <p:txBody>
          <a:bodyPr>
            <a:normAutofit/>
          </a:bodyPr>
          <a:lstStyle/>
          <a:p>
            <a:pPr algn="l"/>
            <a:r>
              <a:rPr lang="en-US" b="1" i="1" dirty="0"/>
              <a:t>Stage 1</a:t>
            </a:r>
            <a:br>
              <a:rPr lang="en-US" b="1" i="1" dirty="0"/>
            </a:br>
            <a:endParaRPr lang="en-ID" b="1" dirty="0"/>
          </a:p>
          <a:p>
            <a:pPr algn="l"/>
            <a:r>
              <a:rPr lang="en-US" dirty="0"/>
              <a:t>Start by forming a fetal position while ensuring that you are holding the kettlebell. Then roll onto your back and then hold the bell such that your arm is straightened out. Fix your gaze on the KB and ensure that your eyes are not taken off it.</a:t>
            </a:r>
            <a:endParaRPr lang="en-ID" dirty="0"/>
          </a:p>
        </p:txBody>
      </p:sp>
    </p:spTree>
    <p:extLst>
      <p:ext uri="{BB962C8B-B14F-4D97-AF65-F5344CB8AC3E}">
        <p14:creationId xmlns:p14="http://schemas.microsoft.com/office/powerpoint/2010/main" val="307210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987574"/>
            <a:ext cx="5472608" cy="3168352"/>
          </a:xfrm>
        </p:spPr>
        <p:txBody>
          <a:bodyPr>
            <a:normAutofit/>
          </a:bodyPr>
          <a:lstStyle/>
          <a:p>
            <a:pPr algn="l"/>
            <a:r>
              <a:rPr lang="en-US" b="1" i="1" dirty="0"/>
              <a:t>Stage 2</a:t>
            </a:r>
            <a:br>
              <a:rPr lang="en-US" b="1" i="1" dirty="0"/>
            </a:br>
            <a:endParaRPr lang="en-ID" b="1" dirty="0"/>
          </a:p>
          <a:p>
            <a:pPr algn="l"/>
            <a:r>
              <a:rPr lang="en-US" dirty="0"/>
              <a:t>Start bending your leg so that they are in the same direction as the KB. At the same time, place your opposite arm such that it is at 45 degrees.</a:t>
            </a:r>
            <a:endParaRPr lang="en-ID" dirty="0"/>
          </a:p>
        </p:txBody>
      </p:sp>
    </p:spTree>
    <p:extLst>
      <p:ext uri="{BB962C8B-B14F-4D97-AF65-F5344CB8AC3E}">
        <p14:creationId xmlns:p14="http://schemas.microsoft.com/office/powerpoint/2010/main" val="3258546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987574"/>
            <a:ext cx="5400600" cy="3168352"/>
          </a:xfrm>
        </p:spPr>
        <p:txBody>
          <a:bodyPr>
            <a:normAutofit lnSpcReduction="10000"/>
          </a:bodyPr>
          <a:lstStyle/>
          <a:p>
            <a:pPr algn="l"/>
            <a:r>
              <a:rPr lang="en-US" b="1" i="1" dirty="0"/>
              <a:t>Stage 3</a:t>
            </a:r>
          </a:p>
          <a:p>
            <a:pPr algn="l"/>
            <a:endParaRPr lang="en-ID" b="1" dirty="0"/>
          </a:p>
          <a:p>
            <a:pPr algn="l"/>
            <a:r>
              <a:rPr lang="en-US" dirty="0"/>
              <a:t>Once you are sited along the line of your arm, crush the handle to your elbow and then follow up with the hand. Start to position the KB arm in its rightful socket in such a way that the shoulders are positioned away from the ear. </a:t>
            </a:r>
            <a:endParaRPr lang="en-ID" dirty="0"/>
          </a:p>
        </p:txBody>
      </p:sp>
    </p:spTree>
    <p:extLst>
      <p:ext uri="{BB962C8B-B14F-4D97-AF65-F5344CB8AC3E}">
        <p14:creationId xmlns:p14="http://schemas.microsoft.com/office/powerpoint/2010/main" val="3012054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401392"/>
            <a:ext cx="5256584" cy="2034454"/>
          </a:xfrm>
        </p:spPr>
        <p:txBody>
          <a:bodyPr>
            <a:normAutofit/>
          </a:bodyPr>
          <a:lstStyle/>
          <a:p>
            <a:r>
              <a:rPr lang="en-US" dirty="0"/>
              <a:t>If you ask any trainer, they will tell you that KB is here to stay because they have outstanding outcomes. It is the one technique that you can use to achieve so many results simultaneously.</a:t>
            </a:r>
            <a:r>
              <a:rPr lang="en-ID" dirty="0"/>
              <a:t> </a:t>
            </a:r>
          </a:p>
        </p:txBody>
      </p:sp>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987574"/>
            <a:ext cx="5472608" cy="3168352"/>
          </a:xfrm>
        </p:spPr>
        <p:txBody>
          <a:bodyPr>
            <a:normAutofit/>
          </a:bodyPr>
          <a:lstStyle/>
          <a:p>
            <a:pPr algn="l"/>
            <a:r>
              <a:rPr lang="en-US" b="1" i="1" dirty="0"/>
              <a:t>Stage 4</a:t>
            </a:r>
          </a:p>
          <a:p>
            <a:pPr algn="l"/>
            <a:endParaRPr lang="en-ID" b="1" dirty="0"/>
          </a:p>
          <a:p>
            <a:pPr algn="l"/>
            <a:r>
              <a:rPr lang="en-US" dirty="0"/>
              <a:t>Now, start pushing from the heel of your bent leg and then push your hips up so that they are fully extended. Ensure that there is a straight line running from the bottom hand to the bell.</a:t>
            </a:r>
            <a:endParaRPr lang="en-ID" dirty="0"/>
          </a:p>
        </p:txBody>
      </p:sp>
    </p:spTree>
    <p:extLst>
      <p:ext uri="{BB962C8B-B14F-4D97-AF65-F5344CB8AC3E}">
        <p14:creationId xmlns:p14="http://schemas.microsoft.com/office/powerpoint/2010/main" val="3015452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987574"/>
            <a:ext cx="5472608" cy="3168352"/>
          </a:xfrm>
        </p:spPr>
        <p:txBody>
          <a:bodyPr>
            <a:normAutofit/>
          </a:bodyPr>
          <a:lstStyle/>
          <a:p>
            <a:pPr algn="l"/>
            <a:r>
              <a:rPr lang="en-US" b="1" i="1" dirty="0"/>
              <a:t>Stage 5</a:t>
            </a:r>
          </a:p>
          <a:p>
            <a:pPr algn="l"/>
            <a:endParaRPr lang="en-ID" b="1" dirty="0"/>
          </a:p>
          <a:p>
            <a:pPr algn="l"/>
            <a:r>
              <a:rPr lang="en-US" dirty="0"/>
              <a:t>Sweep the straight leg through and then back so that you are in half kneeling position.</a:t>
            </a:r>
            <a:endParaRPr lang="en-ID" dirty="0"/>
          </a:p>
        </p:txBody>
      </p:sp>
    </p:spTree>
    <p:extLst>
      <p:ext uri="{BB962C8B-B14F-4D97-AF65-F5344CB8AC3E}">
        <p14:creationId xmlns:p14="http://schemas.microsoft.com/office/powerpoint/2010/main" val="4204439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987574"/>
            <a:ext cx="5472608" cy="3168352"/>
          </a:xfrm>
        </p:spPr>
        <p:txBody>
          <a:bodyPr>
            <a:normAutofit/>
          </a:bodyPr>
          <a:lstStyle/>
          <a:p>
            <a:pPr algn="l"/>
            <a:r>
              <a:rPr lang="en-US" b="1" i="1" dirty="0"/>
              <a:t>Stage 6</a:t>
            </a:r>
          </a:p>
          <a:p>
            <a:pPr algn="l"/>
            <a:endParaRPr lang="en-ID" b="1" dirty="0"/>
          </a:p>
          <a:p>
            <a:pPr algn="l"/>
            <a:r>
              <a:rPr lang="en-US" dirty="0"/>
              <a:t>Lift the hands off the floor and then begin to extend the body so that it is straight. Take your eyes off the bell and focus on what lies ahead of you.</a:t>
            </a:r>
            <a:endParaRPr lang="en-ID" dirty="0"/>
          </a:p>
        </p:txBody>
      </p:sp>
    </p:spTree>
    <p:extLst>
      <p:ext uri="{BB962C8B-B14F-4D97-AF65-F5344CB8AC3E}">
        <p14:creationId xmlns:p14="http://schemas.microsoft.com/office/powerpoint/2010/main" val="1358554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843558"/>
            <a:ext cx="5472608" cy="3528392"/>
          </a:xfrm>
        </p:spPr>
        <p:txBody>
          <a:bodyPr>
            <a:normAutofit/>
          </a:bodyPr>
          <a:lstStyle/>
          <a:p>
            <a:pPr algn="l"/>
            <a:r>
              <a:rPr lang="en-US" b="1" i="1" dirty="0"/>
              <a:t>Stage 7</a:t>
            </a:r>
          </a:p>
          <a:p>
            <a:pPr algn="l"/>
            <a:endParaRPr lang="en-ID" b="1" dirty="0"/>
          </a:p>
          <a:p>
            <a:pPr algn="l"/>
            <a:r>
              <a:rPr lang="en-US" dirty="0"/>
              <a:t>Drive slowly from your heel and stand up straight on your feet. Once you achieve stability, you can reverse the movements and start from the beginning to the end for the number of replicates that is desired. </a:t>
            </a:r>
            <a:endParaRPr lang="en-ID" dirty="0"/>
          </a:p>
        </p:txBody>
      </p:sp>
    </p:spTree>
    <p:extLst>
      <p:ext uri="{BB962C8B-B14F-4D97-AF65-F5344CB8AC3E}">
        <p14:creationId xmlns:p14="http://schemas.microsoft.com/office/powerpoint/2010/main" val="4089703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24E79-385B-1249-9245-14C8D49ABC71}"/>
              </a:ext>
            </a:extLst>
          </p:cNvPr>
          <p:cNvSpPr>
            <a:spLocks noGrp="1"/>
          </p:cNvSpPr>
          <p:nvPr>
            <p:ph type="title"/>
          </p:nvPr>
        </p:nvSpPr>
        <p:spPr>
          <a:xfrm>
            <a:off x="644779" y="1594124"/>
            <a:ext cx="6447501" cy="530374"/>
          </a:xfrm>
        </p:spPr>
        <p:txBody>
          <a:bodyPr/>
          <a:lstStyle/>
          <a:p>
            <a:pPr lvl="0"/>
            <a:r>
              <a:rPr lang="en-US" dirty="0"/>
              <a:t>3. Kettlebell Windmill</a:t>
            </a:r>
            <a:endParaRPr lang="en-ID" dirty="0"/>
          </a:p>
        </p:txBody>
      </p:sp>
      <p:sp>
        <p:nvSpPr>
          <p:cNvPr id="3" name="Content Placeholder 2">
            <a:extLst>
              <a:ext uri="{FF2B5EF4-FFF2-40B4-BE49-F238E27FC236}">
                <a16:creationId xmlns:a16="http://schemas.microsoft.com/office/drawing/2014/main" id="{8FD43320-1DAC-824B-A44A-1430114F445C}"/>
              </a:ext>
            </a:extLst>
          </p:cNvPr>
          <p:cNvSpPr>
            <a:spLocks noGrp="1"/>
          </p:cNvSpPr>
          <p:nvPr>
            <p:ph idx="1"/>
          </p:nvPr>
        </p:nvSpPr>
        <p:spPr>
          <a:xfrm>
            <a:off x="644779" y="2268514"/>
            <a:ext cx="5871437" cy="1311348"/>
          </a:xfrm>
        </p:spPr>
        <p:txBody>
          <a:bodyPr>
            <a:normAutofit/>
          </a:bodyPr>
          <a:lstStyle/>
          <a:p>
            <a:pPr algn="l"/>
            <a:r>
              <a:rPr lang="en-US" dirty="0"/>
              <a:t>This is an exercise that is designed mainly for strengthening the core. Use your opposite arm to press overhead.</a:t>
            </a:r>
            <a:r>
              <a:rPr lang="en-ID" dirty="0"/>
              <a:t> </a:t>
            </a:r>
          </a:p>
        </p:txBody>
      </p:sp>
    </p:spTree>
    <p:extLst>
      <p:ext uri="{BB962C8B-B14F-4D97-AF65-F5344CB8AC3E}">
        <p14:creationId xmlns:p14="http://schemas.microsoft.com/office/powerpoint/2010/main" val="111724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779662"/>
            <a:ext cx="4824536" cy="2088232"/>
          </a:xfrm>
        </p:spPr>
        <p:txBody>
          <a:bodyPr>
            <a:normAutofit/>
          </a:bodyPr>
          <a:lstStyle/>
          <a:p>
            <a:r>
              <a:rPr lang="en-US" dirty="0"/>
              <a:t>Start rotating the wrist in such a way that the palms face forward and then press the KB overhead by simply extending the elbows straight. </a:t>
            </a:r>
            <a:endParaRPr lang="en-ID" dirty="0"/>
          </a:p>
        </p:txBody>
      </p:sp>
    </p:spTree>
    <p:extLst>
      <p:ext uri="{BB962C8B-B14F-4D97-AF65-F5344CB8AC3E}">
        <p14:creationId xmlns:p14="http://schemas.microsoft.com/office/powerpoint/2010/main" val="412445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419622"/>
            <a:ext cx="5400600" cy="2520280"/>
          </a:xfrm>
        </p:spPr>
        <p:txBody>
          <a:bodyPr>
            <a:normAutofit/>
          </a:bodyPr>
          <a:lstStyle/>
          <a:p>
            <a:r>
              <a:rPr lang="en-US" dirty="0"/>
              <a:t>In this position, ensure that you keep the KB locked out so that you can now push your glutes in the same direction as the locked bell. Extend your feet to achieve a 45-degree angle from the arm while maintaining the KB locked out.</a:t>
            </a:r>
            <a:endParaRPr lang="en-ID" dirty="0"/>
          </a:p>
        </p:txBody>
      </p:sp>
    </p:spTree>
    <p:extLst>
      <p:ext uri="{BB962C8B-B14F-4D97-AF65-F5344CB8AC3E}">
        <p14:creationId xmlns:p14="http://schemas.microsoft.com/office/powerpoint/2010/main" val="3156516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707654"/>
            <a:ext cx="4248472" cy="1944216"/>
          </a:xfrm>
        </p:spPr>
        <p:txBody>
          <a:bodyPr>
            <a:normAutofit/>
          </a:bodyPr>
          <a:lstStyle/>
          <a:p>
            <a:r>
              <a:rPr lang="en-US" dirty="0"/>
              <a:t>While doing this, it is important that you keep your eyes gazing on the KB throughout as you hold it over your head.</a:t>
            </a:r>
            <a:endParaRPr lang="en-ID" dirty="0"/>
          </a:p>
        </p:txBody>
      </p:sp>
    </p:spTree>
    <p:extLst>
      <p:ext uri="{BB962C8B-B14F-4D97-AF65-F5344CB8AC3E}">
        <p14:creationId xmlns:p14="http://schemas.microsoft.com/office/powerpoint/2010/main" val="3518837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644779" y="1589956"/>
            <a:ext cx="6447501" cy="602382"/>
          </a:xfrm>
        </p:spPr>
        <p:txBody>
          <a:bodyPr/>
          <a:lstStyle/>
          <a:p>
            <a:pPr lvl="0"/>
            <a:r>
              <a:rPr lang="en-US" dirty="0"/>
              <a:t>4. Single Leg Deadlift</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644779" y="2238028"/>
            <a:ext cx="4935333" cy="2205930"/>
          </a:xfrm>
        </p:spPr>
        <p:txBody>
          <a:bodyPr>
            <a:normAutofit/>
          </a:bodyPr>
          <a:lstStyle/>
          <a:p>
            <a:pPr algn="l"/>
            <a:r>
              <a:rPr lang="en-US" dirty="0"/>
              <a:t>This exercise is important in helping you learn how to stabilize when in motion.</a:t>
            </a:r>
            <a:endParaRPr lang="en-ID" dirty="0"/>
          </a:p>
        </p:txBody>
      </p:sp>
    </p:spTree>
    <p:extLst>
      <p:ext uri="{BB962C8B-B14F-4D97-AF65-F5344CB8AC3E}">
        <p14:creationId xmlns:p14="http://schemas.microsoft.com/office/powerpoint/2010/main" val="2933511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635646"/>
            <a:ext cx="4248472" cy="2160240"/>
          </a:xfrm>
        </p:spPr>
        <p:txBody>
          <a:bodyPr>
            <a:normAutofit/>
          </a:bodyPr>
          <a:lstStyle/>
          <a:p>
            <a:r>
              <a:rPr lang="en-US" dirty="0"/>
              <a:t>It is a comprehensive exercise that plays a critical role in singling out your legs during the deadlift process.</a:t>
            </a:r>
            <a:endParaRPr lang="en-ID" dirty="0"/>
          </a:p>
        </p:txBody>
      </p:sp>
    </p:spTree>
    <p:extLst>
      <p:ext uri="{BB962C8B-B14F-4D97-AF65-F5344CB8AC3E}">
        <p14:creationId xmlns:p14="http://schemas.microsoft.com/office/powerpoint/2010/main" val="1518568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275606"/>
            <a:ext cx="5040560" cy="2808312"/>
          </a:xfrm>
        </p:spPr>
        <p:txBody>
          <a:bodyPr>
            <a:normAutofit/>
          </a:bodyPr>
          <a:lstStyle/>
          <a:p>
            <a:r>
              <a:rPr lang="en-US" dirty="0"/>
              <a:t>To warm up the body with this exercise, begin by standing with your feet such that your feet are hip-width apart. Hold the kettlebell to your chest and then using your right hand, hold the corner of the KB handle and lower down into a squat position.</a:t>
            </a:r>
            <a:endParaRPr lang="en-ID" dirty="0"/>
          </a:p>
        </p:txBody>
      </p:sp>
    </p:spTree>
    <p:extLst>
      <p:ext uri="{BB962C8B-B14F-4D97-AF65-F5344CB8AC3E}">
        <p14:creationId xmlns:p14="http://schemas.microsoft.com/office/powerpoint/2010/main" val="2637308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907704" y="1851670"/>
            <a:ext cx="3888432" cy="2160240"/>
          </a:xfrm>
        </p:spPr>
        <p:txBody>
          <a:bodyPr>
            <a:normAutofit/>
          </a:bodyPr>
          <a:lstStyle/>
          <a:p>
            <a:r>
              <a:rPr lang="en-US" dirty="0"/>
              <a:t>One thing that you have to bear in mind when engaging in this exercise is that it requires balance.</a:t>
            </a:r>
            <a:endParaRPr lang="en-ID" dirty="0"/>
          </a:p>
        </p:txBody>
      </p:sp>
    </p:spTree>
    <p:extLst>
      <p:ext uri="{BB962C8B-B14F-4D97-AF65-F5344CB8AC3E}">
        <p14:creationId xmlns:p14="http://schemas.microsoft.com/office/powerpoint/2010/main" val="924617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779662"/>
            <a:ext cx="4176464" cy="2160240"/>
          </a:xfrm>
        </p:spPr>
        <p:txBody>
          <a:bodyPr>
            <a:normAutofit/>
          </a:bodyPr>
          <a:lstStyle/>
          <a:p>
            <a:r>
              <a:rPr lang="en-US" dirty="0"/>
              <a:t>Indeed, it is a great exercise that will help you achieve toned lean legs while strengthening your posterior chain.</a:t>
            </a:r>
            <a:endParaRPr lang="en-ID" dirty="0"/>
          </a:p>
        </p:txBody>
      </p:sp>
    </p:spTree>
    <p:extLst>
      <p:ext uri="{BB962C8B-B14F-4D97-AF65-F5344CB8AC3E}">
        <p14:creationId xmlns:p14="http://schemas.microsoft.com/office/powerpoint/2010/main" val="62891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707654"/>
            <a:ext cx="4032448" cy="2160240"/>
          </a:xfrm>
        </p:spPr>
        <p:txBody>
          <a:bodyPr>
            <a:normAutofit/>
          </a:bodyPr>
          <a:lstStyle/>
          <a:p>
            <a:r>
              <a:rPr lang="en-US" dirty="0"/>
              <a:t>The first thing that you have to do is position your feet together while you place the kettlebells on your toes.</a:t>
            </a:r>
            <a:endParaRPr lang="en-ID" dirty="0"/>
          </a:p>
        </p:txBody>
      </p:sp>
    </p:spTree>
    <p:extLst>
      <p:ext uri="{BB962C8B-B14F-4D97-AF65-F5344CB8AC3E}">
        <p14:creationId xmlns:p14="http://schemas.microsoft.com/office/powerpoint/2010/main" val="1999366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707654"/>
            <a:ext cx="4248472" cy="2160240"/>
          </a:xfrm>
        </p:spPr>
        <p:txBody>
          <a:bodyPr>
            <a:normAutofit/>
          </a:bodyPr>
          <a:lstStyle/>
          <a:p>
            <a:r>
              <a:rPr lang="en-US" dirty="0"/>
              <a:t>Maintain a straight back as you place the bell back to the floor and repeat the whole process for about 5-10 reps.</a:t>
            </a:r>
            <a:endParaRPr lang="en-ID" dirty="0"/>
          </a:p>
        </p:txBody>
      </p:sp>
    </p:spTree>
    <p:extLst>
      <p:ext uri="{BB962C8B-B14F-4D97-AF65-F5344CB8AC3E}">
        <p14:creationId xmlns:p14="http://schemas.microsoft.com/office/powerpoint/2010/main" val="1392754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915566"/>
            <a:ext cx="4248472" cy="2160240"/>
          </a:xfrm>
        </p:spPr>
        <p:txBody>
          <a:bodyPr>
            <a:normAutofit/>
          </a:bodyPr>
          <a:lstStyle/>
          <a:p>
            <a:r>
              <a:rPr lang="en-US" dirty="0"/>
              <a:t>As you do this, you should be able to feel the tension on both your hamstrings and glutes.</a:t>
            </a:r>
            <a:endParaRPr lang="en-ID" dirty="0"/>
          </a:p>
        </p:txBody>
      </p:sp>
      <p:pic>
        <p:nvPicPr>
          <p:cNvPr id="2" name="Picture 1">
            <a:extLst>
              <a:ext uri="{FF2B5EF4-FFF2-40B4-BE49-F238E27FC236}">
                <a16:creationId xmlns:a16="http://schemas.microsoft.com/office/drawing/2014/main" id="{357E5B22-4814-EC41-A182-4720D2FB9CE6}"/>
              </a:ext>
            </a:extLst>
          </p:cNvPr>
          <p:cNvPicPr>
            <a:picLocks noChangeAspect="1"/>
          </p:cNvPicPr>
          <p:nvPr/>
        </p:nvPicPr>
        <p:blipFill>
          <a:blip r:embed="rId2"/>
          <a:stretch>
            <a:fillRect/>
          </a:stretch>
        </p:blipFill>
        <p:spPr>
          <a:xfrm>
            <a:off x="2537538" y="2499742"/>
            <a:ext cx="2412740" cy="1803152"/>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75255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1EBF-945D-1F40-8506-8161136D8818}"/>
              </a:ext>
            </a:extLst>
          </p:cNvPr>
          <p:cNvSpPr>
            <a:spLocks noGrp="1"/>
          </p:cNvSpPr>
          <p:nvPr>
            <p:ph type="title"/>
          </p:nvPr>
        </p:nvSpPr>
        <p:spPr>
          <a:xfrm>
            <a:off x="716787" y="1461222"/>
            <a:ext cx="6447501" cy="576064"/>
          </a:xfrm>
        </p:spPr>
        <p:txBody>
          <a:bodyPr>
            <a:normAutofit/>
          </a:bodyPr>
          <a:lstStyle/>
          <a:p>
            <a:pPr lvl="0"/>
            <a:r>
              <a:rPr lang="en-US" dirty="0"/>
              <a:t>5. Kettlebell Goblet Squat</a:t>
            </a:r>
            <a:endParaRPr lang="en-ID" dirty="0"/>
          </a:p>
        </p:txBody>
      </p:sp>
      <p:sp>
        <p:nvSpPr>
          <p:cNvPr id="3" name="Content Placeholder 2">
            <a:extLst>
              <a:ext uri="{FF2B5EF4-FFF2-40B4-BE49-F238E27FC236}">
                <a16:creationId xmlns:a16="http://schemas.microsoft.com/office/drawing/2014/main" id="{721E3C4F-65B1-EF48-BD99-994135B63CB1}"/>
              </a:ext>
            </a:extLst>
          </p:cNvPr>
          <p:cNvSpPr>
            <a:spLocks noGrp="1"/>
          </p:cNvSpPr>
          <p:nvPr>
            <p:ph idx="1"/>
          </p:nvPr>
        </p:nvSpPr>
        <p:spPr>
          <a:xfrm>
            <a:off x="716787" y="2124498"/>
            <a:ext cx="5439389" cy="1815404"/>
          </a:xfrm>
        </p:spPr>
        <p:txBody>
          <a:bodyPr>
            <a:normAutofit lnSpcReduction="10000"/>
          </a:bodyPr>
          <a:lstStyle/>
          <a:p>
            <a:pPr algn="l"/>
            <a:r>
              <a:rPr lang="en-US" dirty="0"/>
              <a:t>The first thing that you do here is to hold the kettlebells by the horns and then drive your shoulder blades towards each other and downwards towards the chest that the chest opens.</a:t>
            </a:r>
          </a:p>
        </p:txBody>
      </p:sp>
    </p:spTree>
    <p:extLst>
      <p:ext uri="{BB962C8B-B14F-4D97-AF65-F5344CB8AC3E}">
        <p14:creationId xmlns:p14="http://schemas.microsoft.com/office/powerpoint/2010/main" val="4129591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563638"/>
            <a:ext cx="4392488" cy="2016224"/>
          </a:xfrm>
        </p:spPr>
        <p:txBody>
          <a:bodyPr>
            <a:normAutofit/>
          </a:bodyPr>
          <a:lstStyle/>
          <a:p>
            <a:r>
              <a:rPr lang="en-US" dirty="0"/>
              <a:t>Stand with both your feet wider than hip-width apart. Start twisting your feet into the ground and take a squatting position while keeping your torso upright. </a:t>
            </a:r>
            <a:endParaRPr lang="en-ID" dirty="0"/>
          </a:p>
        </p:txBody>
      </p:sp>
    </p:spTree>
    <p:extLst>
      <p:ext uri="{BB962C8B-B14F-4D97-AF65-F5344CB8AC3E}">
        <p14:creationId xmlns:p14="http://schemas.microsoft.com/office/powerpoint/2010/main" val="1260550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24E79-385B-1249-9245-14C8D49ABC71}"/>
              </a:ext>
            </a:extLst>
          </p:cNvPr>
          <p:cNvSpPr>
            <a:spLocks noGrp="1"/>
          </p:cNvSpPr>
          <p:nvPr>
            <p:ph type="title"/>
          </p:nvPr>
        </p:nvSpPr>
        <p:spPr>
          <a:xfrm>
            <a:off x="644779" y="1635646"/>
            <a:ext cx="6447501" cy="530374"/>
          </a:xfrm>
        </p:spPr>
        <p:txBody>
          <a:bodyPr/>
          <a:lstStyle/>
          <a:p>
            <a:pPr lvl="0"/>
            <a:r>
              <a:rPr lang="en-US" dirty="0"/>
              <a:t>6. One-Arm Overhead Press</a:t>
            </a:r>
            <a:endParaRPr lang="en-ID" dirty="0"/>
          </a:p>
        </p:txBody>
      </p:sp>
      <p:sp>
        <p:nvSpPr>
          <p:cNvPr id="3" name="Content Placeholder 2">
            <a:extLst>
              <a:ext uri="{FF2B5EF4-FFF2-40B4-BE49-F238E27FC236}">
                <a16:creationId xmlns:a16="http://schemas.microsoft.com/office/drawing/2014/main" id="{8FD43320-1DAC-824B-A44A-1430114F445C}"/>
              </a:ext>
            </a:extLst>
          </p:cNvPr>
          <p:cNvSpPr>
            <a:spLocks noGrp="1"/>
          </p:cNvSpPr>
          <p:nvPr>
            <p:ph idx="1"/>
          </p:nvPr>
        </p:nvSpPr>
        <p:spPr>
          <a:xfrm>
            <a:off x="644779" y="2253232"/>
            <a:ext cx="4791317" cy="1311348"/>
          </a:xfrm>
        </p:spPr>
        <p:txBody>
          <a:bodyPr>
            <a:normAutofit/>
          </a:bodyPr>
          <a:lstStyle/>
          <a:p>
            <a:pPr algn="l"/>
            <a:r>
              <a:rPr lang="en-US" dirty="0"/>
              <a:t>Start by standing tall while holding the KB in one hand at the level of your shoulder.</a:t>
            </a:r>
            <a:endParaRPr lang="en-ID" dirty="0"/>
          </a:p>
        </p:txBody>
      </p:sp>
    </p:spTree>
    <p:extLst>
      <p:ext uri="{BB962C8B-B14F-4D97-AF65-F5344CB8AC3E}">
        <p14:creationId xmlns:p14="http://schemas.microsoft.com/office/powerpoint/2010/main" val="19801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771550"/>
            <a:ext cx="4032448" cy="2088232"/>
          </a:xfrm>
        </p:spPr>
        <p:txBody>
          <a:bodyPr>
            <a:normAutofit/>
          </a:bodyPr>
          <a:lstStyle/>
          <a:p>
            <a:r>
              <a:rPr lang="en-US" dirty="0"/>
              <a:t>Take in deep breaths into your belly and ensure that you brace your glutes and abs. </a:t>
            </a:r>
            <a:endParaRPr lang="en-ID" dirty="0"/>
          </a:p>
        </p:txBody>
      </p:sp>
      <p:pic>
        <p:nvPicPr>
          <p:cNvPr id="2" name="Picture 1">
            <a:extLst>
              <a:ext uri="{FF2B5EF4-FFF2-40B4-BE49-F238E27FC236}">
                <a16:creationId xmlns:a16="http://schemas.microsoft.com/office/drawing/2014/main" id="{052B9AAB-A4B5-DA4B-9810-51619C626A23}"/>
              </a:ext>
            </a:extLst>
          </p:cNvPr>
          <p:cNvPicPr>
            <a:picLocks noChangeAspect="1"/>
          </p:cNvPicPr>
          <p:nvPr/>
        </p:nvPicPr>
        <p:blipFill>
          <a:blip r:embed="rId2"/>
          <a:stretch>
            <a:fillRect/>
          </a:stretch>
        </p:blipFill>
        <p:spPr>
          <a:xfrm>
            <a:off x="2558997" y="2283718"/>
            <a:ext cx="2585845" cy="1491630"/>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81276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907704" y="1563638"/>
            <a:ext cx="3888432" cy="2088232"/>
          </a:xfrm>
        </p:spPr>
        <p:txBody>
          <a:bodyPr>
            <a:normAutofit/>
          </a:bodyPr>
          <a:lstStyle/>
          <a:p>
            <a:r>
              <a:rPr lang="en-US" dirty="0"/>
              <a:t>Now pull your ribs down so that your spine looks elongated and your chest is out, and the tailbone is slightly tilted.</a:t>
            </a:r>
            <a:endParaRPr lang="en-ID" dirty="0"/>
          </a:p>
        </p:txBody>
      </p:sp>
    </p:spTree>
    <p:extLst>
      <p:ext uri="{BB962C8B-B14F-4D97-AF65-F5344CB8AC3E}">
        <p14:creationId xmlns:p14="http://schemas.microsoft.com/office/powerpoint/2010/main" val="1795129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563638"/>
            <a:ext cx="4896544" cy="1944216"/>
          </a:xfrm>
        </p:spPr>
        <p:txBody>
          <a:bodyPr>
            <a:normAutofit/>
          </a:bodyPr>
          <a:lstStyle/>
          <a:p>
            <a:r>
              <a:rPr lang="en-US" dirty="0"/>
              <a:t>Once you are on the squat position, begin to thread the bell in between your legs so that you reach behind and use your left hand to grip the corner of the handle.</a:t>
            </a:r>
            <a:endParaRPr lang="en-ID" dirty="0"/>
          </a:p>
        </p:txBody>
      </p:sp>
    </p:spTree>
    <p:extLst>
      <p:ext uri="{BB962C8B-B14F-4D97-AF65-F5344CB8AC3E}">
        <p14:creationId xmlns:p14="http://schemas.microsoft.com/office/powerpoint/2010/main" val="3161432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979712" y="1707654"/>
            <a:ext cx="3744416" cy="2088232"/>
          </a:xfrm>
        </p:spPr>
        <p:txBody>
          <a:bodyPr>
            <a:normAutofit/>
          </a:bodyPr>
          <a:lstStyle/>
          <a:p>
            <a:r>
              <a:rPr lang="en-US" dirty="0"/>
              <a:t>Now lower the kettlebell by pulling it back into position as though you were performing a pull-up.</a:t>
            </a:r>
            <a:endParaRPr lang="en-ID" dirty="0"/>
          </a:p>
        </p:txBody>
      </p:sp>
    </p:spTree>
    <p:extLst>
      <p:ext uri="{BB962C8B-B14F-4D97-AF65-F5344CB8AC3E}">
        <p14:creationId xmlns:p14="http://schemas.microsoft.com/office/powerpoint/2010/main" val="4184712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059582"/>
            <a:ext cx="4752528" cy="2088232"/>
          </a:xfrm>
        </p:spPr>
        <p:txBody>
          <a:bodyPr>
            <a:normAutofit/>
          </a:bodyPr>
          <a:lstStyle/>
          <a:p>
            <a:r>
              <a:rPr lang="en-US" dirty="0"/>
              <a:t>It is important that you do not get fixated on getting the overhead lockout immediately.</a:t>
            </a:r>
            <a:endParaRPr lang="en-ID" dirty="0"/>
          </a:p>
        </p:txBody>
      </p:sp>
      <p:sp>
        <p:nvSpPr>
          <p:cNvPr id="4" name="Content Placeholder 2">
            <a:extLst>
              <a:ext uri="{FF2B5EF4-FFF2-40B4-BE49-F238E27FC236}">
                <a16:creationId xmlns:a16="http://schemas.microsoft.com/office/drawing/2014/main" id="{047F7C1B-7247-8D4B-8DDC-0110ECF40268}"/>
              </a:ext>
            </a:extLst>
          </p:cNvPr>
          <p:cNvSpPr txBox="1">
            <a:spLocks/>
          </p:cNvSpPr>
          <p:nvPr/>
        </p:nvSpPr>
        <p:spPr>
          <a:xfrm>
            <a:off x="1763688" y="2355726"/>
            <a:ext cx="4032448" cy="2088232"/>
          </a:xfrm>
          <a:prstGeom prst="rect">
            <a:avLst/>
          </a:prstGeom>
        </p:spPr>
        <p:txBody>
          <a:bodyPr vert="horz" lIns="91440" tIns="45720" rIns="91440" bIns="45720" rtlCol="0">
            <a:normAutofit/>
          </a:bodyPr>
          <a:lstStyle>
            <a:lvl1pPr marL="0" indent="0" algn="ctr"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dirty="0"/>
              <a:t>Therefore, if you see the need to arch your back so that your ribs can flare, do it.</a:t>
            </a:r>
            <a:endParaRPr lang="en-ID" dirty="0"/>
          </a:p>
        </p:txBody>
      </p:sp>
    </p:spTree>
    <p:extLst>
      <p:ext uri="{BB962C8B-B14F-4D97-AF65-F5344CB8AC3E}">
        <p14:creationId xmlns:p14="http://schemas.microsoft.com/office/powerpoint/2010/main" val="58409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checkerboard(across)">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563638"/>
            <a:ext cx="4248472" cy="2088232"/>
          </a:xfrm>
        </p:spPr>
        <p:txBody>
          <a:bodyPr>
            <a:normAutofit/>
          </a:bodyPr>
          <a:lstStyle/>
          <a:p>
            <a:r>
              <a:rPr lang="en-US" dirty="0"/>
              <a:t>In most cases, you might find it necessary to regress the movements towards the ground by simply lying down on the floor with your triceps against it.</a:t>
            </a:r>
            <a:endParaRPr lang="en-ID" dirty="0"/>
          </a:p>
        </p:txBody>
      </p:sp>
    </p:spTree>
    <p:extLst>
      <p:ext uri="{BB962C8B-B14F-4D97-AF65-F5344CB8AC3E}">
        <p14:creationId xmlns:p14="http://schemas.microsoft.com/office/powerpoint/2010/main" val="133999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644779" y="1589956"/>
            <a:ext cx="6447501" cy="602382"/>
          </a:xfrm>
        </p:spPr>
        <p:txBody>
          <a:bodyPr/>
          <a:lstStyle/>
          <a:p>
            <a:pPr lvl="0"/>
            <a:r>
              <a:rPr lang="en-US" dirty="0"/>
              <a:t>7. Kettlebell Deadlift</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644779" y="2238028"/>
            <a:ext cx="4503285" cy="2205930"/>
          </a:xfrm>
        </p:spPr>
        <p:txBody>
          <a:bodyPr>
            <a:normAutofit/>
          </a:bodyPr>
          <a:lstStyle/>
          <a:p>
            <a:pPr algn="l"/>
            <a:r>
              <a:rPr lang="en-US" dirty="0"/>
              <a:t>Start this exercise by placing the kettlebells on the floor in between your feet.</a:t>
            </a:r>
            <a:endParaRPr lang="en-ID" dirty="0"/>
          </a:p>
        </p:txBody>
      </p:sp>
    </p:spTree>
    <p:extLst>
      <p:ext uri="{BB962C8B-B14F-4D97-AF65-F5344CB8AC3E}">
        <p14:creationId xmlns:p14="http://schemas.microsoft.com/office/powerpoint/2010/main" val="4203428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635646"/>
            <a:ext cx="4752528" cy="2160240"/>
          </a:xfrm>
        </p:spPr>
        <p:txBody>
          <a:bodyPr>
            <a:normAutofit/>
          </a:bodyPr>
          <a:lstStyle/>
          <a:p>
            <a:r>
              <a:rPr lang="en-US" dirty="0"/>
              <a:t>Ensure that your feet are rooted to the ground while you try to lower your torso until your arms can grip onto the kettlebell handle.</a:t>
            </a:r>
            <a:endParaRPr lang="en-ID" dirty="0"/>
          </a:p>
        </p:txBody>
      </p:sp>
    </p:spTree>
    <p:extLst>
      <p:ext uri="{BB962C8B-B14F-4D97-AF65-F5344CB8AC3E}">
        <p14:creationId xmlns:p14="http://schemas.microsoft.com/office/powerpoint/2010/main" val="2142374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563638"/>
            <a:ext cx="4896544" cy="2160240"/>
          </a:xfrm>
        </p:spPr>
        <p:txBody>
          <a:bodyPr>
            <a:normAutofit/>
          </a:bodyPr>
          <a:lstStyle/>
          <a:p>
            <a:r>
              <a:rPr lang="en-US" dirty="0"/>
              <a:t>With your chest out, keep your lower back naturally arched as possible. Then grasp the kettlebell using both your hands and then take a deep breath into your belly. </a:t>
            </a:r>
            <a:endParaRPr lang="en-ID" dirty="0"/>
          </a:p>
        </p:txBody>
      </p:sp>
    </p:spTree>
    <p:extLst>
      <p:ext uri="{BB962C8B-B14F-4D97-AF65-F5344CB8AC3E}">
        <p14:creationId xmlns:p14="http://schemas.microsoft.com/office/powerpoint/2010/main" val="3239826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1EBF-945D-1F40-8506-8161136D8818}"/>
              </a:ext>
            </a:extLst>
          </p:cNvPr>
          <p:cNvSpPr>
            <a:spLocks noGrp="1"/>
          </p:cNvSpPr>
          <p:nvPr>
            <p:ph type="title"/>
          </p:nvPr>
        </p:nvSpPr>
        <p:spPr>
          <a:xfrm>
            <a:off x="716787" y="1563638"/>
            <a:ext cx="6447501" cy="576064"/>
          </a:xfrm>
        </p:spPr>
        <p:txBody>
          <a:bodyPr>
            <a:normAutofit/>
          </a:bodyPr>
          <a:lstStyle/>
          <a:p>
            <a:pPr lvl="0"/>
            <a:r>
              <a:rPr lang="en-US" dirty="0"/>
              <a:t>8. Kettlebell One-Arm Row</a:t>
            </a:r>
            <a:endParaRPr lang="en-ID" dirty="0"/>
          </a:p>
        </p:txBody>
      </p:sp>
      <p:sp>
        <p:nvSpPr>
          <p:cNvPr id="3" name="Content Placeholder 2">
            <a:extLst>
              <a:ext uri="{FF2B5EF4-FFF2-40B4-BE49-F238E27FC236}">
                <a16:creationId xmlns:a16="http://schemas.microsoft.com/office/drawing/2014/main" id="{721E3C4F-65B1-EF48-BD99-994135B63CB1}"/>
              </a:ext>
            </a:extLst>
          </p:cNvPr>
          <p:cNvSpPr>
            <a:spLocks noGrp="1"/>
          </p:cNvSpPr>
          <p:nvPr>
            <p:ph idx="1"/>
          </p:nvPr>
        </p:nvSpPr>
        <p:spPr>
          <a:xfrm>
            <a:off x="716787" y="2226914"/>
            <a:ext cx="5439389" cy="1455364"/>
          </a:xfrm>
        </p:spPr>
        <p:txBody>
          <a:bodyPr>
            <a:normAutofit/>
          </a:bodyPr>
          <a:lstStyle/>
          <a:p>
            <a:pPr algn="l"/>
            <a:r>
              <a:rPr lang="en-US" dirty="0"/>
              <a:t>Start by placing the kettlebell down on the floor and then place your right foot in front as you take a staggered stance.</a:t>
            </a:r>
          </a:p>
        </p:txBody>
      </p:sp>
    </p:spTree>
    <p:extLst>
      <p:ext uri="{BB962C8B-B14F-4D97-AF65-F5344CB8AC3E}">
        <p14:creationId xmlns:p14="http://schemas.microsoft.com/office/powerpoint/2010/main" val="457237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491630"/>
            <a:ext cx="5544616" cy="2376264"/>
          </a:xfrm>
        </p:spPr>
        <p:txBody>
          <a:bodyPr>
            <a:normAutofit/>
          </a:bodyPr>
          <a:lstStyle/>
          <a:p>
            <a:r>
              <a:rPr lang="en-US" dirty="0"/>
              <a:t>Ensure that you plant the ball of your left foot into the ground and fold it at the hips as you bring yourself into a sitting position in such a way that your butt and torso are at a 45-degree angle to the ground.</a:t>
            </a:r>
            <a:endParaRPr lang="en-ID" dirty="0"/>
          </a:p>
        </p:txBody>
      </p:sp>
    </p:spTree>
    <p:extLst>
      <p:ext uri="{BB962C8B-B14F-4D97-AF65-F5344CB8AC3E}">
        <p14:creationId xmlns:p14="http://schemas.microsoft.com/office/powerpoint/2010/main" val="2899046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915566"/>
            <a:ext cx="5256584" cy="1008112"/>
          </a:xfrm>
        </p:spPr>
        <p:txBody>
          <a:bodyPr>
            <a:normAutofit/>
          </a:bodyPr>
          <a:lstStyle/>
          <a:p>
            <a:r>
              <a:rPr lang="en-US" dirty="0"/>
              <a:t>Then reach out for the kettlebell with the help of your left hand.</a:t>
            </a:r>
            <a:endParaRPr lang="en-ID" dirty="0"/>
          </a:p>
        </p:txBody>
      </p:sp>
      <p:pic>
        <p:nvPicPr>
          <p:cNvPr id="2" name="Picture 1">
            <a:extLst>
              <a:ext uri="{FF2B5EF4-FFF2-40B4-BE49-F238E27FC236}">
                <a16:creationId xmlns:a16="http://schemas.microsoft.com/office/drawing/2014/main" id="{3A3AD6AE-4E7E-E740-9DC4-40CA94DE578B}"/>
              </a:ext>
            </a:extLst>
          </p:cNvPr>
          <p:cNvPicPr>
            <a:picLocks noChangeAspect="1"/>
          </p:cNvPicPr>
          <p:nvPr/>
        </p:nvPicPr>
        <p:blipFill>
          <a:blip r:embed="rId2"/>
          <a:stretch>
            <a:fillRect/>
          </a:stretch>
        </p:blipFill>
        <p:spPr>
          <a:xfrm>
            <a:off x="2533468" y="2139702"/>
            <a:ext cx="2564896" cy="170765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18465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91630"/>
            <a:ext cx="4464496" cy="2376264"/>
          </a:xfrm>
        </p:spPr>
        <p:txBody>
          <a:bodyPr>
            <a:normAutofit/>
          </a:bodyPr>
          <a:lstStyle/>
          <a:p>
            <a:r>
              <a:rPr lang="en-US" dirty="0"/>
              <a:t>Inhale in slowly into your belly as you draw your shoulders back and towards each other. Brace your core as you row the weight towards your hips.</a:t>
            </a:r>
            <a:endParaRPr lang="en-ID" dirty="0"/>
          </a:p>
        </p:txBody>
      </p:sp>
    </p:spTree>
    <p:extLst>
      <p:ext uri="{BB962C8B-B14F-4D97-AF65-F5344CB8AC3E}">
        <p14:creationId xmlns:p14="http://schemas.microsoft.com/office/powerpoint/2010/main" val="4097817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131590"/>
            <a:ext cx="5040560" cy="2736304"/>
          </a:xfrm>
        </p:spPr>
        <p:txBody>
          <a:bodyPr>
            <a:normAutofit/>
          </a:bodyPr>
          <a:lstStyle/>
          <a:p>
            <a:r>
              <a:rPr lang="en-US" dirty="0"/>
              <a:t>Now that the KB is in your left hand behind your left leg start moving it along the outer parts of your left thigh. Then start threading it back to the middle of your legs but this time, ensure that you grab it with your right hand and hold it behind your right leg.</a:t>
            </a:r>
            <a:endParaRPr lang="en-ID" dirty="0"/>
          </a:p>
        </p:txBody>
      </p:sp>
    </p:spTree>
    <p:extLst>
      <p:ext uri="{BB962C8B-B14F-4D97-AF65-F5344CB8AC3E}">
        <p14:creationId xmlns:p14="http://schemas.microsoft.com/office/powerpoint/2010/main" val="1103477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24E79-385B-1249-9245-14C8D49ABC71}"/>
              </a:ext>
            </a:extLst>
          </p:cNvPr>
          <p:cNvSpPr>
            <a:spLocks noGrp="1"/>
          </p:cNvSpPr>
          <p:nvPr>
            <p:ph type="title"/>
          </p:nvPr>
        </p:nvSpPr>
        <p:spPr>
          <a:xfrm>
            <a:off x="644779" y="1578920"/>
            <a:ext cx="6447501" cy="530374"/>
          </a:xfrm>
        </p:spPr>
        <p:txBody>
          <a:bodyPr/>
          <a:lstStyle/>
          <a:p>
            <a:pPr lvl="0"/>
            <a:r>
              <a:rPr lang="en-US" dirty="0"/>
              <a:t>9. Kettlebell Goblet Half Get Up</a:t>
            </a:r>
            <a:endParaRPr lang="en-ID" dirty="0"/>
          </a:p>
        </p:txBody>
      </p:sp>
      <p:sp>
        <p:nvSpPr>
          <p:cNvPr id="3" name="Content Placeholder 2">
            <a:extLst>
              <a:ext uri="{FF2B5EF4-FFF2-40B4-BE49-F238E27FC236}">
                <a16:creationId xmlns:a16="http://schemas.microsoft.com/office/drawing/2014/main" id="{8FD43320-1DAC-824B-A44A-1430114F445C}"/>
              </a:ext>
            </a:extLst>
          </p:cNvPr>
          <p:cNvSpPr>
            <a:spLocks noGrp="1"/>
          </p:cNvSpPr>
          <p:nvPr>
            <p:ph idx="1"/>
          </p:nvPr>
        </p:nvSpPr>
        <p:spPr>
          <a:xfrm>
            <a:off x="644779" y="2196506"/>
            <a:ext cx="5871437" cy="1527372"/>
          </a:xfrm>
        </p:spPr>
        <p:txBody>
          <a:bodyPr>
            <a:normAutofit lnSpcReduction="10000"/>
          </a:bodyPr>
          <a:lstStyle/>
          <a:p>
            <a:pPr algn="l"/>
            <a:r>
              <a:rPr lang="en-US" dirty="0"/>
              <a:t>Just like the kettlebell swing workout, so many people who use kettlebells prefer to skip ahead to moves that are more advanced than they can handle.</a:t>
            </a:r>
            <a:endParaRPr lang="en-ID" dirty="0"/>
          </a:p>
        </p:txBody>
      </p:sp>
    </p:spTree>
    <p:extLst>
      <p:ext uri="{BB962C8B-B14F-4D97-AF65-F5344CB8AC3E}">
        <p14:creationId xmlns:p14="http://schemas.microsoft.com/office/powerpoint/2010/main" val="729707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75606"/>
            <a:ext cx="5112568" cy="2808312"/>
          </a:xfrm>
        </p:spPr>
        <p:txBody>
          <a:bodyPr>
            <a:normAutofit/>
          </a:bodyPr>
          <a:lstStyle/>
          <a:p>
            <a:r>
              <a:rPr lang="en-US" dirty="0"/>
              <a:t>Instead of jumping right in with the Turkish get up which is quite complex, it is important that you understand that as a beginner, starting with half get up still offers you incredible core workout just like any other flexibility workout. </a:t>
            </a:r>
            <a:endParaRPr lang="en-ID" dirty="0"/>
          </a:p>
        </p:txBody>
      </p:sp>
    </p:spTree>
    <p:extLst>
      <p:ext uri="{BB962C8B-B14F-4D97-AF65-F5344CB8AC3E}">
        <p14:creationId xmlns:p14="http://schemas.microsoft.com/office/powerpoint/2010/main" val="192168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419622"/>
            <a:ext cx="4248472" cy="2592288"/>
          </a:xfrm>
        </p:spPr>
        <p:txBody>
          <a:bodyPr>
            <a:normAutofit/>
          </a:bodyPr>
          <a:lstStyle/>
          <a:p>
            <a:r>
              <a:rPr lang="en-US" dirty="0"/>
              <a:t>To do this, start by lying down on your back while holding the kettlebells by the horns. Inhale in softly into the belly while you brace your abs.</a:t>
            </a:r>
            <a:endParaRPr lang="en-ID" dirty="0"/>
          </a:p>
        </p:txBody>
      </p:sp>
    </p:spTree>
    <p:extLst>
      <p:ext uri="{BB962C8B-B14F-4D97-AF65-F5344CB8AC3E}">
        <p14:creationId xmlns:p14="http://schemas.microsoft.com/office/powerpoint/2010/main" val="4085727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347614"/>
            <a:ext cx="4392488" cy="2448272"/>
          </a:xfrm>
        </p:spPr>
        <p:txBody>
          <a:bodyPr>
            <a:normAutofit/>
          </a:bodyPr>
          <a:lstStyle/>
          <a:p>
            <a:r>
              <a:rPr lang="en-US" dirty="0"/>
              <a:t>Now, start performing sit-ups as you tuck your right foot towards your butt and then slide your left foot behind you in such a way that you form something like a “shin box” while on the floor.</a:t>
            </a:r>
            <a:endParaRPr lang="en-ID" dirty="0"/>
          </a:p>
        </p:txBody>
      </p:sp>
    </p:spTree>
    <p:extLst>
      <p:ext uri="{BB962C8B-B14F-4D97-AF65-F5344CB8AC3E}">
        <p14:creationId xmlns:p14="http://schemas.microsoft.com/office/powerpoint/2010/main" val="1084222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635646"/>
            <a:ext cx="4392488" cy="2448272"/>
          </a:xfrm>
        </p:spPr>
        <p:txBody>
          <a:bodyPr>
            <a:normAutofit/>
          </a:bodyPr>
          <a:lstStyle/>
          <a:p>
            <a:r>
              <a:rPr lang="en-US" dirty="0"/>
              <a:t>Extend your hips as though you are bringing yourself to a standing position and then bring your left foot to the front again.</a:t>
            </a:r>
            <a:endParaRPr lang="en-ID" dirty="0"/>
          </a:p>
        </p:txBody>
      </p:sp>
    </p:spTree>
    <p:extLst>
      <p:ext uri="{BB962C8B-B14F-4D97-AF65-F5344CB8AC3E}">
        <p14:creationId xmlns:p14="http://schemas.microsoft.com/office/powerpoint/2010/main" val="1918515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2051720" y="1779662"/>
            <a:ext cx="3672408" cy="1872208"/>
          </a:xfrm>
        </p:spPr>
        <p:txBody>
          <a:bodyPr>
            <a:normAutofit/>
          </a:bodyPr>
          <a:lstStyle/>
          <a:p>
            <a:r>
              <a:rPr lang="en-US" dirty="0"/>
              <a:t>Then turn the hind leg so that it points directly behind you as you finish on a lunge position.</a:t>
            </a:r>
            <a:endParaRPr lang="en-ID" dirty="0"/>
          </a:p>
        </p:txBody>
      </p:sp>
    </p:spTree>
    <p:extLst>
      <p:ext uri="{BB962C8B-B14F-4D97-AF65-F5344CB8AC3E}">
        <p14:creationId xmlns:p14="http://schemas.microsoft.com/office/powerpoint/2010/main" val="1218164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644779" y="1373932"/>
            <a:ext cx="6447501" cy="602382"/>
          </a:xfrm>
        </p:spPr>
        <p:txBody>
          <a:bodyPr/>
          <a:lstStyle/>
          <a:p>
            <a:pPr lvl="0"/>
            <a:r>
              <a:rPr lang="en-US" dirty="0"/>
              <a:t>10. Kettlebell Halo</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644779" y="2022004"/>
            <a:ext cx="5871437" cy="2205930"/>
          </a:xfrm>
        </p:spPr>
        <p:txBody>
          <a:bodyPr>
            <a:normAutofit/>
          </a:bodyPr>
          <a:lstStyle/>
          <a:p>
            <a:pPr algn="l"/>
            <a:r>
              <a:rPr lang="en-US" dirty="0"/>
              <a:t>One of the things that are important to note is that as you brace your body in the correct orientation while you change the position of the kettlebells, it is important that you stay alert and comfortable.</a:t>
            </a:r>
            <a:endParaRPr lang="en-ID" dirty="0"/>
          </a:p>
        </p:txBody>
      </p:sp>
    </p:spTree>
    <p:extLst>
      <p:ext uri="{BB962C8B-B14F-4D97-AF65-F5344CB8AC3E}">
        <p14:creationId xmlns:p14="http://schemas.microsoft.com/office/powerpoint/2010/main" val="1238910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347614"/>
            <a:ext cx="4968552" cy="2448272"/>
          </a:xfrm>
        </p:spPr>
        <p:txBody>
          <a:bodyPr>
            <a:normAutofit/>
          </a:bodyPr>
          <a:lstStyle/>
          <a:p>
            <a:r>
              <a:rPr lang="en-US" dirty="0"/>
              <a:t>This will strengthen the core and prepare you for more rigorous exercises down the line. It also plays a critical role in exposing weaknesses as well as a lack of balance.</a:t>
            </a:r>
            <a:endParaRPr lang="en-ID" dirty="0"/>
          </a:p>
        </p:txBody>
      </p:sp>
    </p:spTree>
    <p:extLst>
      <p:ext uri="{BB962C8B-B14F-4D97-AF65-F5344CB8AC3E}">
        <p14:creationId xmlns:p14="http://schemas.microsoft.com/office/powerpoint/2010/main" val="1159575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635646"/>
            <a:ext cx="4608512" cy="2160240"/>
          </a:xfrm>
        </p:spPr>
        <p:txBody>
          <a:bodyPr>
            <a:normAutofit/>
          </a:bodyPr>
          <a:lstStyle/>
          <a:p>
            <a:r>
              <a:rPr lang="en-US" dirty="0"/>
              <a:t>If you are not able to hand off the kettlebells behind you, there is a high chance that you will not be able to reach your butt as well.</a:t>
            </a:r>
            <a:endParaRPr lang="en-ID" dirty="0"/>
          </a:p>
        </p:txBody>
      </p:sp>
    </p:spTree>
    <p:extLst>
      <p:ext uri="{BB962C8B-B14F-4D97-AF65-F5344CB8AC3E}">
        <p14:creationId xmlns:p14="http://schemas.microsoft.com/office/powerpoint/2010/main" val="701954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91630"/>
            <a:ext cx="4392488" cy="2160240"/>
          </a:xfrm>
        </p:spPr>
        <p:txBody>
          <a:bodyPr>
            <a:normAutofit/>
          </a:bodyPr>
          <a:lstStyle/>
          <a:p>
            <a:r>
              <a:rPr lang="en-US" dirty="0"/>
              <a:t>Hold the kettlebells upside down by the horns such that the bell faces upwards. Then root your feet to the ground as you draw your ribs down. </a:t>
            </a:r>
            <a:endParaRPr lang="en-ID" dirty="0"/>
          </a:p>
        </p:txBody>
      </p:sp>
    </p:spTree>
    <p:extLst>
      <p:ext uri="{BB962C8B-B14F-4D97-AF65-F5344CB8AC3E}">
        <p14:creationId xmlns:p14="http://schemas.microsoft.com/office/powerpoint/2010/main" val="3751341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491630"/>
            <a:ext cx="5040560" cy="2448272"/>
          </a:xfrm>
        </p:spPr>
        <p:txBody>
          <a:bodyPr>
            <a:normAutofit/>
          </a:bodyPr>
          <a:lstStyle/>
          <a:p>
            <a:r>
              <a:rPr lang="en-US" dirty="0"/>
              <a:t>Again, start moving it around the right leg and then bring it to the front of your right hand. As a beginner, you can start with at least five reps and then work your way up to 10 gradually once the body can handle it. </a:t>
            </a:r>
            <a:endParaRPr lang="en-ID" dirty="0"/>
          </a:p>
        </p:txBody>
      </p:sp>
    </p:spTree>
    <p:extLst>
      <p:ext uri="{BB962C8B-B14F-4D97-AF65-F5344CB8AC3E}">
        <p14:creationId xmlns:p14="http://schemas.microsoft.com/office/powerpoint/2010/main" val="2700462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419622"/>
            <a:ext cx="4176464" cy="2160240"/>
          </a:xfrm>
        </p:spPr>
        <p:txBody>
          <a:bodyPr>
            <a:normAutofit/>
          </a:bodyPr>
          <a:lstStyle/>
          <a:p>
            <a:r>
              <a:rPr lang="en-US" dirty="0"/>
              <a:t>Begin to move the kettlebells around your head while ensuring that you keep an upright posture by not bending the torso in any direction.</a:t>
            </a:r>
            <a:endParaRPr lang="en-ID" dirty="0"/>
          </a:p>
        </p:txBody>
      </p:sp>
    </p:spTree>
    <p:extLst>
      <p:ext uri="{BB962C8B-B14F-4D97-AF65-F5344CB8AC3E}">
        <p14:creationId xmlns:p14="http://schemas.microsoft.com/office/powerpoint/2010/main" val="530985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1EBF-945D-1F40-8506-8161136D8818}"/>
              </a:ext>
            </a:extLst>
          </p:cNvPr>
          <p:cNvSpPr>
            <a:spLocks noGrp="1"/>
          </p:cNvSpPr>
          <p:nvPr>
            <p:ph type="title"/>
          </p:nvPr>
        </p:nvSpPr>
        <p:spPr>
          <a:xfrm>
            <a:off x="716787" y="1476426"/>
            <a:ext cx="6447501" cy="920900"/>
          </a:xfrm>
        </p:spPr>
        <p:txBody>
          <a:bodyPr>
            <a:normAutofit/>
          </a:bodyPr>
          <a:lstStyle/>
          <a:p>
            <a:pPr lvl="0"/>
            <a:r>
              <a:rPr lang="en-US" dirty="0"/>
              <a:t>11. Kettlebell Clean</a:t>
            </a:r>
            <a:endParaRPr lang="en-ID" dirty="0"/>
          </a:p>
        </p:txBody>
      </p:sp>
      <p:sp>
        <p:nvSpPr>
          <p:cNvPr id="3" name="Content Placeholder 2">
            <a:extLst>
              <a:ext uri="{FF2B5EF4-FFF2-40B4-BE49-F238E27FC236}">
                <a16:creationId xmlns:a16="http://schemas.microsoft.com/office/drawing/2014/main" id="{721E3C4F-65B1-EF48-BD99-994135B63CB1}"/>
              </a:ext>
            </a:extLst>
          </p:cNvPr>
          <p:cNvSpPr>
            <a:spLocks noGrp="1"/>
          </p:cNvSpPr>
          <p:nvPr>
            <p:ph idx="1"/>
          </p:nvPr>
        </p:nvSpPr>
        <p:spPr>
          <a:xfrm>
            <a:off x="716787" y="2124498"/>
            <a:ext cx="5439389" cy="1743396"/>
          </a:xfrm>
        </p:spPr>
        <p:txBody>
          <a:bodyPr>
            <a:normAutofit/>
          </a:bodyPr>
          <a:lstStyle/>
          <a:p>
            <a:pPr algn="l"/>
            <a:r>
              <a:rPr lang="en-US" dirty="0"/>
              <a:t>This is a very important exercise that targets the back, the glutes, and the hamstrings. Begin this exercise with the kettlebell on the floor.</a:t>
            </a:r>
          </a:p>
        </p:txBody>
      </p:sp>
    </p:spTree>
    <p:extLst>
      <p:ext uri="{BB962C8B-B14F-4D97-AF65-F5344CB8AC3E}">
        <p14:creationId xmlns:p14="http://schemas.microsoft.com/office/powerpoint/2010/main" val="2287732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635646"/>
            <a:ext cx="3960440" cy="1944216"/>
          </a:xfrm>
        </p:spPr>
        <p:txBody>
          <a:bodyPr>
            <a:normAutofit/>
          </a:bodyPr>
          <a:lstStyle/>
          <a:p>
            <a:r>
              <a:rPr lang="en-US" dirty="0"/>
              <a:t>Now, slightly bend your knees and hinge at the hips as you grasp the kettlebell. This creates momentum. </a:t>
            </a:r>
            <a:endParaRPr lang="en-ID" dirty="0"/>
          </a:p>
        </p:txBody>
      </p:sp>
    </p:spTree>
    <p:extLst>
      <p:ext uri="{BB962C8B-B14F-4D97-AF65-F5344CB8AC3E}">
        <p14:creationId xmlns:p14="http://schemas.microsoft.com/office/powerpoint/2010/main" val="316895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347614"/>
            <a:ext cx="4392488" cy="2088232"/>
          </a:xfrm>
        </p:spPr>
        <p:txBody>
          <a:bodyPr>
            <a:normAutofit/>
          </a:bodyPr>
          <a:lstStyle/>
          <a:p>
            <a:r>
              <a:rPr lang="en-US" dirty="0"/>
              <a:t>Start driving your hips forward and keep your back as straightened as possible. This will help in initiating the upward movement of the kettlebells.</a:t>
            </a:r>
            <a:endParaRPr lang="en-ID" dirty="0"/>
          </a:p>
        </p:txBody>
      </p:sp>
    </p:spTree>
    <p:extLst>
      <p:ext uri="{BB962C8B-B14F-4D97-AF65-F5344CB8AC3E}">
        <p14:creationId xmlns:p14="http://schemas.microsoft.com/office/powerpoint/2010/main" val="3801274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563638"/>
            <a:ext cx="4032448" cy="2160240"/>
          </a:xfrm>
        </p:spPr>
        <p:txBody>
          <a:bodyPr>
            <a:normAutofit/>
          </a:bodyPr>
          <a:lstStyle/>
          <a:p>
            <a:r>
              <a:rPr lang="en-US" dirty="0"/>
              <a:t>Once the kettlebell goes above the height of the bellybutton, pull it back gently so that you can slide your fist around and under the bell.</a:t>
            </a:r>
            <a:endParaRPr lang="en-ID" dirty="0"/>
          </a:p>
        </p:txBody>
      </p:sp>
    </p:spTree>
    <p:extLst>
      <p:ext uri="{BB962C8B-B14F-4D97-AF65-F5344CB8AC3E}">
        <p14:creationId xmlns:p14="http://schemas.microsoft.com/office/powerpoint/2010/main" val="3378278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131590"/>
            <a:ext cx="5256584" cy="864096"/>
          </a:xfrm>
        </p:spPr>
        <p:txBody>
          <a:bodyPr>
            <a:normAutofit/>
          </a:bodyPr>
          <a:lstStyle/>
          <a:p>
            <a:r>
              <a:rPr lang="en-US" dirty="0"/>
              <a:t>Repeat the whole process for three repetitions if you are a beginner.</a:t>
            </a:r>
            <a:endParaRPr lang="en-ID" dirty="0"/>
          </a:p>
        </p:txBody>
      </p:sp>
      <p:pic>
        <p:nvPicPr>
          <p:cNvPr id="2" name="Picture 1">
            <a:extLst>
              <a:ext uri="{FF2B5EF4-FFF2-40B4-BE49-F238E27FC236}">
                <a16:creationId xmlns:a16="http://schemas.microsoft.com/office/drawing/2014/main" id="{B95E18BE-D916-0548-9CBE-319CC8D87E29}"/>
              </a:ext>
            </a:extLst>
          </p:cNvPr>
          <p:cNvPicPr>
            <a:picLocks noChangeAspect="1"/>
          </p:cNvPicPr>
          <p:nvPr/>
        </p:nvPicPr>
        <p:blipFill>
          <a:blip r:embed="rId2"/>
          <a:stretch>
            <a:fillRect/>
          </a:stretch>
        </p:blipFill>
        <p:spPr>
          <a:xfrm>
            <a:off x="2521905" y="2283718"/>
            <a:ext cx="2588022" cy="1599389"/>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2091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491630"/>
            <a:ext cx="5256584" cy="2016224"/>
          </a:xfrm>
        </p:spPr>
        <p:txBody>
          <a:bodyPr>
            <a:normAutofit/>
          </a:bodyPr>
          <a:lstStyle/>
          <a:p>
            <a:r>
              <a:rPr lang="en-US" dirty="0"/>
              <a:t>It is important to note that, this exercise is even-handed. This means that you have to do equal amounts of repetitions on both sides to avoid developing injuries and imbalances.</a:t>
            </a:r>
            <a:endParaRPr lang="en-ID" dirty="0"/>
          </a:p>
        </p:txBody>
      </p:sp>
    </p:spTree>
    <p:extLst>
      <p:ext uri="{BB962C8B-B14F-4D97-AF65-F5344CB8AC3E}">
        <p14:creationId xmlns:p14="http://schemas.microsoft.com/office/powerpoint/2010/main" val="2572818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563638"/>
            <a:ext cx="4608512" cy="2088232"/>
          </a:xfrm>
        </p:spPr>
        <p:txBody>
          <a:bodyPr>
            <a:normAutofit/>
          </a:bodyPr>
          <a:lstStyle/>
          <a:p>
            <a:r>
              <a:rPr lang="en-US" dirty="0"/>
              <a:t>If you are new to this exercise, you will realize that it is more overpowering than the clean which essentially causes the bell to flip over and cause a bang on the wrist. </a:t>
            </a:r>
            <a:endParaRPr lang="en-ID" dirty="0"/>
          </a:p>
        </p:txBody>
      </p:sp>
    </p:spTree>
    <p:extLst>
      <p:ext uri="{BB962C8B-B14F-4D97-AF65-F5344CB8AC3E}">
        <p14:creationId xmlns:p14="http://schemas.microsoft.com/office/powerpoint/2010/main" val="2154674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19622"/>
            <a:ext cx="4464496" cy="2664296"/>
          </a:xfrm>
        </p:spPr>
        <p:txBody>
          <a:bodyPr>
            <a:normAutofit/>
          </a:bodyPr>
          <a:lstStyle/>
          <a:p>
            <a:r>
              <a:rPr lang="en-US" dirty="0"/>
              <a:t>Rather than opening your hand, it is advisable that you focus so that you get it around the bell to avoid causing it to flip so that you can efficiently get the weight to the rack position without any pain.</a:t>
            </a:r>
            <a:endParaRPr lang="en-ID" dirty="0"/>
          </a:p>
        </p:txBody>
      </p:sp>
    </p:spTree>
    <p:extLst>
      <p:ext uri="{BB962C8B-B14F-4D97-AF65-F5344CB8AC3E}">
        <p14:creationId xmlns:p14="http://schemas.microsoft.com/office/powerpoint/2010/main" val="3735455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979712" y="1563638"/>
            <a:ext cx="3600400" cy="1800200"/>
          </a:xfrm>
        </p:spPr>
        <p:txBody>
          <a:bodyPr>
            <a:normAutofit/>
          </a:bodyPr>
          <a:lstStyle/>
          <a:p>
            <a:r>
              <a:rPr lang="en-US" dirty="0"/>
              <a:t>Allow your lower body to perform most of the work in getting the bell in its rightful place.</a:t>
            </a:r>
            <a:endParaRPr lang="en-ID" dirty="0"/>
          </a:p>
        </p:txBody>
      </p:sp>
    </p:spTree>
    <p:extLst>
      <p:ext uri="{BB962C8B-B14F-4D97-AF65-F5344CB8AC3E}">
        <p14:creationId xmlns:p14="http://schemas.microsoft.com/office/powerpoint/2010/main" val="3548380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644779" y="1589956"/>
            <a:ext cx="6447501" cy="602382"/>
          </a:xfrm>
        </p:spPr>
        <p:txBody>
          <a:bodyPr/>
          <a:lstStyle/>
          <a:p>
            <a:pPr lvl="0"/>
            <a:r>
              <a:rPr lang="en-US" dirty="0"/>
              <a:t>1. Kettlebell Swing</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644779" y="2238028"/>
            <a:ext cx="5295373" cy="1413842"/>
          </a:xfrm>
        </p:spPr>
        <p:txBody>
          <a:bodyPr>
            <a:normAutofit/>
          </a:bodyPr>
          <a:lstStyle/>
          <a:p>
            <a:pPr algn="l"/>
            <a:r>
              <a:rPr lang="en-US" dirty="0"/>
              <a:t>This is one of the most popular workout exercises that you should incorporate into your daily fitness routine.</a:t>
            </a:r>
            <a:endParaRPr lang="en-ID" dirty="0"/>
          </a:p>
        </p:txBody>
      </p:sp>
    </p:spTree>
    <p:extLst>
      <p:ext uri="{BB962C8B-B14F-4D97-AF65-F5344CB8AC3E}">
        <p14:creationId xmlns:p14="http://schemas.microsoft.com/office/powerpoint/2010/main" val="41980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24E79-385B-1249-9245-14C8D49ABC71}"/>
              </a:ext>
            </a:extLst>
          </p:cNvPr>
          <p:cNvSpPr>
            <a:spLocks noGrp="1"/>
          </p:cNvSpPr>
          <p:nvPr>
            <p:ph type="title"/>
          </p:nvPr>
        </p:nvSpPr>
        <p:spPr>
          <a:xfrm>
            <a:off x="644779" y="1563638"/>
            <a:ext cx="6447501" cy="530374"/>
          </a:xfrm>
        </p:spPr>
        <p:txBody>
          <a:bodyPr/>
          <a:lstStyle/>
          <a:p>
            <a:pPr lvl="0"/>
            <a:r>
              <a:rPr lang="en-US" dirty="0"/>
              <a:t>12. Kettlebell Pistol Squat </a:t>
            </a:r>
            <a:endParaRPr lang="en-ID" dirty="0"/>
          </a:p>
        </p:txBody>
      </p:sp>
      <p:sp>
        <p:nvSpPr>
          <p:cNvPr id="3" name="Content Placeholder 2">
            <a:extLst>
              <a:ext uri="{FF2B5EF4-FFF2-40B4-BE49-F238E27FC236}">
                <a16:creationId xmlns:a16="http://schemas.microsoft.com/office/drawing/2014/main" id="{8FD43320-1DAC-824B-A44A-1430114F445C}"/>
              </a:ext>
            </a:extLst>
          </p:cNvPr>
          <p:cNvSpPr>
            <a:spLocks noGrp="1"/>
          </p:cNvSpPr>
          <p:nvPr>
            <p:ph idx="1"/>
          </p:nvPr>
        </p:nvSpPr>
        <p:spPr>
          <a:xfrm>
            <a:off x="644779" y="2181224"/>
            <a:ext cx="5871437" cy="1671388"/>
          </a:xfrm>
        </p:spPr>
        <p:txBody>
          <a:bodyPr>
            <a:normAutofit/>
          </a:bodyPr>
          <a:lstStyle/>
          <a:p>
            <a:pPr algn="l"/>
            <a:r>
              <a:rPr lang="en-US" dirty="0"/>
              <a:t>When doing kettlebell exercises, there is so much demand placed on the knee, hips and ankle mobility while also requiring that they maintain stability during lifting.</a:t>
            </a:r>
            <a:endParaRPr lang="en-ID" dirty="0"/>
          </a:p>
        </p:txBody>
      </p:sp>
    </p:spTree>
    <p:extLst>
      <p:ext uri="{BB962C8B-B14F-4D97-AF65-F5344CB8AC3E}">
        <p14:creationId xmlns:p14="http://schemas.microsoft.com/office/powerpoint/2010/main" val="890064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635646"/>
            <a:ext cx="4824536" cy="2088232"/>
          </a:xfrm>
        </p:spPr>
        <p:txBody>
          <a:bodyPr>
            <a:normAutofit/>
          </a:bodyPr>
          <a:lstStyle/>
          <a:p>
            <a:r>
              <a:rPr lang="en-US" dirty="0"/>
              <a:t>This means that you have to master the pistol by training your weak points so that you stay safe, strong and perform better at deadlifting, sprinting, cleaning and squatting.</a:t>
            </a:r>
            <a:endParaRPr lang="en-ID" dirty="0"/>
          </a:p>
        </p:txBody>
      </p:sp>
    </p:spTree>
    <p:extLst>
      <p:ext uri="{BB962C8B-B14F-4D97-AF65-F5344CB8AC3E}">
        <p14:creationId xmlns:p14="http://schemas.microsoft.com/office/powerpoint/2010/main" val="257050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131590"/>
            <a:ext cx="4824536" cy="2880320"/>
          </a:xfrm>
        </p:spPr>
        <p:txBody>
          <a:bodyPr>
            <a:normAutofit/>
          </a:bodyPr>
          <a:lstStyle/>
          <a:p>
            <a:r>
              <a:rPr lang="en-US" dirty="0"/>
              <a:t>This is the movement that comes about when you pull your toes in the direction of your knees, when you have better dorsiflexion, the tibia, and the knee to move forward over the toes without necessarily causing the knees to rise above the ground.</a:t>
            </a:r>
            <a:endParaRPr lang="en-ID" dirty="0"/>
          </a:p>
        </p:txBody>
      </p:sp>
    </p:spTree>
    <p:extLst>
      <p:ext uri="{BB962C8B-B14F-4D97-AF65-F5344CB8AC3E}">
        <p14:creationId xmlns:p14="http://schemas.microsoft.com/office/powerpoint/2010/main" val="4188247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419622"/>
            <a:ext cx="5112568" cy="2376264"/>
          </a:xfrm>
        </p:spPr>
        <p:txBody>
          <a:bodyPr>
            <a:normAutofit/>
          </a:bodyPr>
          <a:lstStyle/>
          <a:p>
            <a:r>
              <a:rPr lang="en-US" dirty="0"/>
              <a:t>To do this exercise, start by picking up the kettlebell using both your hands. Now, move one leg and then hold it off the ground. With the other leg, start to squat down as you bend one knee. </a:t>
            </a:r>
            <a:endParaRPr lang="en-ID" dirty="0"/>
          </a:p>
        </p:txBody>
      </p:sp>
    </p:spTree>
    <p:extLst>
      <p:ext uri="{BB962C8B-B14F-4D97-AF65-F5344CB8AC3E}">
        <p14:creationId xmlns:p14="http://schemas.microsoft.com/office/powerpoint/2010/main" val="3065982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635646"/>
            <a:ext cx="5112568" cy="2376264"/>
          </a:xfrm>
        </p:spPr>
        <p:txBody>
          <a:bodyPr>
            <a:normAutofit/>
          </a:bodyPr>
          <a:lstStyle/>
          <a:p>
            <a:r>
              <a:rPr lang="en-US" dirty="0"/>
              <a:t>Use the force from your heel to push yourself back up so that you return to standing position. Repeat this exercise for about 3-5 reps if you are a beginner. </a:t>
            </a:r>
            <a:endParaRPr lang="en-ID" dirty="0"/>
          </a:p>
        </p:txBody>
      </p:sp>
    </p:spTree>
    <p:extLst>
      <p:ext uri="{BB962C8B-B14F-4D97-AF65-F5344CB8AC3E}">
        <p14:creationId xmlns:p14="http://schemas.microsoft.com/office/powerpoint/2010/main" val="1704124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644779" y="1419622"/>
            <a:ext cx="6447501" cy="602382"/>
          </a:xfrm>
        </p:spPr>
        <p:txBody>
          <a:bodyPr/>
          <a:lstStyle/>
          <a:p>
            <a:pPr lvl="0"/>
            <a:r>
              <a:rPr lang="en-US" dirty="0"/>
              <a:t>13. Kettlebell Jerk</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644779" y="2067694"/>
            <a:ext cx="5871437" cy="2205930"/>
          </a:xfrm>
        </p:spPr>
        <p:txBody>
          <a:bodyPr>
            <a:normAutofit/>
          </a:bodyPr>
          <a:lstStyle/>
          <a:p>
            <a:pPr algn="l"/>
            <a:r>
              <a:rPr lang="en-US" dirty="0"/>
              <a:t>This is another overhead ballistic kettlebell lift that utilizes more leg power and less strength on the upper parts of the body compared to a push press.</a:t>
            </a:r>
            <a:endParaRPr lang="en-ID" dirty="0"/>
          </a:p>
        </p:txBody>
      </p:sp>
    </p:spTree>
    <p:extLst>
      <p:ext uri="{BB962C8B-B14F-4D97-AF65-F5344CB8AC3E}">
        <p14:creationId xmlns:p14="http://schemas.microsoft.com/office/powerpoint/2010/main" val="1180717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635646"/>
            <a:ext cx="4392488" cy="2160240"/>
          </a:xfrm>
        </p:spPr>
        <p:txBody>
          <a:bodyPr>
            <a:normAutofit/>
          </a:bodyPr>
          <a:lstStyle/>
          <a:p>
            <a:r>
              <a:rPr lang="en-US" dirty="0"/>
              <a:t>You can even get a heavier weight overhead when performing the kettlebell jerk than when doing the kettlebell push press.</a:t>
            </a:r>
            <a:endParaRPr lang="en-ID" dirty="0"/>
          </a:p>
        </p:txBody>
      </p:sp>
    </p:spTree>
    <p:extLst>
      <p:ext uri="{BB962C8B-B14F-4D97-AF65-F5344CB8AC3E}">
        <p14:creationId xmlns:p14="http://schemas.microsoft.com/office/powerpoint/2010/main" val="74268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563638"/>
            <a:ext cx="4824536" cy="2160240"/>
          </a:xfrm>
        </p:spPr>
        <p:txBody>
          <a:bodyPr>
            <a:normAutofit/>
          </a:bodyPr>
          <a:lstStyle/>
          <a:p>
            <a:r>
              <a:rPr lang="en-US" dirty="0"/>
              <a:t>Therefore, in addition to the benefits that you get from the push press, the jerk helps you to lower the stress levels on the shoulder joints by simply engaging more leg power.</a:t>
            </a:r>
            <a:endParaRPr lang="en-ID" dirty="0"/>
          </a:p>
        </p:txBody>
      </p:sp>
    </p:spTree>
    <p:extLst>
      <p:ext uri="{BB962C8B-B14F-4D97-AF65-F5344CB8AC3E}">
        <p14:creationId xmlns:p14="http://schemas.microsoft.com/office/powerpoint/2010/main" val="1300427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563638"/>
            <a:ext cx="4320480" cy="2160240"/>
          </a:xfrm>
        </p:spPr>
        <p:txBody>
          <a:bodyPr>
            <a:normAutofit/>
          </a:bodyPr>
          <a:lstStyle/>
          <a:p>
            <a:r>
              <a:rPr lang="en-US" dirty="0"/>
              <a:t>As mentioned, it uses lower leg power, and this helps in developing power around the calves which in turn increases the ankle joint stability.</a:t>
            </a:r>
            <a:endParaRPr lang="en-ID" dirty="0"/>
          </a:p>
        </p:txBody>
      </p:sp>
    </p:spTree>
    <p:extLst>
      <p:ext uri="{BB962C8B-B14F-4D97-AF65-F5344CB8AC3E}">
        <p14:creationId xmlns:p14="http://schemas.microsoft.com/office/powerpoint/2010/main" val="3000367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635646"/>
            <a:ext cx="3960440" cy="2160240"/>
          </a:xfrm>
        </p:spPr>
        <p:txBody>
          <a:bodyPr>
            <a:normAutofit/>
          </a:bodyPr>
          <a:lstStyle/>
          <a:p>
            <a:r>
              <a:rPr lang="en-US" dirty="0"/>
              <a:t>Before you can attempt the jerk, it is important that you master the overhead press and the push press first.</a:t>
            </a:r>
            <a:endParaRPr lang="en-ID" dirty="0"/>
          </a:p>
        </p:txBody>
      </p:sp>
    </p:spTree>
    <p:extLst>
      <p:ext uri="{BB962C8B-B14F-4D97-AF65-F5344CB8AC3E}">
        <p14:creationId xmlns:p14="http://schemas.microsoft.com/office/powerpoint/2010/main" val="1075566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347614"/>
            <a:ext cx="5400600" cy="2448272"/>
          </a:xfrm>
        </p:spPr>
        <p:txBody>
          <a:bodyPr>
            <a:normAutofit/>
          </a:bodyPr>
          <a:lstStyle/>
          <a:p>
            <a:r>
              <a:rPr lang="en-US" dirty="0"/>
              <a:t>Hold your shoulders back and then move down with the KB lined between your feet. It is important that you invest a kettlebell that permits you to swing using one of the perfect techniques without having to challenge yourself.</a:t>
            </a:r>
            <a:endParaRPr lang="en-ID" dirty="0"/>
          </a:p>
        </p:txBody>
      </p:sp>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563638"/>
            <a:ext cx="4896544" cy="2016224"/>
          </a:xfrm>
        </p:spPr>
        <p:txBody>
          <a:bodyPr>
            <a:normAutofit/>
          </a:bodyPr>
          <a:lstStyle/>
          <a:p>
            <a:r>
              <a:rPr lang="en-US" dirty="0"/>
              <a:t>All these techniques are very important when learning the jerk technique. For you to get into the very first dip with your heels, the mobility of the ankles is key.</a:t>
            </a:r>
            <a:endParaRPr lang="en-ID" dirty="0"/>
          </a:p>
        </p:txBody>
      </p:sp>
    </p:spTree>
    <p:extLst>
      <p:ext uri="{BB962C8B-B14F-4D97-AF65-F5344CB8AC3E}">
        <p14:creationId xmlns:p14="http://schemas.microsoft.com/office/powerpoint/2010/main" val="2944136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07654"/>
            <a:ext cx="4752528" cy="2160240"/>
          </a:xfrm>
        </p:spPr>
        <p:txBody>
          <a:bodyPr>
            <a:normAutofit/>
          </a:bodyPr>
          <a:lstStyle/>
          <a:p>
            <a:r>
              <a:rPr lang="en-US" dirty="0"/>
              <a:t>To catch the kettlebell is a quarter overhead squat position, it is essential that you comfortably get into position with vertical arms.</a:t>
            </a:r>
            <a:endParaRPr lang="en-ID" dirty="0"/>
          </a:p>
        </p:txBody>
      </p:sp>
    </p:spTree>
    <p:extLst>
      <p:ext uri="{BB962C8B-B14F-4D97-AF65-F5344CB8AC3E}">
        <p14:creationId xmlns:p14="http://schemas.microsoft.com/office/powerpoint/2010/main" val="983749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91630"/>
            <a:ext cx="4464496" cy="2160240"/>
          </a:xfrm>
        </p:spPr>
        <p:txBody>
          <a:bodyPr>
            <a:normAutofit/>
          </a:bodyPr>
          <a:lstStyle/>
          <a:p>
            <a:r>
              <a:rPr lang="en-US" dirty="0"/>
              <a:t>This is because, the exercise is more demanding on the mobility of your upper back, lower back and the shoulders as compared to the overhead lockout position.</a:t>
            </a:r>
            <a:endParaRPr lang="en-ID" dirty="0"/>
          </a:p>
        </p:txBody>
      </p:sp>
    </p:spTree>
    <p:extLst>
      <p:ext uri="{BB962C8B-B14F-4D97-AF65-F5344CB8AC3E}">
        <p14:creationId xmlns:p14="http://schemas.microsoft.com/office/powerpoint/2010/main" val="1024220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91630"/>
            <a:ext cx="4464496" cy="2160240"/>
          </a:xfrm>
        </p:spPr>
        <p:txBody>
          <a:bodyPr>
            <a:normAutofit/>
          </a:bodyPr>
          <a:lstStyle/>
          <a:p>
            <a:r>
              <a:rPr lang="en-US" dirty="0"/>
              <a:t>If you cannot get to a quarter squat position with vertical arms, then you have lots of mobility work to do before you can perform the kettlebell jerk.</a:t>
            </a:r>
            <a:endParaRPr lang="en-ID" dirty="0"/>
          </a:p>
        </p:txBody>
      </p:sp>
    </p:spTree>
    <p:extLst>
      <p:ext uri="{BB962C8B-B14F-4D97-AF65-F5344CB8AC3E}">
        <p14:creationId xmlns:p14="http://schemas.microsoft.com/office/powerpoint/2010/main" val="4041588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347614"/>
            <a:ext cx="5040560" cy="2304256"/>
          </a:xfrm>
        </p:spPr>
        <p:txBody>
          <a:bodyPr>
            <a:normAutofit/>
          </a:bodyPr>
          <a:lstStyle/>
          <a:p>
            <a:r>
              <a:rPr lang="en-US" dirty="0"/>
              <a:t>Once you have everything ready, start by holding the kettlebell by the handle. Cling the kettlebell to your shoulders by simply extending your hips and legs as you pull it towards the shoulders.</a:t>
            </a:r>
            <a:endParaRPr lang="en-ID" dirty="0"/>
          </a:p>
        </p:txBody>
      </p:sp>
    </p:spTree>
    <p:extLst>
      <p:ext uri="{BB962C8B-B14F-4D97-AF65-F5344CB8AC3E}">
        <p14:creationId xmlns:p14="http://schemas.microsoft.com/office/powerpoint/2010/main" val="2435268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907704" y="1347614"/>
            <a:ext cx="3888432" cy="2160240"/>
          </a:xfrm>
        </p:spPr>
        <p:txBody>
          <a:bodyPr>
            <a:normAutofit/>
          </a:bodyPr>
          <a:lstStyle/>
          <a:p>
            <a:r>
              <a:rPr lang="en-US" dirty="0"/>
              <a:t>As you do so, ensure that you are rotating your wrist such that your palm faces forward, and this will serve as your starting position.</a:t>
            </a:r>
            <a:endParaRPr lang="en-ID" dirty="0"/>
          </a:p>
        </p:txBody>
      </p:sp>
    </p:spTree>
    <p:extLst>
      <p:ext uri="{BB962C8B-B14F-4D97-AF65-F5344CB8AC3E}">
        <p14:creationId xmlns:p14="http://schemas.microsoft.com/office/powerpoint/2010/main" val="3338403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707654"/>
            <a:ext cx="4032448" cy="2160240"/>
          </a:xfrm>
        </p:spPr>
        <p:txBody>
          <a:bodyPr>
            <a:normAutofit/>
          </a:bodyPr>
          <a:lstStyle/>
          <a:p>
            <a:r>
              <a:rPr lang="en-US" dirty="0"/>
              <a:t>Now, begin to dip your body by slightly bending the knees while maintaining the torso in an upright posture.</a:t>
            </a:r>
            <a:endParaRPr lang="en-ID" dirty="0"/>
          </a:p>
        </p:txBody>
      </p:sp>
    </p:spTree>
    <p:extLst>
      <p:ext uri="{BB962C8B-B14F-4D97-AF65-F5344CB8AC3E}">
        <p14:creationId xmlns:p14="http://schemas.microsoft.com/office/powerpoint/2010/main" val="1766508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907704" y="1635646"/>
            <a:ext cx="3960440" cy="2160240"/>
          </a:xfrm>
        </p:spPr>
        <p:txBody>
          <a:bodyPr>
            <a:normAutofit/>
          </a:bodyPr>
          <a:lstStyle/>
          <a:p>
            <a:r>
              <a:rPr lang="en-US" dirty="0"/>
              <a:t>As you do that, press the kettlebell overhead to lockout by extending your arms. Use the momentum of your body to move the weight.</a:t>
            </a:r>
            <a:endParaRPr lang="en-ID" dirty="0"/>
          </a:p>
        </p:txBody>
      </p:sp>
    </p:spTree>
    <p:extLst>
      <p:ext uri="{BB962C8B-B14F-4D97-AF65-F5344CB8AC3E}">
        <p14:creationId xmlns:p14="http://schemas.microsoft.com/office/powerpoint/2010/main" val="428756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635646"/>
            <a:ext cx="4608512" cy="2160240"/>
          </a:xfrm>
        </p:spPr>
        <p:txBody>
          <a:bodyPr>
            <a:normAutofit/>
          </a:bodyPr>
          <a:lstStyle/>
          <a:p>
            <a:r>
              <a:rPr lang="en-US" dirty="0"/>
              <a:t>Then receive the weight overhead by returning to a squat position under the weight and keep the weight overhead before you can return to a standing position.</a:t>
            </a:r>
            <a:endParaRPr lang="en-ID" dirty="0"/>
          </a:p>
        </p:txBody>
      </p:sp>
    </p:spTree>
    <p:extLst>
      <p:ext uri="{BB962C8B-B14F-4D97-AF65-F5344CB8AC3E}">
        <p14:creationId xmlns:p14="http://schemas.microsoft.com/office/powerpoint/2010/main" val="3276674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987574"/>
            <a:ext cx="4320480" cy="1368152"/>
          </a:xfrm>
        </p:spPr>
        <p:txBody>
          <a:bodyPr>
            <a:normAutofit/>
          </a:bodyPr>
          <a:lstStyle/>
          <a:p>
            <a:r>
              <a:rPr lang="en-US" dirty="0"/>
              <a:t>Lower the weight and repeat the whole process for about 3-5 reps if you are a beginner. </a:t>
            </a:r>
            <a:endParaRPr lang="en-ID" dirty="0"/>
          </a:p>
        </p:txBody>
      </p:sp>
      <p:pic>
        <p:nvPicPr>
          <p:cNvPr id="2" name="Picture 1">
            <a:extLst>
              <a:ext uri="{FF2B5EF4-FFF2-40B4-BE49-F238E27FC236}">
                <a16:creationId xmlns:a16="http://schemas.microsoft.com/office/drawing/2014/main" id="{6C2ED107-FD6E-5342-A72A-16567F77A7F0}"/>
              </a:ext>
            </a:extLst>
          </p:cNvPr>
          <p:cNvPicPr>
            <a:picLocks noChangeAspect="1"/>
          </p:cNvPicPr>
          <p:nvPr/>
        </p:nvPicPr>
        <p:blipFill>
          <a:blip r:embed="rId2"/>
          <a:stretch>
            <a:fillRect/>
          </a:stretch>
        </p:blipFill>
        <p:spPr>
          <a:xfrm>
            <a:off x="2708000" y="2571750"/>
            <a:ext cx="2575872" cy="1486435"/>
          </a:xfrm>
          <a:prstGeom prst="rect">
            <a:avLst/>
          </a:prstGeom>
          <a:ln>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69108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707654"/>
            <a:ext cx="4680520" cy="2016224"/>
          </a:xfrm>
        </p:spPr>
        <p:txBody>
          <a:bodyPr>
            <a:normAutofit/>
          </a:bodyPr>
          <a:lstStyle/>
          <a:p>
            <a:r>
              <a:rPr lang="en-US" dirty="0"/>
              <a:t>Now, swat down while ensuring that you grip the KB with your palms such that your thumb loosely grips around the handle.</a:t>
            </a:r>
            <a:endParaRPr lang="en-ID" dirty="0"/>
          </a:p>
        </p:txBody>
      </p:sp>
    </p:spTree>
    <p:extLst>
      <p:ext uri="{BB962C8B-B14F-4D97-AF65-F5344CB8AC3E}">
        <p14:creationId xmlns:p14="http://schemas.microsoft.com/office/powerpoint/2010/main" val="2273255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910</TotalTime>
  <Words>2581</Words>
  <Application>Microsoft Macintosh PowerPoint</Application>
  <PresentationFormat>On-screen Show (16:9)</PresentationFormat>
  <Paragraphs>116</Paragraphs>
  <Slides>89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89</vt:i4>
      </vt:variant>
    </vt:vector>
  </HeadingPairs>
  <TitlesOfParts>
    <vt:vector size="94" baseType="lpstr">
      <vt:lpstr>Arial</vt:lpstr>
      <vt:lpstr>Calibri</vt:lpstr>
      <vt:lpstr>Trebuchet MS</vt:lpstr>
      <vt:lpstr>Wingdings 3</vt:lpstr>
      <vt:lpstr>Theme3</vt:lpstr>
      <vt:lpstr>PowerPoint Presentation</vt:lpstr>
      <vt:lpstr>PowerPoint Presentation</vt:lpstr>
      <vt:lpstr>PowerPoint Presentation</vt:lpstr>
      <vt:lpstr>PowerPoint Presentation</vt:lpstr>
      <vt:lpstr>PowerPoint Presentation</vt:lpstr>
      <vt:lpstr>PowerPoint Presentation</vt:lpstr>
      <vt:lpstr>1. Kettlebell Swing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Turkish Get 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Kettlebell Windmill</vt:lpstr>
      <vt:lpstr>PowerPoint Presentation</vt:lpstr>
      <vt:lpstr>PowerPoint Presentation</vt:lpstr>
      <vt:lpstr>PowerPoint Presentation</vt:lpstr>
      <vt:lpstr>4. Single Leg Deadlift</vt:lpstr>
      <vt:lpstr>PowerPoint Presentation</vt:lpstr>
      <vt:lpstr>PowerPoint Presentation</vt:lpstr>
      <vt:lpstr>PowerPoint Presentation</vt:lpstr>
      <vt:lpstr>PowerPoint Presentation</vt:lpstr>
      <vt:lpstr>PowerPoint Presentation</vt:lpstr>
      <vt:lpstr>PowerPoint Presentation</vt:lpstr>
      <vt:lpstr>5. Kettlebell Goblet Squat</vt:lpstr>
      <vt:lpstr>PowerPoint Presentation</vt:lpstr>
      <vt:lpstr>6. One-Arm Overhead Press</vt:lpstr>
      <vt:lpstr>PowerPoint Presentation</vt:lpstr>
      <vt:lpstr>PowerPoint Presentation</vt:lpstr>
      <vt:lpstr>PowerPoint Presentation</vt:lpstr>
      <vt:lpstr>PowerPoint Presentation</vt:lpstr>
      <vt:lpstr>PowerPoint Presentation</vt:lpstr>
      <vt:lpstr>7. Kettlebell Deadlift</vt:lpstr>
      <vt:lpstr>PowerPoint Presentation</vt:lpstr>
      <vt:lpstr>PowerPoint Presentation</vt:lpstr>
      <vt:lpstr>8. Kettlebell One-Arm Row</vt:lpstr>
      <vt:lpstr>PowerPoint Presentation</vt:lpstr>
      <vt:lpstr>PowerPoint Presentation</vt:lpstr>
      <vt:lpstr>PowerPoint Presentation</vt:lpstr>
      <vt:lpstr>9. Kettlebell Goblet Half Get Up</vt:lpstr>
      <vt:lpstr>PowerPoint Presentation</vt:lpstr>
      <vt:lpstr>PowerPoint Presentation</vt:lpstr>
      <vt:lpstr>PowerPoint Presentation</vt:lpstr>
      <vt:lpstr>PowerPoint Presentation</vt:lpstr>
      <vt:lpstr>PowerPoint Presentation</vt:lpstr>
      <vt:lpstr>10. Kettlebell Halo</vt:lpstr>
      <vt:lpstr>PowerPoint Presentation</vt:lpstr>
      <vt:lpstr>PowerPoint Presentation</vt:lpstr>
      <vt:lpstr>PowerPoint Presentation</vt:lpstr>
      <vt:lpstr>PowerPoint Presentation</vt:lpstr>
      <vt:lpstr>11. Kettlebell Clean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12. Kettlebell Pistol Squat </vt:lpstr>
      <vt:lpstr>PowerPoint Presentation</vt:lpstr>
      <vt:lpstr>PowerPoint Presentation</vt:lpstr>
      <vt:lpstr>PowerPoint Presentation</vt:lpstr>
      <vt:lpstr>PowerPoint Presentation</vt:lpstr>
      <vt:lpstr>13. Kettlebell Jerk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43</cp:revision>
  <dcterms:created xsi:type="dcterms:W3CDTF">2018-10-15T07:11:14Z</dcterms:created>
  <dcterms:modified xsi:type="dcterms:W3CDTF">2019-06-09T20:26:58Z</dcterms:modified>
</cp:coreProperties>
</file>