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15"/>
  </p:notesMasterIdLst>
  <p:sldIdLst>
    <p:sldId id="257" r:id="rId2"/>
    <p:sldId id="262" r:id="rId3"/>
    <p:sldId id="263" r:id="rId4"/>
    <p:sldId id="264" r:id="rId5"/>
    <p:sldId id="265" r:id="rId6"/>
    <p:sldId id="266" r:id="rId7"/>
    <p:sldId id="267" r:id="rId8"/>
    <p:sldId id="268" r:id="rId9"/>
    <p:sldId id="269" r:id="rId10"/>
    <p:sldId id="270" r:id="rId11"/>
    <p:sldId id="271" r:id="rId12"/>
    <p:sldId id="272" r:id="rId13"/>
    <p:sldId id="273"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9"/>
    <p:restoredTop sz="94650"/>
  </p:normalViewPr>
  <p:slideViewPr>
    <p:cSldViewPr>
      <p:cViewPr varScale="1">
        <p:scale>
          <a:sx n="79" d="100"/>
          <a:sy n="79" d="100"/>
        </p:scale>
        <p:origin x="24" y="22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6/13/2019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60040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60332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235706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90119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9931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99287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7086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3873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marL="342900" indent="0">
              <a:buNone/>
              <a:defRPr sz="2000">
                <a:latin typeface="Calibri" panose="020F0502020204030204" pitchFamily="34" charset="0"/>
                <a:cs typeface="Calibri" panose="020F0502020204030204" pitchFamily="34" charset="0"/>
              </a:defRPr>
            </a:lvl2pPr>
            <a:lvl3pPr marL="685800" indent="0">
              <a:buNone/>
              <a:defRPr sz="2000">
                <a:latin typeface="Calibri" panose="020F0502020204030204" pitchFamily="34" charset="0"/>
                <a:cs typeface="Calibri" panose="020F0502020204030204" pitchFamily="34" charset="0"/>
              </a:defRPr>
            </a:lvl3pPr>
            <a:lvl4pPr marL="1028700" indent="0">
              <a:buNone/>
              <a:defRPr sz="2000">
                <a:latin typeface="Calibri" panose="020F0502020204030204" pitchFamily="34" charset="0"/>
                <a:cs typeface="Calibri" panose="020F0502020204030204" pitchFamily="34" charset="0"/>
              </a:defRPr>
            </a:lvl4pPr>
            <a:lvl5pPr marL="1371600" indent="0">
              <a:buNone/>
              <a:defRPr sz="20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81396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05882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13152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95708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59605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53861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528475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061287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6/13/2019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4067804622"/>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600" b="1"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ctr"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E520FE3C-7931-3749-A69C-6A1446460A4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34" r="1559"/>
          <a:stretch/>
        </p:blipFill>
        <p:spPr>
          <a:xfrm>
            <a:off x="0" y="-33407"/>
            <a:ext cx="9144000" cy="5176907"/>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3246507"/>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Introduction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275606"/>
            <a:ext cx="5112568" cy="2736304"/>
          </a:xfrm>
        </p:spPr>
        <p:txBody>
          <a:bodyPr>
            <a:normAutofit/>
          </a:bodyPr>
          <a:lstStyle/>
          <a:p>
            <a:pPr fontAlgn="base"/>
            <a:r>
              <a:rPr lang="en-US" dirty="0"/>
              <a:t>Well, one thing that you have to take note of is that unlike the dumbbells in which the handle connects two weights that are evenly distributed and lies at the center of them, the KB’s center of gravity is usually offset from its handle. </a:t>
            </a:r>
            <a:endParaRPr lang="en-ID" dirty="0"/>
          </a:p>
        </p:txBody>
      </p:sp>
    </p:spTree>
    <p:extLst>
      <p:ext uri="{BB962C8B-B14F-4D97-AF65-F5344CB8AC3E}">
        <p14:creationId xmlns:p14="http://schemas.microsoft.com/office/powerpoint/2010/main" val="410214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779662"/>
            <a:ext cx="4464496" cy="2160240"/>
          </a:xfrm>
        </p:spPr>
        <p:txBody>
          <a:bodyPr>
            <a:normAutofit/>
          </a:bodyPr>
          <a:lstStyle/>
          <a:p>
            <a:pPr fontAlgn="base"/>
            <a:r>
              <a:rPr lang="en-US" dirty="0"/>
              <a:t>It is also important to note that with a KB, it is quite easy to grasp it by the handle, bell end or horns.</a:t>
            </a:r>
            <a:r>
              <a:rPr lang="en-ID" dirty="0"/>
              <a:t> </a:t>
            </a:r>
          </a:p>
        </p:txBody>
      </p:sp>
    </p:spTree>
    <p:extLst>
      <p:ext uri="{BB962C8B-B14F-4D97-AF65-F5344CB8AC3E}">
        <p14:creationId xmlns:p14="http://schemas.microsoft.com/office/powerpoint/2010/main" val="74519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779662"/>
            <a:ext cx="4608512" cy="2664296"/>
          </a:xfrm>
        </p:spPr>
        <p:txBody>
          <a:bodyPr>
            <a:normAutofit/>
          </a:bodyPr>
          <a:lstStyle/>
          <a:p>
            <a:pPr fontAlgn="base"/>
            <a:r>
              <a:rPr lang="en-US" dirty="0"/>
              <a:t>However, when it comes to certain exercises like squats, it is much easier to grasp them by the horns. </a:t>
            </a:r>
            <a:endParaRPr lang="en-ID" dirty="0"/>
          </a:p>
        </p:txBody>
      </p:sp>
    </p:spTree>
    <p:extLst>
      <p:ext uri="{BB962C8B-B14F-4D97-AF65-F5344CB8AC3E}">
        <p14:creationId xmlns:p14="http://schemas.microsoft.com/office/powerpoint/2010/main" val="21734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995686"/>
            <a:ext cx="4320480" cy="2664296"/>
          </a:xfrm>
        </p:spPr>
        <p:txBody>
          <a:bodyPr>
            <a:normAutofit/>
          </a:bodyPr>
          <a:lstStyle/>
          <a:p>
            <a:r>
              <a:rPr lang="en-US" dirty="0"/>
              <a:t>This is because it will help force the hand to squeeze harder to prevent slipping.</a:t>
            </a:r>
            <a:endParaRPr lang="en-ID" dirty="0"/>
          </a:p>
        </p:txBody>
      </p:sp>
    </p:spTree>
    <p:extLst>
      <p:ext uri="{BB962C8B-B14F-4D97-AF65-F5344CB8AC3E}">
        <p14:creationId xmlns:p14="http://schemas.microsoft.com/office/powerpoint/2010/main" val="85467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851670"/>
            <a:ext cx="4392488" cy="1296144"/>
          </a:xfrm>
        </p:spPr>
        <p:txBody>
          <a:bodyPr>
            <a:normAutofit/>
          </a:bodyPr>
          <a:lstStyle/>
          <a:p>
            <a:r>
              <a:rPr lang="en-US" dirty="0"/>
              <a:t>Kettlebells is one of the exercises that most people regard as cool and interesting.</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059582"/>
            <a:ext cx="5112568" cy="936104"/>
          </a:xfrm>
        </p:spPr>
        <p:txBody>
          <a:bodyPr>
            <a:normAutofit/>
          </a:bodyPr>
          <a:lstStyle/>
          <a:p>
            <a:r>
              <a:rPr lang="en-US" dirty="0"/>
              <a:t>It is a black cannonball with a handle that is cast of iron. </a:t>
            </a:r>
            <a:endParaRPr lang="en-ID" dirty="0">
              <a:solidFill>
                <a:schemeClr val="tx1">
                  <a:lumMod val="85000"/>
                  <a:lumOff val="15000"/>
                </a:schemeClr>
              </a:solidFill>
            </a:endParaRPr>
          </a:p>
        </p:txBody>
      </p:sp>
      <p:pic>
        <p:nvPicPr>
          <p:cNvPr id="2" name="Picture 1">
            <a:extLst>
              <a:ext uri="{FF2B5EF4-FFF2-40B4-BE49-F238E27FC236}">
                <a16:creationId xmlns:a16="http://schemas.microsoft.com/office/drawing/2014/main" xmlns="" id="{C04EA326-2100-5943-8F2C-7C62969BA187}"/>
              </a:ext>
            </a:extLst>
          </p:cNvPr>
          <p:cNvPicPr>
            <a:picLocks noChangeAspect="1"/>
          </p:cNvPicPr>
          <p:nvPr/>
        </p:nvPicPr>
        <p:blipFill>
          <a:blip r:embed="rId2"/>
          <a:stretch>
            <a:fillRect/>
          </a:stretch>
        </p:blipFill>
        <p:spPr>
          <a:xfrm>
            <a:off x="2478348" y="2211710"/>
            <a:ext cx="2531120" cy="168576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2540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203598"/>
            <a:ext cx="5112568" cy="2952328"/>
          </a:xfrm>
        </p:spPr>
        <p:txBody>
          <a:bodyPr>
            <a:normAutofit/>
          </a:bodyPr>
          <a:lstStyle/>
          <a:p>
            <a:r>
              <a:rPr lang="en-US" dirty="0"/>
              <a:t>While there are so many other workout tools that you can employ to achieve your health goals, one thing that you have to appreciate is that the kettlebell training has a unique factor that is good enough reason to incorporate it into your workout routine. </a:t>
            </a:r>
            <a:endParaRPr lang="en-ID" dirty="0"/>
          </a:p>
        </p:txBody>
      </p:sp>
    </p:spTree>
    <p:extLst>
      <p:ext uri="{BB962C8B-B14F-4D97-AF65-F5344CB8AC3E}">
        <p14:creationId xmlns:p14="http://schemas.microsoft.com/office/powerpoint/2010/main" val="344919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320480" cy="2160240"/>
          </a:xfrm>
        </p:spPr>
        <p:txBody>
          <a:bodyPr>
            <a:normAutofit/>
          </a:bodyPr>
          <a:lstStyle/>
          <a:p>
            <a:r>
              <a:rPr lang="en-US" dirty="0"/>
              <a:t>Part of what makes kettlebells exercises mystical lies in its origin. They were debited in Russia in the 18</a:t>
            </a:r>
            <a:r>
              <a:rPr lang="en-US" baseline="30000" dirty="0"/>
              <a:t>th</a:t>
            </a:r>
            <a:r>
              <a:rPr lang="en-US" dirty="0"/>
              <a:t> century.</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20807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563638"/>
            <a:ext cx="4824536" cy="2160240"/>
          </a:xfrm>
        </p:spPr>
        <p:txBody>
          <a:bodyPr>
            <a:normAutofit/>
          </a:bodyPr>
          <a:lstStyle/>
          <a:p>
            <a:r>
              <a:rPr lang="en-US" dirty="0"/>
              <a:t>Soon enough, the farmers started challenging each other to lift the heaviest KBs and eventually, they found their way into the hands of strong circus men.</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184939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347614"/>
            <a:ext cx="4896544" cy="2520280"/>
          </a:xfrm>
        </p:spPr>
        <p:txBody>
          <a:bodyPr>
            <a:normAutofit/>
          </a:bodyPr>
          <a:lstStyle/>
          <a:p>
            <a:r>
              <a:rPr lang="en-US" dirty="0"/>
              <a:t>While KBs have been around in the US for over a century, they have enjoyed its fair share of resurgence and eventually found their way into the gym and fitness stores. It comprises a bell, a handle, and horns. </a:t>
            </a:r>
            <a:endParaRPr lang="en-ID" dirty="0">
              <a:solidFill>
                <a:schemeClr val="tx1">
                  <a:lumMod val="85000"/>
                  <a:lumOff val="15000"/>
                </a:schemeClr>
              </a:solidFill>
            </a:endParaRPr>
          </a:p>
        </p:txBody>
      </p:sp>
    </p:spTree>
    <p:extLst>
      <p:ext uri="{BB962C8B-B14F-4D97-AF65-F5344CB8AC3E}">
        <p14:creationId xmlns:p14="http://schemas.microsoft.com/office/powerpoint/2010/main" val="1891715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563638"/>
            <a:ext cx="5112568" cy="2160240"/>
          </a:xfrm>
        </p:spPr>
        <p:txBody>
          <a:bodyPr>
            <a:normAutofit/>
          </a:bodyPr>
          <a:lstStyle/>
          <a:p>
            <a:r>
              <a:rPr lang="en-US" dirty="0"/>
              <a:t>The bell, in this case, refers to the round cannonball shaped weight, and the handle is what connects the KB by simply sloping downwards on each end, hence referred to as the horns. </a:t>
            </a:r>
            <a:endParaRPr lang="en-ID" dirty="0">
              <a:solidFill>
                <a:schemeClr val="tx1">
                  <a:lumMod val="85000"/>
                  <a:lumOff val="15000"/>
                </a:schemeClr>
              </a:solidFill>
            </a:endParaRPr>
          </a:p>
        </p:txBody>
      </p:sp>
    </p:spTree>
    <p:extLst>
      <p:ext uri="{BB962C8B-B14F-4D97-AF65-F5344CB8AC3E}">
        <p14:creationId xmlns:p14="http://schemas.microsoft.com/office/powerpoint/2010/main" val="362408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275606"/>
            <a:ext cx="5112568" cy="936104"/>
          </a:xfrm>
        </p:spPr>
        <p:txBody>
          <a:bodyPr>
            <a:normAutofit/>
          </a:bodyPr>
          <a:lstStyle/>
          <a:p>
            <a:r>
              <a:rPr lang="en-US" dirty="0"/>
              <a:t>It is this design that makes the KB quite a unique tool. </a:t>
            </a:r>
            <a:endParaRPr lang="en-ID" dirty="0">
              <a:solidFill>
                <a:schemeClr val="tx1">
                  <a:lumMod val="85000"/>
                  <a:lumOff val="15000"/>
                </a:schemeClr>
              </a:solidFill>
            </a:endParaRPr>
          </a:p>
        </p:txBody>
      </p:sp>
      <p:pic>
        <p:nvPicPr>
          <p:cNvPr id="2" name="Picture 1">
            <a:extLst>
              <a:ext uri="{FF2B5EF4-FFF2-40B4-BE49-F238E27FC236}">
                <a16:creationId xmlns:a16="http://schemas.microsoft.com/office/drawing/2014/main" xmlns="" id="{A7FD0A8D-32A8-1846-84EA-0E4537F64F1D}"/>
              </a:ext>
            </a:extLst>
          </p:cNvPr>
          <p:cNvPicPr>
            <a:picLocks noChangeAspect="1"/>
          </p:cNvPicPr>
          <p:nvPr/>
        </p:nvPicPr>
        <p:blipFill>
          <a:blip r:embed="rId2"/>
          <a:stretch>
            <a:fillRect/>
          </a:stretch>
        </p:blipFill>
        <p:spPr>
          <a:xfrm>
            <a:off x="2452638" y="2355726"/>
            <a:ext cx="2582540" cy="171923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2189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763</TotalTime>
  <Words>336</Words>
  <Application>Microsoft Office PowerPoint</Application>
  <PresentationFormat>On-screen Show (16:9)</PresentationFormat>
  <Paragraphs>14</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Wingdings 3</vt:lpstr>
      <vt:lpstr>Theme3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34</cp:revision>
  <dcterms:created xsi:type="dcterms:W3CDTF">2018-10-15T07:11:14Z</dcterms:created>
  <dcterms:modified xsi:type="dcterms:W3CDTF">2019-06-13T14:12:12Z</dcterms:modified>
</cp:coreProperties>
</file>