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2"/>
  </p:notesMasterIdLst>
  <p:sldIdLst>
    <p:sldId id="257" r:id="rId2"/>
    <p:sldId id="298" r:id="rId3"/>
    <p:sldId id="280" r:id="rId4"/>
    <p:sldId id="269" r:id="rId5"/>
    <p:sldId id="319" r:id="rId6"/>
    <p:sldId id="320" r:id="rId7"/>
    <p:sldId id="321" r:id="rId8"/>
    <p:sldId id="322" r:id="rId9"/>
    <p:sldId id="323" r:id="rId10"/>
    <p:sldId id="287" r:id="rId11"/>
    <p:sldId id="288" r:id="rId12"/>
    <p:sldId id="324" r:id="rId13"/>
    <p:sldId id="325" r:id="rId14"/>
    <p:sldId id="327" r:id="rId15"/>
    <p:sldId id="328" r:id="rId16"/>
    <p:sldId id="296" r:id="rId17"/>
    <p:sldId id="297" r:id="rId18"/>
    <p:sldId id="329" r:id="rId19"/>
    <p:sldId id="330" r:id="rId20"/>
    <p:sldId id="331" r:id="rId21"/>
    <p:sldId id="332" r:id="rId22"/>
    <p:sldId id="333" r:id="rId23"/>
    <p:sldId id="315" r:id="rId24"/>
    <p:sldId id="316" r:id="rId25"/>
    <p:sldId id="334" r:id="rId26"/>
    <p:sldId id="335" r:id="rId27"/>
    <p:sldId id="336" r:id="rId28"/>
    <p:sldId id="337" r:id="rId29"/>
    <p:sldId id="338" r:id="rId30"/>
    <p:sldId id="339" r:id="rId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2"/>
    <p:restoredTop sz="94650"/>
  </p:normalViewPr>
  <p:slideViewPr>
    <p:cSldViewPr>
      <p:cViewPr varScale="1">
        <p:scale>
          <a:sx n="84" d="100"/>
          <a:sy n="84" d="100"/>
        </p:scale>
        <p:origin x="54" y="1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6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0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5490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32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9399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20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05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07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4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9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31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8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2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1/26/2019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2A5D7A2-031A-C54C-8CBF-870DFD063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3080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285440D-AE88-CD4F-83CA-2F5FF6F9A10E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8C6DD3E-2D52-9E45-B7C5-CE3CECEAB3EB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98EEA3-6627-FA40-B2FB-643397847C30}"/>
              </a:ext>
            </a:extLst>
          </p:cNvPr>
          <p:cNvSpPr txBox="1"/>
          <p:nvPr/>
        </p:nvSpPr>
        <p:spPr>
          <a:xfrm>
            <a:off x="5486400" y="2677120"/>
            <a:ext cx="3276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>
                <a:latin typeface="Calibri" panose="020F0502020204030204" pitchFamily="34" charset="0"/>
                <a:cs typeface="Calibri" panose="020F0502020204030204" pitchFamily="34" charset="0"/>
              </a:rPr>
              <a:t>Other Options To Treat</a:t>
            </a:r>
            <a:br>
              <a:rPr lang="en-US" sz="3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800" b="1" dirty="0">
                <a:latin typeface="Calibri" panose="020F0502020204030204" pitchFamily="34" charset="0"/>
                <a:cs typeface="Calibri" panose="020F0502020204030204" pitchFamily="34" charset="0"/>
              </a:rPr>
              <a:t>Joint Pain</a:t>
            </a:r>
            <a:endParaRPr lang="en-ID" sz="3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181257-99D1-054E-8DBF-209E5EC6E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131590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Topical Agents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2AC6606-9AE5-B341-95B4-61E6211B0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08474"/>
            <a:ext cx="6447501" cy="2910580"/>
          </a:xfrm>
        </p:spPr>
        <p:txBody>
          <a:bodyPr/>
          <a:lstStyle/>
          <a:p>
            <a:r>
              <a:rPr lang="en-CA" dirty="0"/>
              <a:t>Topical treatments for relieving joint pain include gels, patches and liquid. </a:t>
            </a:r>
          </a:p>
          <a:p>
            <a:r>
              <a:rPr lang="en-CA" dirty="0"/>
              <a:t>However, these are not given without prescription.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767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It’s been seen that topical agents have the same effect on pain as NSAIDs but</a:t>
            </a:r>
            <a:br>
              <a:rPr lang="en-CA" dirty="0"/>
            </a:br>
            <a:r>
              <a:rPr lang="en-CA" dirty="0"/>
              <a:t>they have more benefits than side effects.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This gel is suitable for hand,</a:t>
            </a:r>
            <a:br>
              <a:rPr lang="en-CA" dirty="0"/>
            </a:br>
            <a:r>
              <a:rPr lang="en-CA" dirty="0"/>
              <a:t>wrists and elbow arthritis.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653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345638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 can also be used for knee or</a:t>
            </a:r>
            <a:br>
              <a:rPr lang="en-CA" dirty="0"/>
            </a:br>
            <a:r>
              <a:rPr lang="en-CA" dirty="0"/>
              <a:t>ankle arthritis but then 4 grams</a:t>
            </a:r>
            <a:br>
              <a:rPr lang="en-CA" dirty="0"/>
            </a:br>
            <a:r>
              <a:rPr lang="en-CA" dirty="0"/>
              <a:t>of the gel have to be applied.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When you buy the gel,</a:t>
            </a:r>
            <a:br>
              <a:rPr lang="en-CA" dirty="0"/>
            </a:br>
            <a:r>
              <a:rPr lang="en-CA" dirty="0"/>
              <a:t>a dosing card accompanies</a:t>
            </a:r>
            <a:br>
              <a:rPr lang="en-CA" dirty="0"/>
            </a:br>
            <a:r>
              <a:rPr lang="en-CA" dirty="0"/>
              <a:t>it so you can measure the</a:t>
            </a:r>
            <a:br>
              <a:rPr lang="en-CA" dirty="0"/>
            </a:br>
            <a:r>
              <a:rPr lang="en-CA" dirty="0"/>
              <a:t>amount for daily usage.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098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03598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You just have to apply the patch</a:t>
            </a:r>
            <a:br>
              <a:rPr lang="en-CA" dirty="0"/>
            </a:br>
            <a:r>
              <a:rPr lang="en-CA" dirty="0"/>
              <a:t>twice a day to the painful joint.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To apply this, you have to put</a:t>
            </a:r>
            <a:br>
              <a:rPr lang="en-CA" dirty="0"/>
            </a:br>
            <a:r>
              <a:rPr lang="en-CA" dirty="0"/>
              <a:t>40 drops on each knee four times</a:t>
            </a:r>
            <a:br>
              <a:rPr lang="en-CA" dirty="0"/>
            </a:br>
            <a:r>
              <a:rPr lang="en-CA" dirty="0"/>
              <a:t>in a day, as it is best for knee arthritis. </a:t>
            </a:r>
            <a:endParaRPr lang="en-ID" dirty="0"/>
          </a:p>
          <a:p>
            <a:pPr algn="ctr"/>
            <a:r>
              <a:rPr lang="en-CA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8292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Other than these topical treatments,</a:t>
            </a:r>
            <a:br>
              <a:rPr lang="en-CA" dirty="0"/>
            </a:br>
            <a:r>
              <a:rPr lang="en-CA" dirty="0"/>
              <a:t>NSAIDs such as ibuprofen can also</a:t>
            </a:r>
            <a:br>
              <a:rPr lang="en-CA" dirty="0"/>
            </a:br>
            <a:r>
              <a:rPr lang="en-CA" dirty="0"/>
              <a:t>be made into topical solutions.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Topical agents are best for</a:t>
            </a:r>
            <a:br>
              <a:rPr lang="en-CA" dirty="0"/>
            </a:br>
            <a:r>
              <a:rPr lang="en-CA" dirty="0"/>
              <a:t>joints that are closer to the surface.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301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43558"/>
            <a:ext cx="6447501" cy="144016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Those who can’t take oral medication because they are diabetic or have heart problems can use topical agents instead.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E3A203E-E09C-8846-AB52-3B0A6516B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099" y="2427734"/>
            <a:ext cx="2542406" cy="1908785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317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880B75-46CC-4D4E-A724-8F98891F7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843558"/>
            <a:ext cx="6447501" cy="602382"/>
          </a:xfrm>
        </p:spPr>
        <p:txBody>
          <a:bodyPr>
            <a:normAutofit/>
          </a:bodyPr>
          <a:lstStyle/>
          <a:p>
            <a:r>
              <a:rPr lang="en-CA" b="1" dirty="0"/>
              <a:t>Injections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407FDB-5B12-144E-B280-A2CCE85E5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33004"/>
            <a:ext cx="6447501" cy="1008112"/>
          </a:xfrm>
        </p:spPr>
        <p:txBody>
          <a:bodyPr>
            <a:normAutofit/>
          </a:bodyPr>
          <a:lstStyle/>
          <a:p>
            <a:r>
              <a:rPr lang="en-CA" dirty="0"/>
              <a:t>Injections are the middle ground between surgery and oral medication. </a:t>
            </a:r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76F5A2D-3EAA-2541-ABA4-A23DD438C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543" y="2715766"/>
            <a:ext cx="2582416" cy="1708161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7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Hyaluronic acid injections are given</a:t>
            </a:r>
            <a:br>
              <a:rPr lang="en-CA" dirty="0"/>
            </a:br>
            <a:r>
              <a:rPr lang="en-CA" dirty="0"/>
              <a:t>for knee arthritis to supplement</a:t>
            </a:r>
            <a:br>
              <a:rPr lang="en-CA" dirty="0"/>
            </a:br>
            <a:r>
              <a:rPr lang="en-CA" dirty="0"/>
              <a:t>the natural hyaluronic</a:t>
            </a:r>
            <a:br>
              <a:rPr lang="en-CA" dirty="0"/>
            </a:br>
            <a:r>
              <a:rPr lang="en-CA" dirty="0"/>
              <a:t>acid present in the joints.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6362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injected into a joint, it helps</a:t>
            </a:r>
            <a:br>
              <a:rPr lang="en-CA" dirty="0"/>
            </a:br>
            <a:r>
              <a:rPr lang="en-CA" dirty="0"/>
              <a:t>reduce pain and inflammation.</a:t>
            </a:r>
            <a:br>
              <a:rPr lang="en-CA" dirty="0"/>
            </a:br>
            <a:r>
              <a:rPr lang="en-CA" dirty="0"/>
              <a:t>These injections are given three</a:t>
            </a:r>
            <a:br>
              <a:rPr lang="en-CA" dirty="0"/>
            </a:br>
            <a:r>
              <a:rPr lang="en-CA" dirty="0"/>
              <a:t>to five times in a week.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Then, hyaluronic acid supplement</a:t>
            </a:r>
            <a:br>
              <a:rPr lang="en-CA" dirty="0"/>
            </a:br>
            <a:r>
              <a:rPr lang="en-CA" dirty="0"/>
              <a:t>is injected into the emptied area.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4269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9582"/>
            <a:ext cx="6447501" cy="3024336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Corticosteroid injections are also</a:t>
            </a:r>
            <a:br>
              <a:rPr lang="en-CA" dirty="0"/>
            </a:br>
            <a:r>
              <a:rPr lang="en-CA" dirty="0"/>
              <a:t>given for reducing pain</a:t>
            </a:r>
            <a:br>
              <a:rPr lang="en-CA" dirty="0"/>
            </a:br>
            <a:r>
              <a:rPr lang="en-CA" dirty="0"/>
              <a:t>and inflammation.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The benefit of these injections</a:t>
            </a:r>
            <a:br>
              <a:rPr lang="en-CA" dirty="0"/>
            </a:br>
            <a:r>
              <a:rPr lang="en-CA" dirty="0"/>
              <a:t>can last for a few weeks or</a:t>
            </a:r>
            <a:br>
              <a:rPr lang="en-CA" dirty="0"/>
            </a:br>
            <a:r>
              <a:rPr lang="en-CA" dirty="0"/>
              <a:t>even for six months.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2807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When your joint pain becomes</a:t>
            </a:r>
            <a:br>
              <a:rPr lang="en-CA" dirty="0"/>
            </a:br>
            <a:r>
              <a:rPr lang="en-CA" dirty="0"/>
              <a:t>bothersome to a greater extent,</a:t>
            </a:r>
            <a:br>
              <a:rPr lang="en-CA" dirty="0"/>
            </a:br>
            <a:r>
              <a:rPr lang="en-CA" dirty="0"/>
              <a:t>you can get help from some</a:t>
            </a:r>
            <a:br>
              <a:rPr lang="en-CA" dirty="0"/>
            </a:br>
            <a:r>
              <a:rPr lang="en-CA" dirty="0"/>
              <a:t>other options including the following: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9657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Although these injections don’t</a:t>
            </a:r>
            <a:br>
              <a:rPr lang="en-CA" dirty="0"/>
            </a:br>
            <a:r>
              <a:rPr lang="en-CA" dirty="0"/>
              <a:t>have as many side effects as oral</a:t>
            </a:r>
            <a:br>
              <a:rPr lang="en-CA" dirty="0"/>
            </a:br>
            <a:r>
              <a:rPr lang="en-CA" dirty="0"/>
              <a:t>medications, it doesn’t mean that</a:t>
            </a:r>
            <a:br>
              <a:rPr lang="en-CA" dirty="0"/>
            </a:br>
            <a:r>
              <a:rPr lang="en-CA" dirty="0"/>
              <a:t>they have no risks associated with them.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9881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690668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Arthrocentesis is a process in</a:t>
            </a:r>
            <a:br>
              <a:rPr lang="en-CA" dirty="0"/>
            </a:br>
            <a:r>
              <a:rPr lang="en-CA" dirty="0"/>
              <a:t>which a hollow needle is</a:t>
            </a:r>
            <a:br>
              <a:rPr lang="en-CA" dirty="0"/>
            </a:br>
            <a:r>
              <a:rPr lang="en-CA" dirty="0"/>
              <a:t>inserted into the joint and</a:t>
            </a:r>
            <a:br>
              <a:rPr lang="en-CA" dirty="0"/>
            </a:br>
            <a:r>
              <a:rPr lang="en-CA" dirty="0"/>
              <a:t>the joint fluid is removed.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B57AEB6-6F62-BA4A-9BA2-BA2A3115E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242" y="2634884"/>
            <a:ext cx="2604120" cy="1953090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246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635646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Sometimes, doctors can insert</a:t>
            </a:r>
            <a:br>
              <a:rPr lang="en-CA" dirty="0"/>
            </a:br>
            <a:r>
              <a:rPr lang="en-CA" dirty="0"/>
              <a:t>corticosteroid injections into</a:t>
            </a:r>
            <a:br>
              <a:rPr lang="en-CA" dirty="0"/>
            </a:br>
            <a:r>
              <a:rPr lang="en-CA" dirty="0"/>
              <a:t>the same place from where</a:t>
            </a:r>
            <a:br>
              <a:rPr lang="en-CA" dirty="0"/>
            </a:br>
            <a:r>
              <a:rPr lang="en-CA" dirty="0"/>
              <a:t>the joint fluid was removed.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4687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03598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Physical Therapy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862784"/>
            <a:ext cx="6447501" cy="2005110"/>
          </a:xfrm>
        </p:spPr>
        <p:txBody>
          <a:bodyPr/>
          <a:lstStyle/>
          <a:p>
            <a:r>
              <a:rPr lang="en-CA" dirty="0"/>
              <a:t>Physical therapy is a great tool for reducing stiffness that comes with joint pain.</a:t>
            </a:r>
            <a:r>
              <a:rPr lang="en-ID" dirty="0"/>
              <a:t> </a:t>
            </a:r>
          </a:p>
          <a:p>
            <a:r>
              <a:rPr lang="en-CA" dirty="0"/>
              <a:t>Also, they help patients change their homes to adapt to their needs.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73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31590"/>
            <a:ext cx="6447501" cy="273630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With physical therapy, stress</a:t>
            </a:r>
            <a:br>
              <a:rPr lang="en-CA" dirty="0"/>
            </a:br>
            <a:r>
              <a:rPr lang="en-CA" dirty="0"/>
              <a:t>on joints is reduced. </a:t>
            </a:r>
          </a:p>
          <a:p>
            <a:pPr algn="ctr"/>
            <a:endParaRPr lang="en-CA" dirty="0"/>
          </a:p>
          <a:p>
            <a:pPr algn="ctr"/>
            <a:r>
              <a:rPr lang="en-CA" dirty="0"/>
              <a:t>Your therapist would try to increase</a:t>
            </a:r>
            <a:br>
              <a:rPr lang="en-CA" dirty="0"/>
            </a:br>
            <a:r>
              <a:rPr lang="en-CA" dirty="0"/>
              <a:t>the range of motion and build</a:t>
            </a:r>
            <a:br>
              <a:rPr lang="en-CA" dirty="0"/>
            </a:br>
            <a:r>
              <a:rPr lang="en-CA" dirty="0"/>
              <a:t>strength in the areas around joints.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5319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physical therapist teaches</a:t>
            </a:r>
            <a:br>
              <a:rPr lang="en-CA" dirty="0"/>
            </a:br>
            <a:r>
              <a:rPr lang="en-CA" dirty="0"/>
              <a:t>you how to do simple chores</a:t>
            </a:r>
            <a:br>
              <a:rPr lang="en-CA" dirty="0"/>
            </a:br>
            <a:r>
              <a:rPr lang="en-CA" dirty="0"/>
              <a:t>in a way that least stress is put</a:t>
            </a:r>
            <a:br>
              <a:rPr lang="en-CA" dirty="0"/>
            </a:br>
            <a:r>
              <a:rPr lang="en-CA" dirty="0"/>
              <a:t>on joints and stiffness is reduced.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1632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15566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It’ll teach you how to maintain</a:t>
            </a:r>
            <a:br>
              <a:rPr lang="en-CA" dirty="0"/>
            </a:br>
            <a:r>
              <a:rPr lang="en-CA" dirty="0"/>
              <a:t>proper posture and use assistive</a:t>
            </a:r>
            <a:br>
              <a:rPr lang="en-CA" dirty="0"/>
            </a:br>
            <a:r>
              <a:rPr lang="en-CA" dirty="0"/>
              <a:t>devices such as canes or splints.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3D7BA18-E746-A04E-A8FD-61F7C09A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967" y="2427734"/>
            <a:ext cx="2600669" cy="168520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368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63638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 physical therapist would also</a:t>
            </a:r>
            <a:br>
              <a:rPr lang="en-CA" dirty="0"/>
            </a:br>
            <a:r>
              <a:rPr lang="en-CA" dirty="0"/>
              <a:t>tell you how to properly use a heat</a:t>
            </a:r>
            <a:br>
              <a:rPr lang="en-CA" dirty="0"/>
            </a:br>
            <a:r>
              <a:rPr lang="en-CA" dirty="0"/>
              <a:t>or cold treatment method</a:t>
            </a:r>
            <a:br>
              <a:rPr lang="en-CA" dirty="0"/>
            </a:br>
            <a:r>
              <a:rPr lang="en-CA" dirty="0"/>
              <a:t>and bring some ergonomic</a:t>
            </a:r>
            <a:br>
              <a:rPr lang="en-CA" dirty="0"/>
            </a:br>
            <a:r>
              <a:rPr lang="en-CA" dirty="0"/>
              <a:t>changes to your house.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9316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91630"/>
            <a:ext cx="6447501" cy="208823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After frequent visits to a physical</a:t>
            </a:r>
            <a:br>
              <a:rPr lang="en-CA" dirty="0"/>
            </a:br>
            <a:r>
              <a:rPr lang="en-CA" dirty="0"/>
              <a:t>therapist, you’ll be able to do things</a:t>
            </a:r>
            <a:br>
              <a:rPr lang="en-CA" dirty="0"/>
            </a:br>
            <a:r>
              <a:rPr lang="en-CA" dirty="0"/>
              <a:t>like reach your kitchen cabinets,</a:t>
            </a:r>
            <a:br>
              <a:rPr lang="en-CA" dirty="0"/>
            </a:br>
            <a:r>
              <a:rPr lang="en-CA" dirty="0"/>
              <a:t>bend down to tie your shoelace</a:t>
            </a:r>
            <a:br>
              <a:rPr lang="en-CA" dirty="0"/>
            </a:br>
            <a:r>
              <a:rPr lang="en-CA" dirty="0"/>
              <a:t>and take a morning walk.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0827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71550"/>
            <a:ext cx="6447501" cy="172819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Over time, if you consistently</a:t>
            </a:r>
            <a:br>
              <a:rPr lang="en-CA" dirty="0"/>
            </a:br>
            <a:r>
              <a:rPr lang="en-CA" dirty="0"/>
              <a:t>do the exercises, your body</a:t>
            </a:r>
            <a:br>
              <a:rPr lang="en-CA" dirty="0"/>
            </a:br>
            <a:r>
              <a:rPr lang="en-CA" dirty="0"/>
              <a:t>will get adept at the routine</a:t>
            </a:r>
            <a:br>
              <a:rPr lang="en-CA" dirty="0"/>
            </a:br>
            <a:r>
              <a:rPr lang="en-CA" dirty="0"/>
              <a:t>and get stronger.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28F4F5E-EABC-4140-AA28-F83B33020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838" y="2715766"/>
            <a:ext cx="2526928" cy="168293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687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133CDF-1D27-804C-8880-F9CBE3AD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843558"/>
            <a:ext cx="6447501" cy="530374"/>
          </a:xfrm>
        </p:spPr>
        <p:txBody>
          <a:bodyPr>
            <a:normAutofit/>
          </a:bodyPr>
          <a:lstStyle/>
          <a:p>
            <a:r>
              <a:rPr lang="en-CA" b="1" dirty="0"/>
              <a:t>Medications </a:t>
            </a:r>
            <a:endParaRPr lang="en-ID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FD6DB7-D1E2-8D47-9A8A-76B77B306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502744"/>
            <a:ext cx="6447501" cy="2910580"/>
          </a:xfrm>
        </p:spPr>
        <p:txBody>
          <a:bodyPr/>
          <a:lstStyle/>
          <a:p>
            <a:r>
              <a:rPr lang="en-CA" dirty="0"/>
              <a:t>Analgesics or painkillers are the most common medications used for joint pain.</a:t>
            </a:r>
            <a:r>
              <a:rPr lang="en-ID" dirty="0"/>
              <a:t> </a:t>
            </a:r>
          </a:p>
          <a:p>
            <a:endParaRPr lang="en-ID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F67817F-3B7A-2847-BAF7-F26382310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498" y="2787774"/>
            <a:ext cx="2646506" cy="1385605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26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Remember that you have</a:t>
            </a:r>
            <a:br>
              <a:rPr lang="en-CA" dirty="0"/>
            </a:br>
            <a:r>
              <a:rPr lang="en-CA" dirty="0"/>
              <a:t>to combine the treatment</a:t>
            </a:r>
            <a:br>
              <a:rPr lang="en-CA" dirty="0"/>
            </a:br>
            <a:r>
              <a:rPr lang="en-CA" dirty="0"/>
              <a:t>methods to get the best results,</a:t>
            </a:r>
            <a:br>
              <a:rPr lang="en-CA" dirty="0"/>
            </a:br>
            <a:r>
              <a:rPr lang="en-CA" dirty="0"/>
              <a:t>rather than just relying on any single one.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7058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00200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According to many guidelines,</a:t>
            </a:r>
            <a:br>
              <a:rPr lang="en-CA" dirty="0"/>
            </a:br>
            <a:r>
              <a:rPr lang="en-CA" dirty="0"/>
              <a:t>this drug is the first line of defense</a:t>
            </a:r>
            <a:br>
              <a:rPr lang="en-CA" dirty="0"/>
            </a:br>
            <a:r>
              <a:rPr lang="en-CA" dirty="0"/>
              <a:t>against knee or hip pain</a:t>
            </a:r>
            <a:br>
              <a:rPr lang="en-CA" dirty="0"/>
            </a:br>
            <a:r>
              <a:rPr lang="en-CA" dirty="0"/>
              <a:t>associated with osteoarthritis.</a:t>
            </a:r>
            <a:r>
              <a:rPr lang="en-ID" dirty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5731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Side effects of this drug include gastrointestinal bleedings,</a:t>
            </a:r>
            <a:br>
              <a:rPr lang="en-CA" dirty="0"/>
            </a:br>
            <a:r>
              <a:rPr lang="en-CA" dirty="0"/>
              <a:t>ulcers and loss of kidney functions. </a:t>
            </a:r>
            <a:endParaRPr lang="en-MY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CBAB948-71A2-5C44-AB6B-D271A0C2A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055" y="2643758"/>
            <a:ext cx="2556493" cy="1435224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9662"/>
            <a:ext cx="6447501" cy="165618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This doesn’t mean that they can’t</a:t>
            </a:r>
            <a:br>
              <a:rPr lang="en-CA" dirty="0"/>
            </a:br>
            <a:r>
              <a:rPr lang="en-CA" dirty="0"/>
              <a:t>use the drug for treatment; it just</a:t>
            </a:r>
            <a:br>
              <a:rPr lang="en-CA" dirty="0"/>
            </a:br>
            <a:r>
              <a:rPr lang="en-CA" dirty="0"/>
              <a:t>means that they need to consult</a:t>
            </a:r>
            <a:br>
              <a:rPr lang="en-CA" dirty="0"/>
            </a:br>
            <a:r>
              <a:rPr lang="en-CA" dirty="0"/>
              <a:t>their doctors to set a dosage.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952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87574"/>
            <a:ext cx="6447501" cy="3096344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NSAIDS or Non-Steroid Anti-inflammatory drugs are also used</a:t>
            </a:r>
            <a:br>
              <a:rPr lang="en-CA" dirty="0"/>
            </a:br>
            <a:r>
              <a:rPr lang="en-CA" dirty="0"/>
              <a:t>for pain relief in arthritis.</a:t>
            </a:r>
            <a:r>
              <a:rPr lang="en-ID" dirty="0"/>
              <a:t> </a:t>
            </a:r>
          </a:p>
          <a:p>
            <a:pPr algn="ctr"/>
            <a:endParaRPr lang="en-ID" dirty="0"/>
          </a:p>
          <a:p>
            <a:pPr algn="ctr"/>
            <a:r>
              <a:rPr lang="en-CA" dirty="0"/>
              <a:t>NSAIDs can also cause</a:t>
            </a:r>
            <a:br>
              <a:rPr lang="en-CA" dirty="0"/>
            </a:br>
            <a:r>
              <a:rPr lang="en-CA" dirty="0"/>
              <a:t>kidney damage and can harm</a:t>
            </a:r>
            <a:br>
              <a:rPr lang="en-CA" dirty="0"/>
            </a:br>
            <a:r>
              <a:rPr lang="en-CA" dirty="0"/>
              <a:t>the cardiovascular system.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9231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7654"/>
            <a:ext cx="6447501" cy="1872208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Diacerein is a drug that acts very</a:t>
            </a:r>
            <a:br>
              <a:rPr lang="en-CA" dirty="0"/>
            </a:br>
            <a:r>
              <a:rPr lang="en-CA" dirty="0"/>
              <a:t>slowly for slowing down the</a:t>
            </a:r>
            <a:br>
              <a:rPr lang="en-CA" dirty="0"/>
            </a:br>
            <a:r>
              <a:rPr lang="en-CA" dirty="0"/>
              <a:t>damage to cartilage. This drug is</a:t>
            </a:r>
            <a:br>
              <a:rPr lang="en-CA" dirty="0"/>
            </a:br>
            <a:r>
              <a:rPr lang="en-CA" dirty="0"/>
              <a:t>prescribed to people with osteoarthritis.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059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720080"/>
            <a:ext cx="6447501" cy="1368152"/>
          </a:xfrm>
        </p:spPr>
        <p:txBody>
          <a:bodyPr>
            <a:noAutofit/>
          </a:bodyPr>
          <a:lstStyle/>
          <a:p>
            <a:pPr algn="ctr"/>
            <a:r>
              <a:rPr lang="en-CA" dirty="0"/>
              <a:t>Duloxetine is an anti-depressant that</a:t>
            </a:r>
            <a:br>
              <a:rPr lang="en-CA" dirty="0"/>
            </a:br>
            <a:r>
              <a:rPr lang="en-CA" dirty="0"/>
              <a:t>is given to osteoarthritis patients.</a:t>
            </a:r>
            <a:br>
              <a:rPr lang="en-CA" dirty="0"/>
            </a:br>
            <a:r>
              <a:rPr lang="en-CA" dirty="0"/>
              <a:t>It’s thought to help with chronic joint pain.</a:t>
            </a:r>
            <a:r>
              <a:rPr lang="en-ID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B7CCE1E-FBD2-5648-9DA9-4ABF32538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844" y="2304256"/>
            <a:ext cx="2660915" cy="1995686"/>
          </a:xfrm>
          <a:prstGeom prst="rect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468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{FE7B8DA5-47DB-954F-865E-C8822726560F}tf10001060</Template>
  <TotalTime>1001</TotalTime>
  <Words>254</Words>
  <Application>Microsoft Office PowerPoint</Application>
  <PresentationFormat>On-screen Show (16:9)</PresentationFormat>
  <Paragraphs>54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Medications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Topical Agents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Injections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Physical Therapy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61</cp:revision>
  <dcterms:created xsi:type="dcterms:W3CDTF">2018-10-15T07:11:14Z</dcterms:created>
  <dcterms:modified xsi:type="dcterms:W3CDTF">2019-01-26T12:18:50Z</dcterms:modified>
</cp:coreProperties>
</file>