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41"/>
  </p:notesMasterIdLst>
  <p:sldIdLst>
    <p:sldId id="257" r:id="rId2"/>
    <p:sldId id="276" r:id="rId3"/>
    <p:sldId id="312" r:id="rId4"/>
    <p:sldId id="280" r:id="rId5"/>
    <p:sldId id="269" r:id="rId6"/>
    <p:sldId id="313" r:id="rId7"/>
    <p:sldId id="314" r:id="rId8"/>
    <p:sldId id="315" r:id="rId9"/>
    <p:sldId id="316" r:id="rId10"/>
    <p:sldId id="291" r:id="rId11"/>
    <p:sldId id="292" r:id="rId12"/>
    <p:sldId id="317" r:id="rId13"/>
    <p:sldId id="318" r:id="rId14"/>
    <p:sldId id="319" r:id="rId15"/>
    <p:sldId id="320" r:id="rId16"/>
    <p:sldId id="321" r:id="rId17"/>
    <p:sldId id="308" r:id="rId18"/>
    <p:sldId id="309" r:id="rId19"/>
    <p:sldId id="322" r:id="rId20"/>
    <p:sldId id="323" r:id="rId21"/>
    <p:sldId id="302" r:id="rId22"/>
    <p:sldId id="303" r:id="rId23"/>
    <p:sldId id="325" r:id="rId24"/>
    <p:sldId id="326" r:id="rId25"/>
    <p:sldId id="327" r:id="rId26"/>
    <p:sldId id="306" r:id="rId27"/>
    <p:sldId id="307" r:id="rId28"/>
    <p:sldId id="328" r:id="rId29"/>
    <p:sldId id="329" r:id="rId30"/>
    <p:sldId id="304" r:id="rId31"/>
    <p:sldId id="305" r:id="rId32"/>
    <p:sldId id="330" r:id="rId33"/>
    <p:sldId id="331" r:id="rId34"/>
    <p:sldId id="310" r:id="rId35"/>
    <p:sldId id="311" r:id="rId36"/>
    <p:sldId id="332" r:id="rId37"/>
    <p:sldId id="333" r:id="rId38"/>
    <p:sldId id="334" r:id="rId39"/>
    <p:sldId id="335" r:id="rId4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105"/>
    <p:restoredTop sz="94650"/>
  </p:normalViewPr>
  <p:slideViewPr>
    <p:cSldViewPr>
      <p:cViewPr varScale="1">
        <p:scale>
          <a:sx n="77" d="100"/>
          <a:sy n="77" d="100"/>
        </p:scale>
        <p:origin x="54" y="261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209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658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08715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6201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26378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3535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9435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948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34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047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601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873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081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420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643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59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709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  <p:sldLayoutId id="2147483864" r:id="rId12"/>
    <p:sldLayoutId id="2147483865" r:id="rId13"/>
    <p:sldLayoutId id="2147483866" r:id="rId14"/>
    <p:sldLayoutId id="2147483867" r:id="rId15"/>
    <p:sldLayoutId id="2147483868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800" kern="120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6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3429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858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287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716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48EAD31A-5A63-854E-9DFD-2D1B397FBC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30805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B285440D-AE88-CD4F-83CA-2F5FF6F9A10E}"/>
              </a:ext>
            </a:extLst>
          </p:cNvPr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78C6DD3E-2D52-9E45-B7C5-CE3CECEAB3EB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98EEA3-6627-FA40-B2FB-643397847C30}"/>
              </a:ext>
            </a:extLst>
          </p:cNvPr>
          <p:cNvSpPr txBox="1"/>
          <p:nvPr/>
        </p:nvSpPr>
        <p:spPr>
          <a:xfrm>
            <a:off x="5486400" y="2723287"/>
            <a:ext cx="327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Calibri" panose="020F0502020204030204" pitchFamily="34" charset="0"/>
                <a:cs typeface="Calibri" panose="020F0502020204030204" pitchFamily="34" charset="0"/>
              </a:rPr>
              <a:t>Best Supplements For Joint Health</a:t>
            </a:r>
            <a:endParaRPr lang="en-ID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DDCE71-CD48-CB4E-B15F-231FF0484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260550"/>
            <a:ext cx="6447501" cy="558552"/>
          </a:xfrm>
        </p:spPr>
        <p:txBody>
          <a:bodyPr>
            <a:normAutofit/>
          </a:bodyPr>
          <a:lstStyle/>
          <a:p>
            <a:r>
              <a:rPr lang="en-US" b="1" dirty="0"/>
              <a:t>Chondroitin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2BF0E50-B98B-FF43-865E-0397634EF4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923678"/>
            <a:ext cx="6447501" cy="1614436"/>
          </a:xfrm>
        </p:spPr>
        <p:txBody>
          <a:bodyPr/>
          <a:lstStyle/>
          <a:p>
            <a:r>
              <a:rPr lang="en-CA" dirty="0"/>
              <a:t>Chondroitin naturally occurs in the body in bone and cartilage while supplementary chondroitin is extracted from animal cartilage.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7237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059582"/>
            <a:ext cx="6447501" cy="3168352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Its benefits are somewhat similar</a:t>
            </a:r>
            <a:br>
              <a:rPr lang="en-US" dirty="0"/>
            </a:br>
            <a:r>
              <a:rPr lang="en-US" dirty="0"/>
              <a:t>to that of glucosamine.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This supplement helps the</a:t>
            </a:r>
            <a:br>
              <a:rPr lang="en-US" dirty="0"/>
            </a:br>
            <a:r>
              <a:rPr lang="en-US" dirty="0"/>
              <a:t>cartilage retain water so that</a:t>
            </a:r>
            <a:br>
              <a:rPr lang="en-US" dirty="0"/>
            </a:br>
            <a:r>
              <a:rPr lang="en-US" dirty="0"/>
              <a:t>excess rubbing between</a:t>
            </a:r>
            <a:br>
              <a:rPr lang="en-US" dirty="0"/>
            </a:br>
            <a:r>
              <a:rPr lang="en-US" dirty="0"/>
              <a:t>bones may be prevented.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2724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1080120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Also, it inhibits the functioning of</a:t>
            </a:r>
            <a:br>
              <a:rPr lang="en-US" dirty="0"/>
            </a:br>
            <a:r>
              <a:rPr lang="en-US" dirty="0"/>
              <a:t>enzyme that causes cartilage breakdown.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FF6E40F-E949-DF42-BAEB-962A723E84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6103" y="2427734"/>
            <a:ext cx="2634398" cy="1754509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5465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1368152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When used in conjunction with another supplement, hyaluronic acid, the two develop into a spring-like molecule.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EA7F676-758A-484C-B26F-42A7127FB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096" y="2499742"/>
            <a:ext cx="2546412" cy="1697608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5933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35646"/>
            <a:ext cx="6447501" cy="1872208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At the same time, chondroitin </a:t>
            </a:r>
            <a:r>
              <a:rPr lang="en-US" dirty="0" err="1"/>
              <a:t>sulphate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also signals the immune system</a:t>
            </a:r>
            <a:br>
              <a:rPr lang="en-US" dirty="0"/>
            </a:br>
            <a:r>
              <a:rPr lang="en-US" dirty="0"/>
              <a:t>to prevent cartilage breakdown</a:t>
            </a:r>
            <a:br>
              <a:rPr lang="en-US" dirty="0"/>
            </a:br>
            <a:r>
              <a:rPr lang="en-US" dirty="0"/>
              <a:t>by increasing collagen synthesis.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59607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936104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Chondroitin is especially beneficial</a:t>
            </a:r>
            <a:br>
              <a:rPr lang="en-US" dirty="0"/>
            </a:br>
            <a:r>
              <a:rPr lang="en-US" dirty="0"/>
              <a:t>for people with hand arthritis.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90DD058-97B3-9243-84AD-9FF6A6266E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5104" y="2283718"/>
            <a:ext cx="2556396" cy="1705813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8216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563638"/>
            <a:ext cx="6447501" cy="1656184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It can also serve as an alternative</a:t>
            </a:r>
            <a:br>
              <a:rPr lang="en-CA" dirty="0"/>
            </a:br>
            <a:r>
              <a:rPr lang="en-CA" dirty="0"/>
              <a:t>for NSAIDS for people who can’t</a:t>
            </a:r>
            <a:br>
              <a:rPr lang="en-CA" dirty="0"/>
            </a:br>
            <a:r>
              <a:rPr lang="en-CA" dirty="0"/>
              <a:t>take them as no side effects of this supplement have been reported.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53607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A133CDF-1D27-804C-8880-F9CBE3AD3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1347614"/>
            <a:ext cx="6447501" cy="530374"/>
          </a:xfrm>
        </p:spPr>
        <p:txBody>
          <a:bodyPr>
            <a:normAutofit/>
          </a:bodyPr>
          <a:lstStyle/>
          <a:p>
            <a:r>
              <a:rPr lang="en-US" b="1" dirty="0"/>
              <a:t>SAM-E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6FD6DB7-D1E2-8D47-9A8A-76B77B306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2006800"/>
            <a:ext cx="6447501" cy="1902468"/>
          </a:xfrm>
        </p:spPr>
        <p:txBody>
          <a:bodyPr>
            <a:normAutofit/>
          </a:bodyPr>
          <a:lstStyle/>
          <a:p>
            <a:r>
              <a:rPr lang="en-US" dirty="0"/>
              <a:t>SAM-E is a compound that’s naturally formed in the body.</a:t>
            </a:r>
          </a:p>
          <a:p>
            <a:r>
              <a:rPr lang="en-US" dirty="0"/>
              <a:t>SAM-E reduces the activity of these mediators to lower pain in joints.</a:t>
            </a:r>
          </a:p>
        </p:txBody>
      </p:sp>
    </p:spTree>
    <p:extLst>
      <p:ext uri="{BB962C8B-B14F-4D97-AF65-F5344CB8AC3E}">
        <p14:creationId xmlns:p14="http://schemas.microsoft.com/office/powerpoint/2010/main" val="274437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15566"/>
            <a:ext cx="6447501" cy="3456384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SAM-E enhances the working of</a:t>
            </a:r>
            <a:br>
              <a:rPr lang="en-US" dirty="0"/>
            </a:br>
            <a:r>
              <a:rPr lang="en-US" dirty="0"/>
              <a:t>enzymes that form proteoglycan to</a:t>
            </a:r>
            <a:br>
              <a:rPr lang="en-US" dirty="0"/>
            </a:br>
            <a:r>
              <a:rPr lang="en-US" dirty="0"/>
              <a:t>reverse cartilage degradation.</a:t>
            </a:r>
          </a:p>
          <a:p>
            <a:pPr algn="ctr"/>
            <a:endParaRPr lang="en-US" dirty="0"/>
          </a:p>
          <a:p>
            <a:pPr algn="ctr"/>
            <a:r>
              <a:rPr lang="en-CA" dirty="0"/>
              <a:t>It’s been seen to be very helpful</a:t>
            </a:r>
            <a:br>
              <a:rPr lang="en-CA" dirty="0"/>
            </a:br>
            <a:r>
              <a:rPr lang="en-CA" dirty="0"/>
              <a:t>in reversing the excessive fatigue</a:t>
            </a:r>
            <a:br>
              <a:rPr lang="en-CA" dirty="0"/>
            </a:br>
            <a:r>
              <a:rPr lang="en-CA" dirty="0"/>
              <a:t>and body pain associated</a:t>
            </a:r>
            <a:br>
              <a:rPr lang="en-CA" dirty="0"/>
            </a:br>
            <a:r>
              <a:rPr lang="en-CA" dirty="0"/>
              <a:t>with fibromyalgia.</a:t>
            </a:r>
            <a:endParaRPr lang="en-ID" dirty="0"/>
          </a:p>
          <a:p>
            <a:pPr algn="ctr"/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108665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15566"/>
            <a:ext cx="6447501" cy="1296144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Tendinitis, which refers to the inflammation</a:t>
            </a:r>
            <a:br>
              <a:rPr lang="en-US" dirty="0"/>
            </a:br>
            <a:r>
              <a:rPr lang="en-US" dirty="0"/>
              <a:t>of tendons in the body, is also</a:t>
            </a:r>
            <a:br>
              <a:rPr lang="en-US" dirty="0"/>
            </a:br>
            <a:r>
              <a:rPr lang="en-US" dirty="0"/>
              <a:t>treatable with the help of SAM-E.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7E2CE8C-8018-494D-91CE-34E605370F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298" y="2499742"/>
            <a:ext cx="2612008" cy="1495375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3419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7654"/>
            <a:ext cx="6447501" cy="1728192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As you’ve seen previously, increased</a:t>
            </a:r>
            <a:br>
              <a:rPr lang="en-US" dirty="0"/>
            </a:br>
            <a:r>
              <a:rPr lang="en-US" dirty="0"/>
              <a:t>friction between joints leads</a:t>
            </a:r>
            <a:br>
              <a:rPr lang="en-US" dirty="0"/>
            </a:br>
            <a:r>
              <a:rPr lang="en-US" dirty="0"/>
              <a:t>to the sensation of pain</a:t>
            </a:r>
            <a:br>
              <a:rPr lang="en-US" dirty="0"/>
            </a:br>
            <a:r>
              <a:rPr lang="en-US" dirty="0"/>
              <a:t>and discomfort.</a:t>
            </a:r>
          </a:p>
        </p:txBody>
      </p:sp>
    </p:spTree>
    <p:extLst>
      <p:ext uri="{BB962C8B-B14F-4D97-AF65-F5344CB8AC3E}">
        <p14:creationId xmlns:p14="http://schemas.microsoft.com/office/powerpoint/2010/main" val="376947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276806"/>
            <a:ext cx="6447501" cy="936104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SAM-E is particularly helpful in reducing swelling and reducing tenderness.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BF875EC-930B-6846-8252-728D2700D0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610" y="2500942"/>
            <a:ext cx="2631383" cy="1366952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405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98A7E83-CA46-ED44-8C91-189BF06D0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275606"/>
            <a:ext cx="6447501" cy="602382"/>
          </a:xfrm>
        </p:spPr>
        <p:txBody>
          <a:bodyPr>
            <a:normAutofit/>
          </a:bodyPr>
          <a:lstStyle/>
          <a:p>
            <a:r>
              <a:rPr lang="en-US" b="1" dirty="0"/>
              <a:t>Capsaicin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3897551-33E6-A04B-8F54-72D91D4E6A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923678"/>
            <a:ext cx="6447501" cy="1861094"/>
          </a:xfrm>
        </p:spPr>
        <p:txBody>
          <a:bodyPr>
            <a:normAutofit/>
          </a:bodyPr>
          <a:lstStyle/>
          <a:p>
            <a:r>
              <a:rPr lang="en-US" dirty="0"/>
              <a:t>Capsaicin is a component of chili peppers.</a:t>
            </a:r>
          </a:p>
          <a:p>
            <a:r>
              <a:rPr lang="en-US" dirty="0"/>
              <a:t>The working of capsaicin is quite interesting as it relieves pain by affecting the nerve cells.</a:t>
            </a:r>
          </a:p>
        </p:txBody>
      </p:sp>
    </p:spTree>
    <p:extLst>
      <p:ext uri="{BB962C8B-B14F-4D97-AF65-F5344CB8AC3E}">
        <p14:creationId xmlns:p14="http://schemas.microsoft.com/office/powerpoint/2010/main" val="285422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3168352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It stimulates the activation of certain</a:t>
            </a:r>
            <a:br>
              <a:rPr lang="en-US" dirty="0"/>
            </a:br>
            <a:r>
              <a:rPr lang="en-US" dirty="0"/>
              <a:t>nerve receptors that are involved in</a:t>
            </a:r>
            <a:br>
              <a:rPr lang="en-US" dirty="0"/>
            </a:br>
            <a:r>
              <a:rPr lang="en-US" dirty="0"/>
              <a:t>causing itching or stinging sensation.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After some time, the receptors’</a:t>
            </a:r>
            <a:br>
              <a:rPr lang="en-US" dirty="0"/>
            </a:br>
            <a:r>
              <a:rPr lang="en-US" dirty="0"/>
              <a:t>ability to function is lost due</a:t>
            </a:r>
            <a:br>
              <a:rPr lang="en-US" dirty="0"/>
            </a:br>
            <a:r>
              <a:rPr lang="en-US" dirty="0"/>
              <a:t>to over-reception.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7811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35646"/>
            <a:ext cx="6447501" cy="2016224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When used on regular basis,</a:t>
            </a:r>
            <a:br>
              <a:rPr lang="en-CA" dirty="0"/>
            </a:br>
            <a:r>
              <a:rPr lang="en-CA" dirty="0"/>
              <a:t>this supplement helps numb the</a:t>
            </a:r>
            <a:br>
              <a:rPr lang="en-CA" dirty="0"/>
            </a:br>
            <a:r>
              <a:rPr lang="en-CA" dirty="0"/>
              <a:t>sensation of pain by overusing</a:t>
            </a:r>
            <a:br>
              <a:rPr lang="en-CA" dirty="0"/>
            </a:br>
            <a:r>
              <a:rPr lang="en-CA" dirty="0"/>
              <a:t>the receptors.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79301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9662"/>
            <a:ext cx="6447501" cy="1296144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Capsaicin is effective in relieving</a:t>
            </a:r>
            <a:br>
              <a:rPr lang="en-US" dirty="0"/>
            </a:br>
            <a:r>
              <a:rPr lang="en-US" dirty="0"/>
              <a:t>pain that is caused due to rheumatoid arthritis, fibromyalgia and osteoarthritis.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01027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012191"/>
            <a:ext cx="6447501" cy="1296144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It also helps reduce pain which</a:t>
            </a:r>
            <a:br>
              <a:rPr lang="en-US" dirty="0"/>
            </a:br>
            <a:r>
              <a:rPr lang="en-US" dirty="0"/>
              <a:t>results from nerve damage as a result</a:t>
            </a:r>
            <a:br>
              <a:rPr lang="en-US" dirty="0"/>
            </a:br>
            <a:r>
              <a:rPr lang="en-US" dirty="0"/>
              <a:t>of diabetic neuropathy or HIV.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7C7491F-E430-6C49-A593-C2DD068B39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6602" y="2599032"/>
            <a:ext cx="3073400" cy="1628902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392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DDCE71-CD48-CB4E-B15F-231FF0484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260550"/>
            <a:ext cx="6447501" cy="558552"/>
          </a:xfrm>
        </p:spPr>
        <p:txBody>
          <a:bodyPr>
            <a:normAutofit/>
          </a:bodyPr>
          <a:lstStyle/>
          <a:p>
            <a:r>
              <a:rPr lang="en-US" b="1" dirty="0"/>
              <a:t>Curcumin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2BF0E50-B98B-FF43-865E-0397634EF4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995686"/>
            <a:ext cx="6447501" cy="1974476"/>
          </a:xfrm>
        </p:spPr>
        <p:txBody>
          <a:bodyPr/>
          <a:lstStyle/>
          <a:p>
            <a:r>
              <a:rPr lang="en-US" dirty="0"/>
              <a:t>Curcumin is a chemical abundantly present in turmeric.</a:t>
            </a:r>
          </a:p>
          <a:p>
            <a:r>
              <a:rPr lang="en-US" dirty="0"/>
              <a:t>Curcumin reduces pain associated with rheumatoid arthritis and osteoarthritis.</a:t>
            </a:r>
          </a:p>
        </p:txBody>
      </p:sp>
    </p:spTree>
    <p:extLst>
      <p:ext uri="{BB962C8B-B14F-4D97-AF65-F5344CB8AC3E}">
        <p14:creationId xmlns:p14="http://schemas.microsoft.com/office/powerpoint/2010/main" val="2819049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563638"/>
            <a:ext cx="6447501" cy="2160240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When the bursa swells and causes</a:t>
            </a:r>
            <a:br>
              <a:rPr lang="en-US" dirty="0"/>
            </a:br>
            <a:r>
              <a:rPr lang="en-US" dirty="0"/>
              <a:t>irritation of joints, curcumin can</a:t>
            </a:r>
            <a:br>
              <a:rPr lang="en-US" dirty="0"/>
            </a:br>
            <a:r>
              <a:rPr lang="en-US" dirty="0"/>
              <a:t>also aid in reducing swelling and</a:t>
            </a:r>
            <a:br>
              <a:rPr lang="en-US" dirty="0"/>
            </a:br>
            <a:r>
              <a:rPr lang="en-US" dirty="0"/>
              <a:t>inflammation in the region for smooth cushioning and improved mobility.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45574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843558"/>
            <a:ext cx="6447501" cy="1296144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It blocks the enzymes that are</a:t>
            </a:r>
            <a:br>
              <a:rPr lang="en-CA" dirty="0"/>
            </a:br>
            <a:r>
              <a:rPr lang="en-CA" dirty="0"/>
              <a:t>involved in formation of inflammatory mediators in the body.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1E41A03-AC1F-6140-9B75-65172690C8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4552" y="2427734"/>
            <a:ext cx="2857500" cy="1892300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7269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3168352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One of the targets of curcumin</a:t>
            </a:r>
            <a:br>
              <a:rPr lang="en-US" dirty="0"/>
            </a:br>
            <a:r>
              <a:rPr lang="en-US" dirty="0"/>
              <a:t>is COX-2, a mediator that is also target</a:t>
            </a:r>
            <a:br>
              <a:rPr lang="en-US" dirty="0"/>
            </a:br>
            <a:r>
              <a:rPr lang="en-US" dirty="0"/>
              <a:t>of many pain-relieving medicines.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In some cases of rheumatoid</a:t>
            </a:r>
            <a:br>
              <a:rPr lang="en-US" dirty="0"/>
            </a:br>
            <a:r>
              <a:rPr lang="en-US" dirty="0"/>
              <a:t>arthritis, curcumin actually tends</a:t>
            </a:r>
            <a:br>
              <a:rPr lang="en-US" dirty="0"/>
            </a:br>
            <a:r>
              <a:rPr lang="en-US" dirty="0"/>
              <a:t>to be more effective than NSAIDS.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940575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7654"/>
            <a:ext cx="6447501" cy="1728192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These supplements have all been</a:t>
            </a:r>
            <a:br>
              <a:rPr lang="en-US" dirty="0"/>
            </a:br>
            <a:r>
              <a:rPr lang="en-US" dirty="0"/>
              <a:t>backed by scientific research</a:t>
            </a:r>
            <a:br>
              <a:rPr lang="en-US" dirty="0"/>
            </a:br>
            <a:r>
              <a:rPr lang="en-US" dirty="0"/>
              <a:t>and deemed most effective to</a:t>
            </a:r>
            <a:br>
              <a:rPr lang="en-US" dirty="0"/>
            </a:br>
            <a:r>
              <a:rPr lang="en-US" dirty="0"/>
              <a:t>addressing joint related issues.</a:t>
            </a:r>
          </a:p>
        </p:txBody>
      </p:sp>
    </p:spTree>
    <p:extLst>
      <p:ext uri="{BB962C8B-B14F-4D97-AF65-F5344CB8AC3E}">
        <p14:creationId xmlns:p14="http://schemas.microsoft.com/office/powerpoint/2010/main" val="288527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98A7E83-CA46-ED44-8C91-189BF06D0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275606"/>
            <a:ext cx="6447501" cy="602382"/>
          </a:xfrm>
        </p:spPr>
        <p:txBody>
          <a:bodyPr>
            <a:normAutofit/>
          </a:bodyPr>
          <a:lstStyle/>
          <a:p>
            <a:r>
              <a:rPr lang="en-US" b="1" dirty="0"/>
              <a:t>Omega 3s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3897551-33E6-A04B-8F54-72D91D4E6A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2006800"/>
            <a:ext cx="6447501" cy="1861094"/>
          </a:xfrm>
        </p:spPr>
        <p:txBody>
          <a:bodyPr>
            <a:normAutofit/>
          </a:bodyPr>
          <a:lstStyle/>
          <a:p>
            <a:r>
              <a:rPr lang="en-US" dirty="0"/>
              <a:t>Omega 3s are naturally found in fish oils and have been consumed for centuries for their benefits.</a:t>
            </a:r>
          </a:p>
        </p:txBody>
      </p:sp>
    </p:spTree>
    <p:extLst>
      <p:ext uri="{BB962C8B-B14F-4D97-AF65-F5344CB8AC3E}">
        <p14:creationId xmlns:p14="http://schemas.microsoft.com/office/powerpoint/2010/main" val="348131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15566"/>
            <a:ext cx="6447501" cy="1368152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The two important omega 3s for relieving pain are DHA (docosahexaenoic acid) and</a:t>
            </a:r>
            <a:br>
              <a:rPr lang="en-US" dirty="0"/>
            </a:br>
            <a:r>
              <a:rPr lang="en-US" dirty="0"/>
              <a:t>EPA (</a:t>
            </a:r>
            <a:r>
              <a:rPr lang="en-US" dirty="0" err="1"/>
              <a:t>eicosapentaenoic</a:t>
            </a:r>
            <a:r>
              <a:rPr lang="en-US" dirty="0"/>
              <a:t> acid).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555933B-17EE-3647-9C52-B53991D60A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1826" y="2584959"/>
            <a:ext cx="3282950" cy="1704340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53968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3096344"/>
          </a:xfrm>
        </p:spPr>
        <p:txBody>
          <a:bodyPr>
            <a:no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They don’t reverse joint damage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or play a role in synthesis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of new cartilage.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>
                <a:solidFill>
                  <a:schemeClr val="tx1"/>
                </a:solidFill>
              </a:rPr>
              <a:t>When omega 3s are taken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as supplements, they get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converted to </a:t>
            </a:r>
            <a:r>
              <a:rPr lang="en-US" dirty="0" err="1">
                <a:solidFill>
                  <a:schemeClr val="tx1"/>
                </a:solidFill>
              </a:rPr>
              <a:t>resolvins</a:t>
            </a:r>
            <a:r>
              <a:rPr lang="en-US" dirty="0">
                <a:solidFill>
                  <a:schemeClr val="tx1"/>
                </a:solidFill>
              </a:rPr>
              <a:t> in the body.</a:t>
            </a:r>
            <a:endParaRPr lang="en-ID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81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15566"/>
            <a:ext cx="6447501" cy="3384376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They inhibit the functioning of</a:t>
            </a:r>
            <a:br>
              <a:rPr lang="en-CA" dirty="0"/>
            </a:br>
            <a:r>
              <a:rPr lang="en-CA" dirty="0"/>
              <a:t>immune system mediators</a:t>
            </a:r>
            <a:br>
              <a:rPr lang="en-CA" dirty="0"/>
            </a:br>
            <a:r>
              <a:rPr lang="en-CA" dirty="0"/>
              <a:t>that cause inflammation. </a:t>
            </a:r>
          </a:p>
          <a:p>
            <a:pPr algn="ctr"/>
            <a:endParaRPr lang="en-CA" dirty="0"/>
          </a:p>
          <a:p>
            <a:pPr algn="ctr"/>
            <a:r>
              <a:rPr lang="en-CA" dirty="0"/>
              <a:t>Omega 3s inhibit the turning</a:t>
            </a:r>
            <a:br>
              <a:rPr lang="en-CA" dirty="0"/>
            </a:br>
            <a:r>
              <a:rPr lang="en-CA" dirty="0"/>
              <a:t>on of these switches so that</a:t>
            </a:r>
            <a:br>
              <a:rPr lang="en-CA" dirty="0"/>
            </a:br>
            <a:r>
              <a:rPr lang="en-CA" dirty="0"/>
              <a:t>the inflammatory pathway</a:t>
            </a:r>
            <a:br>
              <a:rPr lang="en-CA" dirty="0"/>
            </a:br>
            <a:r>
              <a:rPr lang="en-CA" dirty="0"/>
              <a:t>cannot proceed.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94505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A133CDF-1D27-804C-8880-F9CBE3AD3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1347614"/>
            <a:ext cx="6447501" cy="530374"/>
          </a:xfrm>
        </p:spPr>
        <p:txBody>
          <a:bodyPr>
            <a:normAutofit/>
          </a:bodyPr>
          <a:lstStyle/>
          <a:p>
            <a:r>
              <a:rPr lang="en-US" b="1" dirty="0"/>
              <a:t>Hyaluronic Acid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6FD6DB7-D1E2-8D47-9A8A-76B77B306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2006800"/>
            <a:ext cx="6447501" cy="1902468"/>
          </a:xfrm>
        </p:spPr>
        <p:txBody>
          <a:bodyPr>
            <a:normAutofit/>
          </a:bodyPr>
          <a:lstStyle/>
          <a:p>
            <a:r>
              <a:rPr lang="en-US" dirty="0"/>
              <a:t>Hyaluronic acid is a component of synovial fluid which is present between joints and allows easy gliding of bones.</a:t>
            </a:r>
          </a:p>
        </p:txBody>
      </p:sp>
    </p:spTree>
    <p:extLst>
      <p:ext uri="{BB962C8B-B14F-4D97-AF65-F5344CB8AC3E}">
        <p14:creationId xmlns:p14="http://schemas.microsoft.com/office/powerpoint/2010/main" val="155726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7654"/>
            <a:ext cx="6447501" cy="1872208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While its primary administration</a:t>
            </a:r>
            <a:br>
              <a:rPr lang="en-US" dirty="0"/>
            </a:br>
            <a:r>
              <a:rPr lang="en-US" dirty="0"/>
              <a:t>is through injections as a pain reliever,</a:t>
            </a:r>
            <a:br>
              <a:rPr lang="en-US" dirty="0"/>
            </a:br>
            <a:r>
              <a:rPr lang="en-US" dirty="0"/>
              <a:t>the same is also found in</a:t>
            </a:r>
            <a:br>
              <a:rPr lang="en-US" dirty="0"/>
            </a:br>
            <a:r>
              <a:rPr lang="en-US" dirty="0"/>
              <a:t>small doses in supplements.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0973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15566"/>
            <a:ext cx="6447501" cy="352839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If your case is more</a:t>
            </a:r>
            <a:br>
              <a:rPr lang="en-CA" dirty="0"/>
            </a:br>
            <a:r>
              <a:rPr lang="en-CA" dirty="0"/>
              <a:t>severe, your doctor may</a:t>
            </a:r>
            <a:br>
              <a:rPr lang="en-CA" dirty="0"/>
            </a:br>
            <a:r>
              <a:rPr lang="en-CA" dirty="0"/>
              <a:t>recommend an injection. </a:t>
            </a:r>
          </a:p>
          <a:p>
            <a:pPr algn="ctr"/>
            <a:endParaRPr lang="en-CA" dirty="0"/>
          </a:p>
          <a:p>
            <a:pPr algn="ctr"/>
            <a:r>
              <a:rPr lang="en-US" dirty="0"/>
              <a:t>It incorporates into the synovial fluid</a:t>
            </a:r>
            <a:br>
              <a:rPr lang="en-US" dirty="0"/>
            </a:br>
            <a:r>
              <a:rPr lang="en-US" dirty="0"/>
              <a:t>and reduces friction between</a:t>
            </a:r>
            <a:br>
              <a:rPr lang="en-US" dirty="0"/>
            </a:br>
            <a:r>
              <a:rPr lang="en-US" dirty="0"/>
              <a:t>the bones, causing them to brush</a:t>
            </a:r>
            <a:br>
              <a:rPr lang="en-US" dirty="0"/>
            </a:br>
            <a:r>
              <a:rPr lang="en-US" dirty="0"/>
              <a:t>against each other swiftly.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26339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35646"/>
            <a:ext cx="6447501" cy="2016224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Hyaluronic acid is especially</a:t>
            </a:r>
            <a:br>
              <a:rPr lang="en-US" dirty="0"/>
            </a:br>
            <a:r>
              <a:rPr lang="en-US" dirty="0"/>
              <a:t>used for the treatment of knee,</a:t>
            </a:r>
            <a:br>
              <a:rPr lang="en-US" dirty="0"/>
            </a:br>
            <a:r>
              <a:rPr lang="en-US" dirty="0"/>
              <a:t>hip and ankle arthritis as these</a:t>
            </a:r>
            <a:br>
              <a:rPr lang="en-US" dirty="0"/>
            </a:br>
            <a:r>
              <a:rPr lang="en-US" dirty="0"/>
              <a:t>are the regions where joints</a:t>
            </a:r>
            <a:br>
              <a:rPr lang="en-US" dirty="0"/>
            </a:br>
            <a:r>
              <a:rPr lang="en-US" dirty="0"/>
              <a:t>are extremely critical.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723400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1296144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So this supplement helps rebuild the shock absorbing fluid present in the joints</a:t>
            </a:r>
            <a:br>
              <a:rPr lang="en-CA" dirty="0"/>
            </a:br>
            <a:r>
              <a:rPr lang="en-CA" dirty="0"/>
              <a:t>and acts like grease in bones.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8120E22-2A3F-154A-9A30-D3181A9C4C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9528" y="2643758"/>
            <a:ext cx="2527548" cy="1685032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9422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7654"/>
            <a:ext cx="6447501" cy="1872208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Hyaluronic acid injections are prescribed</a:t>
            </a:r>
            <a:br>
              <a:rPr lang="en-CA" dirty="0"/>
            </a:br>
            <a:r>
              <a:rPr lang="en-CA" dirty="0"/>
              <a:t>for patients when pain from knee arthritis</a:t>
            </a:r>
            <a:br>
              <a:rPr lang="en-CA" dirty="0"/>
            </a:br>
            <a:r>
              <a:rPr lang="en-CA" dirty="0"/>
              <a:t>can no longer be controlled by anti-inflammatory drugs and NSAIDS.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40079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A133CDF-1D27-804C-8880-F9CBE3AD3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1347614"/>
            <a:ext cx="6447501" cy="530374"/>
          </a:xfrm>
        </p:spPr>
        <p:txBody>
          <a:bodyPr>
            <a:normAutofit/>
          </a:bodyPr>
          <a:lstStyle/>
          <a:p>
            <a:r>
              <a:rPr lang="en-US" b="1" dirty="0"/>
              <a:t>Glucosamine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6FD6DB7-D1E2-8D47-9A8A-76B77B306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2006800"/>
            <a:ext cx="6447501" cy="1902468"/>
          </a:xfrm>
        </p:spPr>
        <p:txBody>
          <a:bodyPr>
            <a:normAutofit/>
          </a:bodyPr>
          <a:lstStyle/>
          <a:p>
            <a:r>
              <a:rPr lang="en-US" dirty="0"/>
              <a:t>Glucosamine is a complex carbohydrate found in the body primarily in three different forms; glucosamine sulfate, glucosamine hydrochloride and N-acetyl-glucosamine.</a:t>
            </a:r>
          </a:p>
        </p:txBody>
      </p:sp>
    </p:spTree>
    <p:extLst>
      <p:ext uri="{BB962C8B-B14F-4D97-AF65-F5344CB8AC3E}">
        <p14:creationId xmlns:p14="http://schemas.microsoft.com/office/powerpoint/2010/main" val="25626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7654"/>
            <a:ext cx="6447501" cy="1872208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To treat joint issues, this supplement</a:t>
            </a:r>
            <a:br>
              <a:rPr lang="en-CA" dirty="0"/>
            </a:br>
            <a:r>
              <a:rPr lang="en-CA" dirty="0"/>
              <a:t>may be used alone or combined</a:t>
            </a:r>
            <a:br>
              <a:rPr lang="en-CA" dirty="0"/>
            </a:br>
            <a:r>
              <a:rPr lang="en-CA" dirty="0"/>
              <a:t>with chondroitin or shark</a:t>
            </a:r>
            <a:br>
              <a:rPr lang="en-CA" dirty="0"/>
            </a:br>
            <a:r>
              <a:rPr lang="en-CA" dirty="0"/>
              <a:t>cartilage for added benefits.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57318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79662"/>
            <a:ext cx="6447501" cy="1872208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The reason why this is considered</a:t>
            </a:r>
            <a:br>
              <a:rPr lang="en-US" dirty="0"/>
            </a:br>
            <a:r>
              <a:rPr lang="en-US" dirty="0"/>
              <a:t>beneficial for joint health</a:t>
            </a:r>
            <a:br>
              <a:rPr lang="en-US" dirty="0"/>
            </a:br>
            <a:r>
              <a:rPr lang="en-US" dirty="0"/>
              <a:t>is because it plays a vital role</a:t>
            </a:r>
            <a:br>
              <a:rPr lang="en-US" dirty="0"/>
            </a:br>
            <a:r>
              <a:rPr lang="en-US" dirty="0"/>
              <a:t>in the formation of cartilage.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98006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059582"/>
            <a:ext cx="6447501" cy="936104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Evidence suggests that glucosamine</a:t>
            </a:r>
            <a:br>
              <a:rPr lang="en-US" dirty="0"/>
            </a:br>
            <a:r>
              <a:rPr lang="en-US" dirty="0"/>
              <a:t>helps in slowing down this process.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EA84C97-304D-E44D-A4C2-91DCC58652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9293" y="2211710"/>
            <a:ext cx="2568017" cy="1923678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934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843558"/>
            <a:ext cx="6447501" cy="1440160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People suffering from hip or</a:t>
            </a:r>
            <a:br>
              <a:rPr lang="en-US" dirty="0"/>
            </a:br>
            <a:r>
              <a:rPr lang="en-US" dirty="0"/>
              <a:t>knee arthritis can sufficiently</a:t>
            </a:r>
            <a:br>
              <a:rPr lang="en-US" dirty="0"/>
            </a:br>
            <a:r>
              <a:rPr lang="en-US" dirty="0"/>
              <a:t>benefit from this supplement.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6204CE2-5286-F948-8C67-651B6A5ED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7742" y="2545618"/>
            <a:ext cx="2531120" cy="1898340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54136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35646"/>
            <a:ext cx="6447501" cy="1728192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The pain-relieving effect of glucosamine</a:t>
            </a:r>
            <a:br>
              <a:rPr lang="en-US" dirty="0"/>
            </a:br>
            <a:r>
              <a:rPr lang="en-US" dirty="0"/>
              <a:t>lasts for about 3 months from</a:t>
            </a:r>
            <a:br>
              <a:rPr lang="en-US" dirty="0"/>
            </a:br>
            <a:r>
              <a:rPr lang="en-US" dirty="0"/>
              <a:t>usage so it may not exactly</a:t>
            </a:r>
            <a:br>
              <a:rPr lang="en-US" dirty="0"/>
            </a:br>
            <a:r>
              <a:rPr lang="en-US" dirty="0"/>
              <a:t>offer a long-term solution.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423504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{FE7B8DA5-47DB-954F-865E-C8822726560F}tf10001060</Template>
  <TotalTime>925</TotalTime>
  <Words>370</Words>
  <Application>Microsoft Office PowerPoint</Application>
  <PresentationFormat>On-screen Show (16:9)</PresentationFormat>
  <Paragraphs>64</Paragraphs>
  <Slides>39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Glucosamine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Chondroitin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SAM-E</vt:lpstr>
      <vt:lpstr>PowerPoint Presentation</vt:lpstr>
      <vt:lpstr>PowerPoint Presentation</vt:lpstr>
      <vt:lpstr>PowerPoint Presentation</vt:lpstr>
      <vt:lpstr>Capsaicin</vt:lpstr>
      <vt:lpstr>PowerPoint Presentation</vt:lpstr>
      <vt:lpstr>PowerPoint Presentation</vt:lpstr>
      <vt:lpstr>PowerPoint Presentation</vt:lpstr>
      <vt:lpstr>PowerPoint Presentation</vt:lpstr>
      <vt:lpstr>Curcumin</vt:lpstr>
      <vt:lpstr>PowerPoint Presentation</vt:lpstr>
      <vt:lpstr>PowerPoint Presentation</vt:lpstr>
      <vt:lpstr>PowerPoint Presentation</vt:lpstr>
      <vt:lpstr>Omega 3s</vt:lpstr>
      <vt:lpstr>PowerPoint Presentation</vt:lpstr>
      <vt:lpstr>PowerPoint Presentation</vt:lpstr>
      <vt:lpstr>PowerPoint Presentation</vt:lpstr>
      <vt:lpstr>Hyaluronic Acid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Cally</cp:lastModifiedBy>
  <cp:revision>76</cp:revision>
  <dcterms:created xsi:type="dcterms:W3CDTF">2018-10-15T07:11:14Z</dcterms:created>
  <dcterms:modified xsi:type="dcterms:W3CDTF">2019-01-26T10:06:19Z</dcterms:modified>
</cp:coreProperties>
</file>