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52" r:id="rId1"/>
  </p:sldMasterIdLst>
  <p:notesMasterIdLst>
    <p:notesMasterId r:id="rId26"/>
  </p:notesMasterIdLst>
  <p:sldIdLst>
    <p:sldId id="257" r:id="rId2"/>
    <p:sldId id="276" r:id="rId3"/>
    <p:sldId id="304" r:id="rId4"/>
    <p:sldId id="280" r:id="rId5"/>
    <p:sldId id="269" r:id="rId6"/>
    <p:sldId id="305" r:id="rId7"/>
    <p:sldId id="306" r:id="rId8"/>
    <p:sldId id="307" r:id="rId9"/>
    <p:sldId id="308" r:id="rId10"/>
    <p:sldId id="309" r:id="rId11"/>
    <p:sldId id="291" r:id="rId12"/>
    <p:sldId id="292" r:id="rId13"/>
    <p:sldId id="310" r:id="rId14"/>
    <p:sldId id="311" r:id="rId15"/>
    <p:sldId id="312" r:id="rId16"/>
    <p:sldId id="313" r:id="rId17"/>
    <p:sldId id="314" r:id="rId18"/>
    <p:sldId id="302" r:id="rId19"/>
    <p:sldId id="303" r:id="rId20"/>
    <p:sldId id="315" r:id="rId21"/>
    <p:sldId id="316" r:id="rId22"/>
    <p:sldId id="317" r:id="rId23"/>
    <p:sldId id="318" r:id="rId24"/>
    <p:sldId id="319" r:id="rId25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9E5"/>
    <a:srgbClr val="FFECA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8106"/>
    <p:restoredTop sz="94650"/>
  </p:normalViewPr>
  <p:slideViewPr>
    <p:cSldViewPr>
      <p:cViewPr varScale="1">
        <p:scale>
          <a:sx n="75" d="100"/>
          <a:sy n="75" d="100"/>
        </p:scale>
        <p:origin x="48" y="294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-1461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68BA754-79BD-4972-839A-D62EA2C7C3EA}" type="datetimeFigureOut">
              <a:rPr lang="en-US" smtClean="0"/>
              <a:pPr/>
              <a:t>1/26/2019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59BBF2C-A7F8-4A46-8FD9-0FE6834BDEB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1631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MY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9BBF2C-A7F8-4A46-8FD9-0FE6834BDEB8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87348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0" y="-6350"/>
            <a:ext cx="9144000" cy="5149850"/>
            <a:chOff x="0" y="-8467"/>
            <a:chExt cx="12192000" cy="6866467"/>
          </a:xfrm>
        </p:grpSpPr>
        <p:sp>
          <p:nvSpPr>
            <p:cNvPr id="15" name="Freeform 14"/>
            <p:cNvSpPr/>
            <p:nvPr/>
          </p:nvSpPr>
          <p:spPr>
            <a:xfrm>
              <a:off x="0" y="-7862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19" name="Straight Connector 18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Isosceles Triangle 22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30300" y="1803400"/>
            <a:ext cx="5825202" cy="1234727"/>
          </a:xfrm>
        </p:spPr>
        <p:txBody>
          <a:bodyPr anchor="b">
            <a:noAutofit/>
          </a:bodyPr>
          <a:lstStyle>
            <a:lvl1pPr algn="r">
              <a:defRPr sz="405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30300" y="3038125"/>
            <a:ext cx="5825202" cy="822674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1/26/2019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72095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457200"/>
            <a:ext cx="6447501" cy="2552700"/>
          </a:xfrm>
        </p:spPr>
        <p:txBody>
          <a:bodyPr anchor="ctr">
            <a:normAutofit/>
          </a:bodyPr>
          <a:lstStyle>
            <a:lvl1pPr algn="l">
              <a:defRPr sz="33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3352800"/>
            <a:ext cx="6447501" cy="1178222"/>
          </a:xfrm>
        </p:spPr>
        <p:txBody>
          <a:bodyPr anchor="ctr">
            <a:normAutofit/>
          </a:bodyPr>
          <a:lstStyle>
            <a:lvl1pPr marL="0" indent="0" algn="l">
              <a:buNone/>
              <a:defRPr sz="135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1/26/2019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96581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8500" y="457200"/>
            <a:ext cx="6070601" cy="2266950"/>
          </a:xfrm>
        </p:spPr>
        <p:txBody>
          <a:bodyPr anchor="ctr">
            <a:normAutofit/>
          </a:bodyPr>
          <a:lstStyle>
            <a:lvl1pPr algn="l">
              <a:defRPr sz="33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024604" y="2724150"/>
            <a:ext cx="5418393" cy="28575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>
              <a:buFontTx/>
              <a:buNone/>
              <a:defRPr/>
            </a:lvl2pPr>
            <a:lvl3pPr marL="685800" indent="0">
              <a:buFontTx/>
              <a:buNone/>
              <a:defRPr/>
            </a:lvl3pPr>
            <a:lvl4pPr marL="1028700" indent="0">
              <a:buFontTx/>
              <a:buNone/>
              <a:defRPr/>
            </a:lvl4pPr>
            <a:lvl5pPr marL="13716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3352800"/>
            <a:ext cx="6447501" cy="1178222"/>
          </a:xfrm>
        </p:spPr>
        <p:txBody>
          <a:bodyPr anchor="ctr">
            <a:normAutofit/>
          </a:bodyPr>
          <a:lstStyle>
            <a:lvl1pPr marL="0" indent="0" algn="l">
              <a:buNone/>
              <a:defRPr sz="135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1/26/2019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4" name="TextBox 23"/>
          <p:cNvSpPr txBox="1"/>
          <p:nvPr/>
        </p:nvSpPr>
        <p:spPr>
          <a:xfrm>
            <a:off x="406403" y="592784"/>
            <a:ext cx="457200" cy="438582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/>
          <a:p>
            <a:pPr lvl="0"/>
            <a:r>
              <a:rPr lang="en-US" sz="6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669758" y="2164917"/>
            <a:ext cx="457200" cy="438582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/>
          <a:p>
            <a:pPr lvl="0"/>
            <a:r>
              <a:rPr lang="en-US" sz="6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30871550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1448991"/>
            <a:ext cx="6447501" cy="1946595"/>
          </a:xfrm>
        </p:spPr>
        <p:txBody>
          <a:bodyPr anchor="b">
            <a:normAutofit/>
          </a:bodyPr>
          <a:lstStyle>
            <a:lvl1pPr algn="l">
              <a:defRPr sz="33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3395586"/>
            <a:ext cx="6447501" cy="1135436"/>
          </a:xfrm>
        </p:spPr>
        <p:txBody>
          <a:bodyPr anchor="t">
            <a:normAutofit/>
          </a:bodyPr>
          <a:lstStyle>
            <a:lvl1pPr marL="0" indent="0" algn="l">
              <a:buNone/>
              <a:defRPr sz="135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1/26/2019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162019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8500" y="457200"/>
            <a:ext cx="6070601" cy="2266950"/>
          </a:xfrm>
        </p:spPr>
        <p:txBody>
          <a:bodyPr anchor="ctr">
            <a:normAutofit/>
          </a:bodyPr>
          <a:lstStyle>
            <a:lvl1pPr algn="l">
              <a:defRPr sz="33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507999" y="3009900"/>
            <a:ext cx="6447502" cy="385686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FontTx/>
              <a:buNone/>
              <a:defRPr/>
            </a:lvl2pPr>
            <a:lvl3pPr marL="685800" indent="0">
              <a:buFontTx/>
              <a:buNone/>
              <a:defRPr/>
            </a:lvl3pPr>
            <a:lvl4pPr marL="1028700" indent="0">
              <a:buFontTx/>
              <a:buNone/>
              <a:defRPr/>
            </a:lvl4pPr>
            <a:lvl5pPr marL="13716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3395586"/>
            <a:ext cx="6447501" cy="1135436"/>
          </a:xfrm>
        </p:spPr>
        <p:txBody>
          <a:bodyPr anchor="t">
            <a:normAutofit/>
          </a:bodyPr>
          <a:lstStyle>
            <a:lvl1pPr marL="0" indent="0" algn="l">
              <a:buNone/>
              <a:defRPr sz="135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1/26/2019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4" name="TextBox 23"/>
          <p:cNvSpPr txBox="1"/>
          <p:nvPr/>
        </p:nvSpPr>
        <p:spPr>
          <a:xfrm>
            <a:off x="406403" y="592784"/>
            <a:ext cx="457200" cy="438582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/>
          <a:p>
            <a:pPr lvl="0"/>
            <a:r>
              <a:rPr lang="en-US" sz="6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669758" y="2164917"/>
            <a:ext cx="457200" cy="438582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/>
          <a:p>
            <a:pPr lvl="0"/>
            <a:r>
              <a:rPr lang="en-US" sz="6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9263784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4350" y="457200"/>
            <a:ext cx="6441152" cy="2266950"/>
          </a:xfrm>
        </p:spPr>
        <p:txBody>
          <a:bodyPr anchor="ctr">
            <a:normAutofit/>
          </a:bodyPr>
          <a:lstStyle>
            <a:lvl1pPr algn="l">
              <a:defRPr sz="33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507999" y="3009900"/>
            <a:ext cx="6447502" cy="385686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1800">
                <a:solidFill>
                  <a:schemeClr val="accent1"/>
                </a:solidFill>
              </a:defRPr>
            </a:lvl1pPr>
            <a:lvl2pPr marL="342900" indent="0">
              <a:buFontTx/>
              <a:buNone/>
              <a:defRPr/>
            </a:lvl2pPr>
            <a:lvl3pPr marL="685800" indent="0">
              <a:buFontTx/>
              <a:buNone/>
              <a:defRPr/>
            </a:lvl3pPr>
            <a:lvl4pPr marL="1028700" indent="0">
              <a:buFontTx/>
              <a:buNone/>
              <a:defRPr/>
            </a:lvl4pPr>
            <a:lvl5pPr marL="13716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3395586"/>
            <a:ext cx="6447501" cy="1135436"/>
          </a:xfrm>
        </p:spPr>
        <p:txBody>
          <a:bodyPr anchor="t">
            <a:normAutofit/>
          </a:bodyPr>
          <a:lstStyle>
            <a:lvl1pPr marL="0" indent="0" algn="l">
              <a:buNone/>
              <a:defRPr sz="135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1/26/2019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935357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1/26/2019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194355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975755" y="457200"/>
            <a:ext cx="978557" cy="3938588"/>
          </a:xfrm>
        </p:spPr>
        <p:txBody>
          <a:bodyPr vert="eaVert" anchor="ctr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1" y="457200"/>
            <a:ext cx="5295113" cy="393858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1/26/2019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89489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1/26/2019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66345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2025651"/>
            <a:ext cx="6447501" cy="1369936"/>
          </a:xfrm>
        </p:spPr>
        <p:txBody>
          <a:bodyPr anchor="b"/>
          <a:lstStyle>
            <a:lvl1pPr algn="l">
              <a:defRPr sz="3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3395586"/>
            <a:ext cx="6447501" cy="645300"/>
          </a:xfrm>
        </p:spPr>
        <p:txBody>
          <a:bodyPr anchor="t"/>
          <a:lstStyle>
            <a:lvl1pPr marL="0" indent="0" algn="l">
              <a:buNone/>
              <a:defRPr sz="15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1/26/2019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00477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1" y="1620442"/>
            <a:ext cx="3138026" cy="291057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17477" y="1620442"/>
            <a:ext cx="3138026" cy="291058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1/26/2019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86011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6809" y="1620737"/>
            <a:ext cx="3139217" cy="432197"/>
          </a:xfrm>
        </p:spPr>
        <p:txBody>
          <a:bodyPr anchor="b">
            <a:noAutofit/>
          </a:bodyPr>
          <a:lstStyle>
            <a:lvl1pPr marL="0" indent="0">
              <a:buNone/>
              <a:defRPr sz="1800" b="0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6809" y="2052934"/>
            <a:ext cx="3139217" cy="247808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16287" y="1620737"/>
            <a:ext cx="3139214" cy="432197"/>
          </a:xfrm>
        </p:spPr>
        <p:txBody>
          <a:bodyPr anchor="b">
            <a:noAutofit/>
          </a:bodyPr>
          <a:lstStyle>
            <a:lvl1pPr marL="0" indent="0">
              <a:buNone/>
              <a:defRPr sz="1800" b="0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16288" y="2052934"/>
            <a:ext cx="3139213" cy="247808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1/26/2019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98738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457200"/>
            <a:ext cx="6447501" cy="9906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1/26/2019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90818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1/26/2019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04209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1123953"/>
            <a:ext cx="2890896" cy="958850"/>
          </a:xfrm>
        </p:spPr>
        <p:txBody>
          <a:bodyPr anchor="b">
            <a:normAutofit/>
          </a:bodyPr>
          <a:lstStyle>
            <a:lvl1pPr>
              <a:defRPr sz="1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0346" y="386193"/>
            <a:ext cx="3385156" cy="41448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2082802"/>
            <a:ext cx="2890896" cy="1938337"/>
          </a:xfrm>
        </p:spPr>
        <p:txBody>
          <a:bodyPr>
            <a:normAutofit/>
          </a:bodyPr>
          <a:lstStyle>
            <a:lvl1pPr marL="0" indent="0">
              <a:buNone/>
              <a:defRPr sz="1050"/>
            </a:lvl1pPr>
            <a:lvl2pPr marL="342797" indent="0">
              <a:buNone/>
              <a:defRPr sz="1050"/>
            </a:lvl2pPr>
            <a:lvl3pPr marL="685595" indent="0">
              <a:buNone/>
              <a:defRPr sz="900"/>
            </a:lvl3pPr>
            <a:lvl4pPr marL="1028392" indent="0">
              <a:buNone/>
              <a:defRPr sz="750"/>
            </a:lvl4pPr>
            <a:lvl5pPr marL="1371188" indent="0">
              <a:buNone/>
              <a:defRPr sz="750"/>
            </a:lvl5pPr>
            <a:lvl6pPr marL="1713986" indent="0">
              <a:buNone/>
              <a:defRPr sz="750"/>
            </a:lvl6pPr>
            <a:lvl7pPr marL="2056783" indent="0">
              <a:buNone/>
              <a:defRPr sz="750"/>
            </a:lvl7pPr>
            <a:lvl8pPr marL="2399580" indent="0">
              <a:buNone/>
              <a:defRPr sz="750"/>
            </a:lvl8pPr>
            <a:lvl9pPr marL="2742377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1/26/2019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16435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3600450"/>
            <a:ext cx="6447500" cy="425054"/>
          </a:xfrm>
        </p:spPr>
        <p:txBody>
          <a:bodyPr anchor="b">
            <a:normAutofit/>
          </a:bodyPr>
          <a:lstStyle>
            <a:lvl1pPr algn="l">
              <a:defRPr sz="1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08001" y="457200"/>
            <a:ext cx="6447501" cy="2884289"/>
          </a:xfrm>
        </p:spPr>
        <p:txBody>
          <a:bodyPr anchor="t">
            <a:normAutofit/>
          </a:bodyPr>
          <a:lstStyle>
            <a:lvl1pPr marL="0" indent="0" algn="ctr">
              <a:buNone/>
              <a:defRPr sz="1200"/>
            </a:lvl1pPr>
            <a:lvl2pPr marL="342900" indent="0">
              <a:buNone/>
              <a:defRPr sz="1200"/>
            </a:lvl2pPr>
            <a:lvl3pPr marL="685800" indent="0">
              <a:buNone/>
              <a:defRPr sz="1200"/>
            </a:lvl3pPr>
            <a:lvl4pPr marL="1028700" indent="0">
              <a:buNone/>
              <a:defRPr sz="1200"/>
            </a:lvl4pPr>
            <a:lvl5pPr marL="1371600" indent="0">
              <a:buNone/>
              <a:defRPr sz="1200"/>
            </a:lvl5pPr>
            <a:lvl6pPr marL="1714500" indent="0">
              <a:buNone/>
              <a:defRPr sz="1200"/>
            </a:lvl6pPr>
            <a:lvl7pPr marL="2057400" indent="0">
              <a:buNone/>
              <a:defRPr sz="1200"/>
            </a:lvl7pPr>
            <a:lvl8pPr marL="2400300" indent="0">
              <a:buNone/>
              <a:defRPr sz="1200"/>
            </a:lvl8pPr>
            <a:lvl9pPr marL="2743200" indent="0">
              <a:buNone/>
              <a:defRPr sz="12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4025504"/>
            <a:ext cx="6447500" cy="505518"/>
          </a:xfrm>
        </p:spPr>
        <p:txBody>
          <a:bodyPr>
            <a:normAutofit/>
          </a:bodyPr>
          <a:lstStyle>
            <a:lvl1pPr marL="0" indent="0">
              <a:buNone/>
              <a:defRPr sz="90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1/26/2019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48599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0" y="-6350"/>
            <a:ext cx="9144000" cy="5149850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8001" y="457200"/>
            <a:ext cx="6447501" cy="9906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1620442"/>
            <a:ext cx="6447501" cy="29105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403850" y="4531022"/>
            <a:ext cx="683954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8241E9-601D-4A27-BF72-C7763949FF5A}" type="datetimeFigureOut">
              <a:rPr lang="en-US" smtClean="0"/>
              <a:pPr/>
              <a:t>1/26/2019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08001" y="4531022"/>
            <a:ext cx="4723209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42998" y="4531022"/>
            <a:ext cx="512504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675">
                <a:solidFill>
                  <a:schemeClr val="accent1"/>
                </a:solidFill>
              </a:defRPr>
            </a:lvl1pPr>
          </a:lstStyle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57095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53" r:id="rId1"/>
    <p:sldLayoutId id="2147483854" r:id="rId2"/>
    <p:sldLayoutId id="2147483855" r:id="rId3"/>
    <p:sldLayoutId id="2147483856" r:id="rId4"/>
    <p:sldLayoutId id="2147483857" r:id="rId5"/>
    <p:sldLayoutId id="2147483858" r:id="rId6"/>
    <p:sldLayoutId id="2147483859" r:id="rId7"/>
    <p:sldLayoutId id="2147483860" r:id="rId8"/>
    <p:sldLayoutId id="2147483861" r:id="rId9"/>
    <p:sldLayoutId id="2147483862" r:id="rId10"/>
    <p:sldLayoutId id="2147483863" r:id="rId11"/>
    <p:sldLayoutId id="2147483864" r:id="rId12"/>
    <p:sldLayoutId id="2147483865" r:id="rId13"/>
    <p:sldLayoutId id="2147483866" r:id="rId14"/>
    <p:sldLayoutId id="2147483867" r:id="rId15"/>
    <p:sldLayoutId id="2147483868" r:id="rId16"/>
  </p:sldLayoutIdLst>
  <p:txStyles>
    <p:titleStyle>
      <a:lvl1pPr algn="l" defTabSz="342900" rtl="0" eaLnBrk="1" latinLnBrk="0" hangingPunct="1">
        <a:spcBef>
          <a:spcPct val="0"/>
        </a:spcBef>
        <a:buNone/>
        <a:defRPr sz="2800" kern="1200">
          <a:solidFill>
            <a:schemeClr val="accent1"/>
          </a:solidFill>
          <a:latin typeface="Calibri" panose="020F0502020204030204" pitchFamily="34" charset="0"/>
          <a:ea typeface="+mj-ea"/>
          <a:cs typeface="Calibri" panose="020F0502020204030204" pitchFamily="34" charset="0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0" indent="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None/>
        <a:defRPr sz="2600" kern="1200">
          <a:solidFill>
            <a:schemeClr val="tx1">
              <a:lumMod val="75000"/>
              <a:lumOff val="25000"/>
            </a:schemeClr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1pPr>
      <a:lvl2pPr marL="342900" indent="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None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685800" indent="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None/>
        <a:defRPr sz="105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28700" indent="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None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71600" indent="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None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8859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2288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5717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9146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tif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tif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tiff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tiff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if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tif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tif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="" xmlns:a16="http://schemas.microsoft.com/office/drawing/2014/main" id="{48EAD31A-5A63-854E-9DFD-2D1B397FBC8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9144000" cy="5308054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="" xmlns:a16="http://schemas.microsoft.com/office/drawing/2014/main" id="{B285440D-AE88-CD4F-83CA-2F5FF6F9A10E}"/>
              </a:ext>
            </a:extLst>
          </p:cNvPr>
          <p:cNvSpPr/>
          <p:nvPr/>
        </p:nvSpPr>
        <p:spPr>
          <a:xfrm>
            <a:off x="5334000" y="2343150"/>
            <a:ext cx="3581400" cy="2514600"/>
          </a:xfrm>
          <a:prstGeom prst="rect">
            <a:avLst/>
          </a:prstGeom>
          <a:noFill/>
          <a:ln w="571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="" xmlns:a16="http://schemas.microsoft.com/office/drawing/2014/main" id="{78C6DD3E-2D52-9E45-B7C5-CE3CECEAB3EB}"/>
              </a:ext>
            </a:extLst>
          </p:cNvPr>
          <p:cNvSpPr/>
          <p:nvPr/>
        </p:nvSpPr>
        <p:spPr>
          <a:xfrm>
            <a:off x="5410200" y="2419350"/>
            <a:ext cx="3429000" cy="23622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/>
          </a:p>
        </p:txBody>
      </p:sp>
      <p:sp>
        <p:nvSpPr>
          <p:cNvPr id="14" name="TextBox 13">
            <a:extLst>
              <a:ext uri="{FF2B5EF4-FFF2-40B4-BE49-F238E27FC236}">
                <a16:creationId xmlns="" xmlns:a16="http://schemas.microsoft.com/office/drawing/2014/main" id="{9E98EEA3-6627-FA40-B2FB-643397847C30}"/>
              </a:ext>
            </a:extLst>
          </p:cNvPr>
          <p:cNvSpPr txBox="1"/>
          <p:nvPr/>
        </p:nvSpPr>
        <p:spPr>
          <a:xfrm>
            <a:off x="5486400" y="2938730"/>
            <a:ext cx="32766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>
                <a:latin typeface="Calibri" panose="020F0502020204030204" pitchFamily="34" charset="0"/>
                <a:cs typeface="Calibri" panose="020F0502020204030204" pitchFamily="34" charset="0"/>
              </a:rPr>
              <a:t>Watch Your Weight</a:t>
            </a:r>
            <a:endParaRPr lang="en-ID" sz="44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552" y="1347614"/>
            <a:ext cx="6447501" cy="2160240"/>
          </a:xfrm>
        </p:spPr>
        <p:txBody>
          <a:bodyPr>
            <a:noAutofit/>
          </a:bodyPr>
          <a:lstStyle/>
          <a:p>
            <a:pPr algn="ctr"/>
            <a:r>
              <a:rPr lang="en-CA" sz="2500" dirty="0"/>
              <a:t/>
            </a:r>
            <a:br>
              <a:rPr lang="en-CA" sz="2500" dirty="0"/>
            </a:br>
            <a:r>
              <a:rPr lang="en-CA" sz="2500" dirty="0"/>
              <a:t>For example, sit and stand on the spot for a minute without using your hands as support. Keeping a pillow under your legs while you</a:t>
            </a:r>
            <a:br>
              <a:rPr lang="en-CA" sz="2500" dirty="0"/>
            </a:br>
            <a:r>
              <a:rPr lang="en-CA" sz="2500" dirty="0"/>
              <a:t>sit makes this worse so avoid doing that. </a:t>
            </a:r>
            <a:endParaRPr lang="en-ID" sz="2500" dirty="0"/>
          </a:p>
        </p:txBody>
      </p:sp>
    </p:spTree>
    <p:extLst>
      <p:ext uri="{BB962C8B-B14F-4D97-AF65-F5344CB8AC3E}">
        <p14:creationId xmlns:p14="http://schemas.microsoft.com/office/powerpoint/2010/main" val="24773571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45DDCE71-CD48-CB4E-B15F-231FF04845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8001" y="1203598"/>
            <a:ext cx="6447501" cy="558552"/>
          </a:xfrm>
        </p:spPr>
        <p:txBody>
          <a:bodyPr>
            <a:normAutofit/>
          </a:bodyPr>
          <a:lstStyle/>
          <a:p>
            <a:r>
              <a:rPr lang="en-US" b="1" dirty="0"/>
              <a:t>Reduce Stress on Joints</a:t>
            </a:r>
            <a:endParaRPr lang="en-ID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52BF0E50-B98B-FF43-865E-0397634EF46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8001" y="1980482"/>
            <a:ext cx="6447501" cy="1974476"/>
          </a:xfrm>
        </p:spPr>
        <p:txBody>
          <a:bodyPr>
            <a:normAutofit/>
          </a:bodyPr>
          <a:lstStyle/>
          <a:p>
            <a:r>
              <a:rPr lang="en-US" dirty="0"/>
              <a:t>Weight loss is a great way to reduce stress on your joints. </a:t>
            </a:r>
          </a:p>
          <a:p>
            <a:r>
              <a:rPr lang="en-US" dirty="0"/>
              <a:t>So, if you weigh 300 pounds, you are putting 450 pounds of stress on your knees.</a:t>
            </a:r>
            <a:r>
              <a:rPr lang="en-ID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272371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uiExpand="1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552" y="1707654"/>
            <a:ext cx="6447501" cy="1728192"/>
          </a:xfrm>
        </p:spPr>
        <p:txBody>
          <a:bodyPr>
            <a:noAutofit/>
          </a:bodyPr>
          <a:lstStyle/>
          <a:p>
            <a:pPr algn="ctr"/>
            <a:r>
              <a:rPr lang="en-US" dirty="0"/>
              <a:t>If your knees are extremely close to the ground, like when you tie a shoelace,</a:t>
            </a:r>
            <a:br>
              <a:rPr lang="en-US" dirty="0"/>
            </a:br>
            <a:r>
              <a:rPr lang="en-US" dirty="0"/>
              <a:t>the weight increases to three or</a:t>
            </a:r>
            <a:br>
              <a:rPr lang="en-US" dirty="0"/>
            </a:br>
            <a:r>
              <a:rPr lang="en-US" dirty="0"/>
              <a:t>four times of your body weight.</a:t>
            </a:r>
            <a:r>
              <a:rPr lang="en-ID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2724762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552" y="987574"/>
            <a:ext cx="6447501" cy="1728192"/>
          </a:xfrm>
        </p:spPr>
        <p:txBody>
          <a:bodyPr>
            <a:noAutofit/>
          </a:bodyPr>
          <a:lstStyle/>
          <a:p>
            <a:pPr algn="ctr"/>
            <a:r>
              <a:rPr lang="en-CA" dirty="0"/>
              <a:t>The joints work fine while they are</a:t>
            </a:r>
            <a:br>
              <a:rPr lang="en-CA" dirty="0"/>
            </a:br>
            <a:r>
              <a:rPr lang="en-CA" dirty="0"/>
              <a:t>still young and healthy but after</a:t>
            </a:r>
            <a:br>
              <a:rPr lang="en-CA" dirty="0"/>
            </a:br>
            <a:r>
              <a:rPr lang="en-CA" dirty="0"/>
              <a:t>an extended period of time, they give up. </a:t>
            </a:r>
            <a:endParaRPr lang="en-ID" dirty="0"/>
          </a:p>
        </p:txBody>
      </p:sp>
      <p:pic>
        <p:nvPicPr>
          <p:cNvPr id="2" name="Picture 1">
            <a:extLst>
              <a:ext uri="{FF2B5EF4-FFF2-40B4-BE49-F238E27FC236}">
                <a16:creationId xmlns="" xmlns:a16="http://schemas.microsoft.com/office/drawing/2014/main" id="{A98F02A0-ED95-3645-BDB8-5E72CC3A6FD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1202" y="2715766"/>
            <a:ext cx="3124200" cy="1765300"/>
          </a:xfrm>
          <a:prstGeom prst="rect">
            <a:avLst/>
          </a:prstGeom>
          <a:ln w="15875">
            <a:solidFill>
              <a:schemeClr val="tx1">
                <a:lumMod val="75000"/>
                <a:lumOff val="2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0852364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552" y="843558"/>
            <a:ext cx="6447501" cy="1512168"/>
          </a:xfrm>
        </p:spPr>
        <p:txBody>
          <a:bodyPr>
            <a:noAutofit/>
          </a:bodyPr>
          <a:lstStyle/>
          <a:p>
            <a:pPr algn="ctr"/>
            <a:r>
              <a:rPr lang="en-US" dirty="0"/>
              <a:t>So just imagine that if you lose weight,</a:t>
            </a:r>
            <a:br>
              <a:rPr lang="en-US" dirty="0"/>
            </a:br>
            <a:r>
              <a:rPr lang="en-US" dirty="0"/>
              <a:t>how much stress you’ll be able to</a:t>
            </a:r>
            <a:br>
              <a:rPr lang="en-US" dirty="0"/>
            </a:br>
            <a:r>
              <a:rPr lang="en-US" dirty="0"/>
              <a:t>reduce on your knees. </a:t>
            </a:r>
            <a:endParaRPr lang="en-ID" dirty="0"/>
          </a:p>
        </p:txBody>
      </p:sp>
      <p:pic>
        <p:nvPicPr>
          <p:cNvPr id="2" name="Picture 1">
            <a:extLst>
              <a:ext uri="{FF2B5EF4-FFF2-40B4-BE49-F238E27FC236}">
                <a16:creationId xmlns="" xmlns:a16="http://schemas.microsoft.com/office/drawing/2014/main" id="{18145137-362C-4741-A823-EB9CBD43B7C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4764" y="2499742"/>
            <a:ext cx="2577075" cy="1932806"/>
          </a:xfrm>
          <a:prstGeom prst="rect">
            <a:avLst/>
          </a:prstGeom>
          <a:ln w="15875">
            <a:solidFill>
              <a:schemeClr val="tx1">
                <a:lumMod val="95000"/>
                <a:lumOff val="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5625572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552" y="1707654"/>
            <a:ext cx="6447501" cy="1800200"/>
          </a:xfrm>
        </p:spPr>
        <p:txBody>
          <a:bodyPr>
            <a:noAutofit/>
          </a:bodyPr>
          <a:lstStyle/>
          <a:p>
            <a:pPr algn="ctr"/>
            <a:r>
              <a:rPr lang="en-CA" dirty="0"/>
              <a:t>With age, this process slows down</a:t>
            </a:r>
            <a:br>
              <a:rPr lang="en-CA" dirty="0"/>
            </a:br>
            <a:r>
              <a:rPr lang="en-CA" dirty="0"/>
              <a:t>so the damaged cells don’t get</a:t>
            </a:r>
            <a:br>
              <a:rPr lang="en-CA" dirty="0"/>
            </a:br>
            <a:r>
              <a:rPr lang="en-CA" dirty="0"/>
              <a:t>repaired as quickly as they</a:t>
            </a:r>
            <a:br>
              <a:rPr lang="en-CA" dirty="0"/>
            </a:br>
            <a:r>
              <a:rPr lang="en-CA" dirty="0"/>
              <a:t>did during your youth. 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14409151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552" y="1203598"/>
            <a:ext cx="6447501" cy="2736304"/>
          </a:xfrm>
        </p:spPr>
        <p:txBody>
          <a:bodyPr>
            <a:noAutofit/>
          </a:bodyPr>
          <a:lstStyle/>
          <a:p>
            <a:pPr algn="ctr"/>
            <a:r>
              <a:rPr lang="en-US" dirty="0"/>
              <a:t>Physical activity in the form of</a:t>
            </a:r>
            <a:br>
              <a:rPr lang="en-US" dirty="0"/>
            </a:br>
            <a:r>
              <a:rPr lang="en-US" dirty="0"/>
              <a:t>exercise is a proven way of</a:t>
            </a:r>
            <a:br>
              <a:rPr lang="en-US" dirty="0"/>
            </a:br>
            <a:r>
              <a:rPr lang="en-US" dirty="0"/>
              <a:t>slowing the progression of arthritis. </a:t>
            </a:r>
          </a:p>
          <a:p>
            <a:pPr algn="ctr"/>
            <a:endParaRPr lang="en-US" dirty="0"/>
          </a:p>
          <a:p>
            <a:pPr algn="ctr"/>
            <a:r>
              <a:rPr lang="en-CA" dirty="0"/>
              <a:t>So, put your muscles and joints</a:t>
            </a:r>
            <a:br>
              <a:rPr lang="en-CA" dirty="0"/>
            </a:br>
            <a:r>
              <a:rPr lang="en-CA" dirty="0"/>
              <a:t>to use so that they do not rot away.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21542606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552" y="915566"/>
            <a:ext cx="6447501" cy="3096344"/>
          </a:xfrm>
        </p:spPr>
        <p:txBody>
          <a:bodyPr>
            <a:noAutofit/>
          </a:bodyPr>
          <a:lstStyle/>
          <a:p>
            <a:pPr algn="ctr"/>
            <a:r>
              <a:rPr lang="en-US" dirty="0"/>
              <a:t>So, if you’re hoping to lose one</a:t>
            </a:r>
            <a:br>
              <a:rPr lang="en-US" dirty="0"/>
            </a:br>
            <a:r>
              <a:rPr lang="en-US" dirty="0"/>
              <a:t>pound in a week, you need to burn</a:t>
            </a:r>
            <a:br>
              <a:rPr lang="en-US" dirty="0"/>
            </a:br>
            <a:r>
              <a:rPr lang="en-US" dirty="0"/>
              <a:t>about 500 calories in a day. </a:t>
            </a:r>
          </a:p>
          <a:p>
            <a:pPr algn="ctr"/>
            <a:endParaRPr lang="en-US" dirty="0"/>
          </a:p>
          <a:p>
            <a:pPr algn="ctr"/>
            <a:r>
              <a:rPr lang="en-CA" dirty="0"/>
              <a:t>Even if you’re young and not arthritic,</a:t>
            </a:r>
            <a:br>
              <a:rPr lang="en-CA" dirty="0"/>
            </a:br>
            <a:r>
              <a:rPr lang="en-CA" dirty="0"/>
              <a:t>it’s essential that you watch your weight to dodge this disease in a few years’ time.</a:t>
            </a:r>
            <a:endParaRPr lang="en-ID" dirty="0"/>
          </a:p>
          <a:p>
            <a:pPr algn="ctr"/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11097890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898A7E83-CA46-ED44-8C91-189BF06D03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8001" y="699542"/>
            <a:ext cx="6447501" cy="602382"/>
          </a:xfrm>
        </p:spPr>
        <p:txBody>
          <a:bodyPr>
            <a:normAutofit/>
          </a:bodyPr>
          <a:lstStyle/>
          <a:p>
            <a:r>
              <a:rPr lang="en-US" b="1" dirty="0"/>
              <a:t>Pay Attention to Your Posture</a:t>
            </a:r>
            <a:endParaRPr lang="en-ID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13897551-33E6-A04B-8F54-72D91D4E6A8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8001" y="1430736"/>
            <a:ext cx="6447501" cy="1429046"/>
          </a:xfrm>
        </p:spPr>
        <p:txBody>
          <a:bodyPr>
            <a:normAutofit/>
          </a:bodyPr>
          <a:lstStyle/>
          <a:p>
            <a:r>
              <a:rPr lang="en-US" dirty="0"/>
              <a:t>Standing up straight is a good way</a:t>
            </a:r>
            <a:br>
              <a:rPr lang="en-US" dirty="0"/>
            </a:br>
            <a:r>
              <a:rPr lang="en-US" dirty="0"/>
              <a:t>to keep your knees, legs and back</a:t>
            </a:r>
            <a:br>
              <a:rPr lang="en-US" dirty="0"/>
            </a:br>
            <a:r>
              <a:rPr lang="en-US" dirty="0"/>
              <a:t>safe from stress.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="" xmlns:a16="http://schemas.microsoft.com/office/drawing/2014/main" id="{7DFE1752-9732-714E-8610-3ED44F8AF3F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71800" y="2988594"/>
            <a:ext cx="2572370" cy="1598153"/>
          </a:xfrm>
          <a:prstGeom prst="rect">
            <a:avLst/>
          </a:prstGeom>
          <a:ln w="15875">
            <a:solidFill>
              <a:schemeClr val="tx1">
                <a:lumMod val="95000"/>
                <a:lumOff val="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8542288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5" presetClass="entr" presetSubtype="1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552" y="1203598"/>
            <a:ext cx="6447501" cy="2808312"/>
          </a:xfrm>
        </p:spPr>
        <p:txBody>
          <a:bodyPr>
            <a:noAutofit/>
          </a:bodyPr>
          <a:lstStyle/>
          <a:p>
            <a:pPr algn="ctr"/>
            <a:r>
              <a:rPr lang="en-US" dirty="0"/>
              <a:t>When you slouch, you increase</a:t>
            </a:r>
            <a:br>
              <a:rPr lang="en-US" dirty="0"/>
            </a:br>
            <a:r>
              <a:rPr lang="en-US" dirty="0"/>
              <a:t>the stress on your joints.</a:t>
            </a:r>
            <a:r>
              <a:rPr lang="en-ID" dirty="0"/>
              <a:t> </a:t>
            </a:r>
          </a:p>
          <a:p>
            <a:pPr algn="ctr"/>
            <a:endParaRPr lang="en-ID" dirty="0"/>
          </a:p>
          <a:p>
            <a:pPr algn="ctr"/>
            <a:r>
              <a:rPr lang="en-CA" dirty="0"/>
              <a:t>So when you stand, make sure</a:t>
            </a:r>
            <a:br>
              <a:rPr lang="en-CA" dirty="0"/>
            </a:br>
            <a:r>
              <a:rPr lang="en-CA" dirty="0"/>
              <a:t>there is no incline and you are straight to minimize stress on your knee joint.</a:t>
            </a:r>
            <a:endParaRPr lang="en-ID" dirty="0"/>
          </a:p>
          <a:p>
            <a:pPr algn="ctr"/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27781144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552" y="1131590"/>
            <a:ext cx="6447501" cy="1296144"/>
          </a:xfrm>
        </p:spPr>
        <p:txBody>
          <a:bodyPr>
            <a:noAutofit/>
          </a:bodyPr>
          <a:lstStyle/>
          <a:p>
            <a:pPr algn="ctr"/>
            <a:r>
              <a:rPr lang="en-US" dirty="0"/>
              <a:t>You naturally start off with some</a:t>
            </a:r>
            <a:br>
              <a:rPr lang="en-US" dirty="0"/>
            </a:br>
            <a:r>
              <a:rPr lang="en-US" dirty="0"/>
              <a:t>form of exercise to improve joint</a:t>
            </a:r>
            <a:br>
              <a:rPr lang="en-US" dirty="0"/>
            </a:br>
            <a:r>
              <a:rPr lang="en-US" dirty="0"/>
              <a:t>flexibility and range of motion.</a:t>
            </a:r>
            <a:r>
              <a:rPr lang="en-ID" dirty="0"/>
              <a:t> 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="" xmlns:a16="http://schemas.microsoft.com/office/drawing/2014/main" id="{4ABCAEF8-B95A-8E4D-9EEE-5D6D20EAD18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63834" y="2787774"/>
            <a:ext cx="2598936" cy="1460602"/>
          </a:xfrm>
          <a:prstGeom prst="rect">
            <a:avLst/>
          </a:prstGeom>
          <a:ln>
            <a:solidFill>
              <a:schemeClr val="tx1">
                <a:lumMod val="95000"/>
                <a:lumOff val="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7694724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552" y="843558"/>
            <a:ext cx="6447501" cy="1368152"/>
          </a:xfrm>
        </p:spPr>
        <p:txBody>
          <a:bodyPr>
            <a:noAutofit/>
          </a:bodyPr>
          <a:lstStyle/>
          <a:p>
            <a:pPr algn="ctr"/>
            <a:r>
              <a:rPr lang="en-CA" dirty="0"/>
              <a:t>Whatever you do, it’s important</a:t>
            </a:r>
            <a:br>
              <a:rPr lang="en-CA" dirty="0"/>
            </a:br>
            <a:r>
              <a:rPr lang="en-CA" dirty="0"/>
              <a:t>to have proper posture to keep your back muscles and knee joint safe. </a:t>
            </a:r>
            <a:endParaRPr lang="en-ID" dirty="0"/>
          </a:p>
        </p:txBody>
      </p:sp>
      <p:pic>
        <p:nvPicPr>
          <p:cNvPr id="2" name="Picture 1">
            <a:extLst>
              <a:ext uri="{FF2B5EF4-FFF2-40B4-BE49-F238E27FC236}">
                <a16:creationId xmlns="" xmlns:a16="http://schemas.microsoft.com/office/drawing/2014/main" id="{3166653C-23AD-EC43-A582-C2520D68883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1463" y="2448272"/>
            <a:ext cx="1923678" cy="1923678"/>
          </a:xfrm>
          <a:prstGeom prst="rect">
            <a:avLst/>
          </a:prstGeom>
          <a:ln w="15875">
            <a:solidFill>
              <a:schemeClr val="tx1">
                <a:lumMod val="75000"/>
                <a:lumOff val="2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9283905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552" y="1491630"/>
            <a:ext cx="6447501" cy="2088232"/>
          </a:xfrm>
        </p:spPr>
        <p:txBody>
          <a:bodyPr>
            <a:noAutofit/>
          </a:bodyPr>
          <a:lstStyle/>
          <a:p>
            <a:pPr algn="ctr"/>
            <a:r>
              <a:rPr lang="en-CA" dirty="0"/>
              <a:t>For example, if you are a student and you need to hold your backpack for a long time, sling it over both your shoulders rather than just one. This divides the stress instead of concentrating it only on one side. 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30805651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552" y="987574"/>
            <a:ext cx="6447501" cy="3096344"/>
          </a:xfrm>
        </p:spPr>
        <p:txBody>
          <a:bodyPr>
            <a:noAutofit/>
          </a:bodyPr>
          <a:lstStyle/>
          <a:p>
            <a:pPr algn="ctr"/>
            <a:r>
              <a:rPr lang="en-US" dirty="0"/>
              <a:t>Don’t sling it only on one shoulder</a:t>
            </a:r>
            <a:br>
              <a:rPr lang="en-US" dirty="0"/>
            </a:br>
            <a:r>
              <a:rPr lang="en-US" dirty="0"/>
              <a:t>for a long time as that can damage</a:t>
            </a:r>
            <a:br>
              <a:rPr lang="en-US" dirty="0"/>
            </a:br>
            <a:r>
              <a:rPr lang="en-US" dirty="0"/>
              <a:t>the hinge joints in the region. </a:t>
            </a:r>
          </a:p>
          <a:p>
            <a:pPr algn="ctr"/>
            <a:endParaRPr lang="en-US" dirty="0"/>
          </a:p>
          <a:p>
            <a:pPr algn="ctr"/>
            <a:r>
              <a:rPr lang="en-US" dirty="0"/>
              <a:t>When you have a bad posture,</a:t>
            </a:r>
            <a:br>
              <a:rPr lang="en-US" dirty="0"/>
            </a:br>
            <a:r>
              <a:rPr lang="en-US" dirty="0"/>
              <a:t>this alignment gets disturbed and causes</a:t>
            </a:r>
            <a:br>
              <a:rPr lang="en-US" dirty="0"/>
            </a:br>
            <a:r>
              <a:rPr lang="en-US" dirty="0"/>
              <a:t>the joints to rub against each other.</a:t>
            </a:r>
            <a:r>
              <a:rPr lang="en-ID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6399880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552" y="987574"/>
            <a:ext cx="6447501" cy="3096344"/>
          </a:xfrm>
        </p:spPr>
        <p:txBody>
          <a:bodyPr>
            <a:noAutofit/>
          </a:bodyPr>
          <a:lstStyle/>
          <a:p>
            <a:pPr algn="ctr"/>
            <a:r>
              <a:rPr lang="en-US" dirty="0"/>
              <a:t>If you have a kind of job where you</a:t>
            </a:r>
            <a:br>
              <a:rPr lang="en-US" dirty="0"/>
            </a:br>
            <a:r>
              <a:rPr lang="en-US" dirty="0"/>
              <a:t>need to sit for many hours, make</a:t>
            </a:r>
            <a:br>
              <a:rPr lang="en-US" dirty="0"/>
            </a:br>
            <a:r>
              <a:rPr lang="en-US" dirty="0"/>
              <a:t>sure you have proper posture. </a:t>
            </a:r>
          </a:p>
          <a:p>
            <a:pPr algn="ctr"/>
            <a:endParaRPr lang="en-US" dirty="0"/>
          </a:p>
          <a:p>
            <a:pPr algn="ctr"/>
            <a:r>
              <a:rPr lang="en-US" dirty="0"/>
              <a:t>Keep your elbows at 90 degrees</a:t>
            </a:r>
            <a:br>
              <a:rPr lang="en-US" dirty="0"/>
            </a:br>
            <a:r>
              <a:rPr lang="en-US" dirty="0"/>
              <a:t>and the pens or other things you</a:t>
            </a:r>
            <a:br>
              <a:rPr lang="en-US" dirty="0"/>
            </a:br>
            <a:r>
              <a:rPr lang="en-US" dirty="0"/>
              <a:t>may need should be in easy reach. 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10920063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552" y="987574"/>
            <a:ext cx="6447501" cy="3096344"/>
          </a:xfrm>
        </p:spPr>
        <p:txBody>
          <a:bodyPr>
            <a:noAutofit/>
          </a:bodyPr>
          <a:lstStyle/>
          <a:p>
            <a:pPr algn="ctr"/>
            <a:r>
              <a:rPr lang="en-US" dirty="0"/>
              <a:t>When you have to tie your shoe lace,</a:t>
            </a:r>
            <a:br>
              <a:rPr lang="en-US" dirty="0"/>
            </a:br>
            <a:r>
              <a:rPr lang="en-US" dirty="0"/>
              <a:t>sit on a chair and keep your foot</a:t>
            </a:r>
            <a:br>
              <a:rPr lang="en-US" dirty="0"/>
            </a:br>
            <a:r>
              <a:rPr lang="en-US" dirty="0"/>
              <a:t>on the opposite knee.</a:t>
            </a:r>
            <a:r>
              <a:rPr lang="en-ID" dirty="0"/>
              <a:t> </a:t>
            </a:r>
          </a:p>
          <a:p>
            <a:pPr algn="ctr"/>
            <a:endParaRPr lang="en-ID" dirty="0"/>
          </a:p>
          <a:p>
            <a:pPr algn="ctr"/>
            <a:r>
              <a:rPr lang="en-US" dirty="0" smtClean="0"/>
              <a:t>Bending too far increases stress</a:t>
            </a:r>
            <a:br>
              <a:rPr lang="en-US" dirty="0" smtClean="0"/>
            </a:br>
            <a:r>
              <a:rPr lang="en-US" dirty="0" smtClean="0"/>
              <a:t>according to the mathematical</a:t>
            </a:r>
            <a:br>
              <a:rPr lang="en-US" dirty="0" smtClean="0"/>
            </a:br>
            <a:r>
              <a:rPr lang="en-US" dirty="0" smtClean="0"/>
              <a:t>calculations explained earlier.</a:t>
            </a:r>
            <a:r>
              <a:rPr lang="en-ID" dirty="0" smtClean="0"/>
              <a:t> 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22788691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552" y="1131590"/>
            <a:ext cx="6447501" cy="1296144"/>
          </a:xfrm>
        </p:spPr>
        <p:txBody>
          <a:bodyPr>
            <a:noAutofit/>
          </a:bodyPr>
          <a:lstStyle/>
          <a:p>
            <a:pPr algn="ctr"/>
            <a:r>
              <a:rPr lang="en-US" dirty="0"/>
              <a:t>When your body becomes too heavy</a:t>
            </a:r>
            <a:br>
              <a:rPr lang="en-US" dirty="0"/>
            </a:br>
            <a:r>
              <a:rPr lang="en-US" dirty="0"/>
              <a:t>to be supported by your joints</a:t>
            </a:r>
            <a:br>
              <a:rPr lang="en-US" dirty="0"/>
            </a:br>
            <a:r>
              <a:rPr lang="en-US" dirty="0"/>
              <a:t>and bones, problems start to arise.</a:t>
            </a:r>
            <a:r>
              <a:rPr lang="en-ID" dirty="0"/>
              <a:t> 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="" xmlns:a16="http://schemas.microsoft.com/office/drawing/2014/main" id="{5948F5DF-CE1D-C54B-A42F-68A43B2B72D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8568" y="2715766"/>
            <a:ext cx="2569468" cy="1427482"/>
          </a:xfrm>
          <a:prstGeom prst="rect">
            <a:avLst/>
          </a:prstGeom>
          <a:ln w="15875">
            <a:solidFill>
              <a:schemeClr val="tx1">
                <a:lumMod val="95000"/>
                <a:lumOff val="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0701510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DA133CDF-1D27-804C-8880-F9CBE3AD3A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9552" y="1275606"/>
            <a:ext cx="6447501" cy="530374"/>
          </a:xfrm>
        </p:spPr>
        <p:txBody>
          <a:bodyPr>
            <a:normAutofit/>
          </a:bodyPr>
          <a:lstStyle/>
          <a:p>
            <a:r>
              <a:rPr lang="en-US" b="1" dirty="0"/>
              <a:t>How Weight Affects Joints</a:t>
            </a:r>
            <a:endParaRPr lang="en-ID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6FD6DB7-D1E2-8D47-9A8A-76B77B30680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9552" y="1934792"/>
            <a:ext cx="6447501" cy="1902468"/>
          </a:xfrm>
        </p:spPr>
        <p:txBody>
          <a:bodyPr>
            <a:normAutofit/>
          </a:bodyPr>
          <a:lstStyle/>
          <a:p>
            <a:r>
              <a:rPr lang="en-US" dirty="0"/>
              <a:t>Being overweight increases your chances of getting osteoarthritis.</a:t>
            </a:r>
            <a:r>
              <a:rPr lang="en-ID" dirty="0"/>
              <a:t> </a:t>
            </a:r>
          </a:p>
          <a:p>
            <a:r>
              <a:rPr lang="en-US" dirty="0"/>
              <a:t>When you’re overweight, there’s extra stress on the joints that bears your weight.</a:t>
            </a:r>
            <a:r>
              <a:rPr lang="en-ID" dirty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62652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8" presetClass="entr" presetSubtype="1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uiExpand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552" y="1635646"/>
            <a:ext cx="6447501" cy="1872208"/>
          </a:xfrm>
        </p:spPr>
        <p:txBody>
          <a:bodyPr>
            <a:noAutofit/>
          </a:bodyPr>
          <a:lstStyle/>
          <a:p>
            <a:pPr algn="ctr"/>
            <a:r>
              <a:rPr lang="en-US" dirty="0"/>
              <a:t>The second reason why weight is detrimental for joints is that as your weight increases,</a:t>
            </a:r>
            <a:br>
              <a:rPr lang="en-US" dirty="0"/>
            </a:br>
            <a:r>
              <a:rPr lang="en-US" dirty="0"/>
              <a:t>the inflammatory markers in</a:t>
            </a:r>
            <a:br>
              <a:rPr lang="en-US" dirty="0"/>
            </a:br>
            <a:r>
              <a:rPr lang="en-US" dirty="0"/>
              <a:t>the body also increase.</a:t>
            </a:r>
            <a:r>
              <a:rPr lang="en-ID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573182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552" y="1059582"/>
            <a:ext cx="6447501" cy="1296144"/>
          </a:xfrm>
        </p:spPr>
        <p:txBody>
          <a:bodyPr>
            <a:noAutofit/>
          </a:bodyPr>
          <a:lstStyle/>
          <a:p>
            <a:pPr algn="ctr"/>
            <a:r>
              <a:rPr lang="en-US" dirty="0"/>
              <a:t>The extra pounds in your body stressing</a:t>
            </a:r>
            <a:br>
              <a:rPr lang="en-US" dirty="0"/>
            </a:br>
            <a:r>
              <a:rPr lang="en-US" dirty="0"/>
              <a:t>your joints can lead to degeneration</a:t>
            </a:r>
            <a:br>
              <a:rPr lang="en-US" dirty="0"/>
            </a:br>
            <a:r>
              <a:rPr lang="en-US" dirty="0"/>
              <a:t>of cartilage and joint damage.</a:t>
            </a:r>
            <a:r>
              <a:rPr lang="en-ID" dirty="0"/>
              <a:t> 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="" xmlns:a16="http://schemas.microsoft.com/office/drawing/2014/main" id="{0A2215D4-2517-9E4F-86DB-3974362F032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2032" y="2643758"/>
            <a:ext cx="2582540" cy="1291270"/>
          </a:xfrm>
          <a:prstGeom prst="rect">
            <a:avLst/>
          </a:prstGeom>
          <a:ln w="15875">
            <a:solidFill>
              <a:schemeClr val="tx1">
                <a:lumMod val="95000"/>
                <a:lumOff val="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5689098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552" y="987574"/>
            <a:ext cx="6447501" cy="1296144"/>
          </a:xfrm>
        </p:spPr>
        <p:txBody>
          <a:bodyPr>
            <a:noAutofit/>
          </a:bodyPr>
          <a:lstStyle/>
          <a:p>
            <a:pPr algn="ctr"/>
            <a:r>
              <a:rPr lang="en-US" dirty="0"/>
              <a:t>By shedding weight, you can</a:t>
            </a:r>
            <a:br>
              <a:rPr lang="en-US" dirty="0"/>
            </a:br>
            <a:r>
              <a:rPr lang="en-US" dirty="0"/>
              <a:t>protect your joints from extra</a:t>
            </a:r>
            <a:br>
              <a:rPr lang="en-US" dirty="0"/>
            </a:br>
            <a:r>
              <a:rPr lang="en-US" dirty="0"/>
              <a:t>stress and any further damage.</a:t>
            </a:r>
            <a:r>
              <a:rPr lang="en-ID" dirty="0"/>
              <a:t> 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="" xmlns:a16="http://schemas.microsoft.com/office/drawing/2014/main" id="{5CB1FC07-B3C2-4646-9EEE-F11955294CC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30570" y="2643758"/>
            <a:ext cx="2665464" cy="1780530"/>
          </a:xfrm>
          <a:prstGeom prst="rect">
            <a:avLst/>
          </a:prstGeom>
          <a:ln w="15875">
            <a:solidFill>
              <a:schemeClr val="tx1">
                <a:lumMod val="95000"/>
                <a:lumOff val="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659591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552" y="1851670"/>
            <a:ext cx="6447501" cy="1728192"/>
          </a:xfrm>
        </p:spPr>
        <p:txBody>
          <a:bodyPr>
            <a:noAutofit/>
          </a:bodyPr>
          <a:lstStyle/>
          <a:p>
            <a:pPr algn="ctr"/>
            <a:r>
              <a:rPr lang="en-US" dirty="0"/>
              <a:t>Obesity further reduces any</a:t>
            </a:r>
            <a:br>
              <a:rPr lang="en-US" dirty="0"/>
            </a:br>
            <a:r>
              <a:rPr lang="en-US" dirty="0"/>
              <a:t>physical activity which becomes</a:t>
            </a:r>
            <a:br>
              <a:rPr lang="en-US" dirty="0"/>
            </a:br>
            <a:r>
              <a:rPr lang="en-US" dirty="0"/>
              <a:t>another cause for joint issues</a:t>
            </a:r>
            <a:br>
              <a:rPr lang="en-US" dirty="0"/>
            </a:br>
            <a:r>
              <a:rPr lang="en-US" dirty="0"/>
              <a:t>in the long run.</a:t>
            </a:r>
            <a:r>
              <a:rPr lang="en-ID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40517599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552" y="843558"/>
            <a:ext cx="6447501" cy="1800200"/>
          </a:xfrm>
        </p:spPr>
        <p:txBody>
          <a:bodyPr>
            <a:noAutofit/>
          </a:bodyPr>
          <a:lstStyle/>
          <a:p>
            <a:pPr algn="ctr"/>
            <a:r>
              <a:rPr lang="en-US" dirty="0"/>
              <a:t>In osteoarthritis, sitting for</a:t>
            </a:r>
            <a:br>
              <a:rPr lang="en-US" dirty="0"/>
            </a:br>
            <a:r>
              <a:rPr lang="en-US" dirty="0"/>
              <a:t>extended periods of time causes</a:t>
            </a:r>
            <a:br>
              <a:rPr lang="en-US" dirty="0"/>
            </a:br>
            <a:r>
              <a:rPr lang="en-US" dirty="0"/>
              <a:t>stress on the joints and</a:t>
            </a:r>
            <a:br>
              <a:rPr lang="en-US" dirty="0"/>
            </a:br>
            <a:r>
              <a:rPr lang="en-US" dirty="0"/>
              <a:t>worsens the pain.</a:t>
            </a:r>
            <a:r>
              <a:rPr lang="en-ID" dirty="0"/>
              <a:t> 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="" xmlns:a16="http://schemas.microsoft.com/office/drawing/2014/main" id="{2FBE85CF-B001-6046-9A7A-71A54FB4AFD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88397" y="2787774"/>
            <a:ext cx="2549810" cy="1418332"/>
          </a:xfrm>
          <a:prstGeom prst="rect">
            <a:avLst/>
          </a:prstGeom>
          <a:ln w="15875">
            <a:solidFill>
              <a:schemeClr val="tx1">
                <a:lumMod val="75000"/>
                <a:lumOff val="2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5437643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theme1.xml><?xml version="1.0" encoding="utf-8"?>
<a:theme xmlns:a="http://schemas.openxmlformats.org/drawingml/2006/main" name="Facet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5FCBEF"/>
      </a:accent1>
      <a:accent2>
        <a:srgbClr val="2E83C3"/>
      </a:accent2>
      <a:accent3>
        <a:srgbClr val="42D0A2"/>
      </a:accent3>
      <a:accent4>
        <a:srgbClr val="2E946B"/>
      </a:accent4>
      <a:accent5>
        <a:srgbClr val="42B051"/>
      </a:accent5>
      <a:accent6>
        <a:srgbClr val="96D141"/>
      </a:accent6>
      <a:hlink>
        <a:srgbClr val="3FCDE7"/>
      </a:hlink>
      <a:folHlink>
        <a:srgbClr val="A9D3E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0B5AB586-D108-4FC1-8368-649FE654B894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{FE7B8DA5-47DB-954F-865E-C8822726560F}tf10001060</Template>
  <TotalTime>941</TotalTime>
  <Words>265</Words>
  <Application>Microsoft Office PowerPoint</Application>
  <PresentationFormat>On-screen Show (16:9)</PresentationFormat>
  <Paragraphs>42</Paragraphs>
  <Slides>24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29" baseType="lpstr">
      <vt:lpstr>Arial</vt:lpstr>
      <vt:lpstr>Calibri</vt:lpstr>
      <vt:lpstr>Trebuchet MS</vt:lpstr>
      <vt:lpstr>Wingdings 3</vt:lpstr>
      <vt:lpstr>Facet</vt:lpstr>
      <vt:lpstr>PowerPoint Presentation</vt:lpstr>
      <vt:lpstr>PowerPoint Presentation</vt:lpstr>
      <vt:lpstr>PowerPoint Presentation</vt:lpstr>
      <vt:lpstr>How Weight Affects Joints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Reduce Stress on Joints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Pay Attention to Your Posture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Cally</cp:lastModifiedBy>
  <cp:revision>74</cp:revision>
  <dcterms:created xsi:type="dcterms:W3CDTF">2018-10-15T07:11:14Z</dcterms:created>
  <dcterms:modified xsi:type="dcterms:W3CDTF">2019-01-26T10:10:49Z</dcterms:modified>
</cp:coreProperties>
</file>