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34"/>
  </p:notesMasterIdLst>
  <p:sldIdLst>
    <p:sldId id="257" r:id="rId2"/>
    <p:sldId id="274" r:id="rId3"/>
    <p:sldId id="298" r:id="rId4"/>
    <p:sldId id="280" r:id="rId5"/>
    <p:sldId id="269" r:id="rId6"/>
    <p:sldId id="299" r:id="rId7"/>
    <p:sldId id="300" r:id="rId8"/>
    <p:sldId id="301" r:id="rId9"/>
    <p:sldId id="302" r:id="rId10"/>
    <p:sldId id="303" r:id="rId11"/>
    <p:sldId id="304" r:id="rId12"/>
    <p:sldId id="305" r:id="rId13"/>
    <p:sldId id="306" r:id="rId14"/>
    <p:sldId id="287" r:id="rId15"/>
    <p:sldId id="288" r:id="rId16"/>
    <p:sldId id="307" r:id="rId17"/>
    <p:sldId id="308" r:id="rId18"/>
    <p:sldId id="309" r:id="rId19"/>
    <p:sldId id="296" r:id="rId20"/>
    <p:sldId id="297" r:id="rId21"/>
    <p:sldId id="310" r:id="rId22"/>
    <p:sldId id="311" r:id="rId23"/>
    <p:sldId id="312" r:id="rId24"/>
    <p:sldId id="313" r:id="rId25"/>
    <p:sldId id="314" r:id="rId26"/>
    <p:sldId id="315" r:id="rId27"/>
    <p:sldId id="316" r:id="rId28"/>
    <p:sldId id="317" r:id="rId29"/>
    <p:sldId id="318" r:id="rId30"/>
    <p:sldId id="319" r:id="rId31"/>
    <p:sldId id="320" r:id="rId32"/>
    <p:sldId id="321" r:id="rId3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2"/>
    <p:restoredTop sz="94650"/>
  </p:normalViewPr>
  <p:slideViewPr>
    <p:cSldViewPr>
      <p:cViewPr varScale="1">
        <p:scale>
          <a:sx n="84" d="100"/>
          <a:sy n="84" d="100"/>
        </p:scale>
        <p:origin x="54" y="150"/>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1/26/2019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6350"/>
            <a:ext cx="9144000" cy="5149850"/>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493263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069003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45490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17032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7993991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4214204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1693051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7006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84907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1/26/2019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505990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1/26/2019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3144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1/26/2019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08692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1/26/2019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721319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1/26/2019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89683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1/26/2019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827795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
        <p:nvSpPr>
          <p:cNvPr id="5" name="Date Placeholder 4"/>
          <p:cNvSpPr>
            <a:spLocks noGrp="1"/>
          </p:cNvSpPr>
          <p:nvPr>
            <p:ph type="dt" sz="half" idx="10"/>
          </p:nvPr>
        </p:nvSpPr>
        <p:spPr/>
        <p:txBody>
          <a:bodyPr/>
          <a:lstStyle/>
          <a:p>
            <a:fld id="{4D8241E9-601D-4A27-BF72-C7763949FF5A}" type="datetimeFigureOut">
              <a:rPr lang="en-US" smtClean="0"/>
              <a:pPr/>
              <a:t>1/26/2019</a:t>
            </a:fld>
            <a:endParaRPr lang="en-US"/>
          </a:p>
        </p:txBody>
      </p:sp>
    </p:spTree>
    <p:extLst>
      <p:ext uri="{BB962C8B-B14F-4D97-AF65-F5344CB8AC3E}">
        <p14:creationId xmlns:p14="http://schemas.microsoft.com/office/powerpoint/2010/main" val="56392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1/26/2019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28476017"/>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 id="2147483854" r:id="rId14"/>
    <p:sldLayoutId id="2147483855" r:id="rId15"/>
    <p:sldLayoutId id="2147483856" r:id="rId16"/>
  </p:sldLayoutIdLst>
  <p:txStyles>
    <p:titleStyle>
      <a:lvl1pPr algn="l" defTabSz="342900" rtl="0" eaLnBrk="1" latinLnBrk="0" hangingPunct="1">
        <a:spcBef>
          <a:spcPct val="0"/>
        </a:spcBef>
        <a:buNone/>
        <a:defRPr sz="28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6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1200" kern="1200">
          <a:solidFill>
            <a:schemeClr val="tx1">
              <a:lumMod val="75000"/>
              <a:lumOff val="25000"/>
            </a:schemeClr>
          </a:solidFill>
          <a:latin typeface="+mn-lt"/>
          <a:ea typeface="+mn-ea"/>
          <a:cs typeface="+mn-cs"/>
        </a:defRPr>
      </a:lvl2pPr>
      <a:lvl3pPr marL="685800" indent="0" algn="l" defTabSz="342900" rtl="0" eaLnBrk="1" latinLnBrk="0" hangingPunct="1">
        <a:spcBef>
          <a:spcPts val="750"/>
        </a:spcBef>
        <a:spcAft>
          <a:spcPts val="0"/>
        </a:spcAft>
        <a:buClr>
          <a:schemeClr val="accent1"/>
        </a:buClr>
        <a:buSzPct val="80000"/>
        <a:buFont typeface="Wingdings 3" charset="2"/>
        <a:buNone/>
        <a:defRPr sz="1050" kern="1200">
          <a:solidFill>
            <a:schemeClr val="tx1">
              <a:lumMod val="75000"/>
              <a:lumOff val="25000"/>
            </a:schemeClr>
          </a:solidFill>
          <a:latin typeface="+mn-lt"/>
          <a:ea typeface="+mn-ea"/>
          <a:cs typeface="+mn-cs"/>
        </a:defRPr>
      </a:lvl3pPr>
      <a:lvl4pPr marL="1028700" indent="0" algn="l" defTabSz="342900" rtl="0" eaLnBrk="1" latinLnBrk="0" hangingPunct="1">
        <a:spcBef>
          <a:spcPts val="750"/>
        </a:spcBef>
        <a:spcAft>
          <a:spcPts val="0"/>
        </a:spcAft>
        <a:buClr>
          <a:schemeClr val="accent1"/>
        </a:buClr>
        <a:buSzPct val="80000"/>
        <a:buFont typeface="Wingdings 3" charset="2"/>
        <a:buNone/>
        <a:defRPr sz="900" kern="1200">
          <a:solidFill>
            <a:schemeClr val="tx1">
              <a:lumMod val="75000"/>
              <a:lumOff val="25000"/>
            </a:schemeClr>
          </a:solidFill>
          <a:latin typeface="+mn-lt"/>
          <a:ea typeface="+mn-ea"/>
          <a:cs typeface="+mn-cs"/>
        </a:defRPr>
      </a:lvl4pPr>
      <a:lvl5pPr marL="1371600" indent="0" algn="l" defTabSz="342900" rtl="0" eaLnBrk="1" latinLnBrk="0" hangingPunct="1">
        <a:spcBef>
          <a:spcPts val="750"/>
        </a:spcBef>
        <a:spcAft>
          <a:spcPts val="0"/>
        </a:spcAft>
        <a:buClr>
          <a:schemeClr val="accent1"/>
        </a:buClr>
        <a:buSzPct val="80000"/>
        <a:buFont typeface="Wingdings 3" charset="2"/>
        <a:buNone/>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C2A5D7A2-031A-C54C-8CBF-870DFD063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5308054"/>
          </a:xfrm>
          <a:prstGeom prst="rect">
            <a:avLst/>
          </a:prstGeom>
        </p:spPr>
      </p:pic>
      <p:sp>
        <p:nvSpPr>
          <p:cNvPr id="12" name="Rectangle 11">
            <a:extLst>
              <a:ext uri="{FF2B5EF4-FFF2-40B4-BE49-F238E27FC236}">
                <a16:creationId xmlns:a16="http://schemas.microsoft.com/office/drawing/2014/main" xmlns="" id="{B285440D-AE88-CD4F-83CA-2F5FF6F9A10E}"/>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78C6DD3E-2D52-9E45-B7C5-CE3CECEAB3EB}"/>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TextBox 13">
            <a:extLst>
              <a:ext uri="{FF2B5EF4-FFF2-40B4-BE49-F238E27FC236}">
                <a16:creationId xmlns:a16="http://schemas.microsoft.com/office/drawing/2014/main" xmlns="" id="{9E98EEA3-6627-FA40-B2FB-643397847C30}"/>
              </a:ext>
            </a:extLst>
          </p:cNvPr>
          <p:cNvSpPr txBox="1"/>
          <p:nvPr/>
        </p:nvSpPr>
        <p:spPr>
          <a:xfrm>
            <a:off x="5486400" y="2677120"/>
            <a:ext cx="3276600" cy="1846659"/>
          </a:xfrm>
          <a:prstGeom prst="rect">
            <a:avLst/>
          </a:prstGeom>
          <a:noFill/>
        </p:spPr>
        <p:txBody>
          <a:bodyPr wrap="square" rtlCol="0">
            <a:spAutoFit/>
          </a:bodyPr>
          <a:lstStyle/>
          <a:p>
            <a:pPr algn="ctr"/>
            <a:r>
              <a:rPr lang="en-US" sz="3800" b="1" dirty="0">
                <a:latin typeface="Calibri" panose="020F0502020204030204" pitchFamily="34" charset="0"/>
                <a:cs typeface="Calibri" panose="020F0502020204030204" pitchFamily="34" charset="0"/>
              </a:rPr>
              <a:t>A Look At Common Joint Problems</a:t>
            </a:r>
            <a:endParaRPr lang="en-ID" sz="38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131590"/>
            <a:ext cx="6447501" cy="2736304"/>
          </a:xfrm>
        </p:spPr>
        <p:txBody>
          <a:bodyPr>
            <a:noAutofit/>
          </a:bodyPr>
          <a:lstStyle/>
          <a:p>
            <a:pPr algn="ctr"/>
            <a:r>
              <a:rPr lang="en-CA" dirty="0"/>
              <a:t>Another example is rheumatoid</a:t>
            </a:r>
            <a:br>
              <a:rPr lang="en-CA" dirty="0"/>
            </a:br>
            <a:r>
              <a:rPr lang="en-CA" dirty="0"/>
              <a:t>arthritis which is a kind of</a:t>
            </a:r>
            <a:br>
              <a:rPr lang="en-CA" dirty="0"/>
            </a:br>
            <a:r>
              <a:rPr lang="en-CA" dirty="0"/>
              <a:t>autoimmune disease.</a:t>
            </a:r>
            <a:r>
              <a:rPr lang="en-ID" dirty="0"/>
              <a:t> </a:t>
            </a:r>
          </a:p>
          <a:p>
            <a:pPr algn="ctr"/>
            <a:endParaRPr lang="en-ID" dirty="0"/>
          </a:p>
          <a:p>
            <a:pPr algn="ctr"/>
            <a:r>
              <a:rPr lang="en-CA" dirty="0"/>
              <a:t>Risk factors include genetic</a:t>
            </a:r>
            <a:br>
              <a:rPr lang="en-CA" dirty="0"/>
            </a:br>
            <a:r>
              <a:rPr lang="en-CA" dirty="0"/>
              <a:t>and environmental reasons. </a:t>
            </a:r>
            <a:endParaRPr lang="en-ID" dirty="0"/>
          </a:p>
        </p:txBody>
      </p:sp>
    </p:spTree>
    <p:extLst>
      <p:ext uri="{BB962C8B-B14F-4D97-AF65-F5344CB8AC3E}">
        <p14:creationId xmlns:p14="http://schemas.microsoft.com/office/powerpoint/2010/main" val="345961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275606"/>
            <a:ext cx="6447501" cy="2664296"/>
          </a:xfrm>
        </p:spPr>
        <p:txBody>
          <a:bodyPr>
            <a:noAutofit/>
          </a:bodyPr>
          <a:lstStyle/>
          <a:p>
            <a:pPr algn="ctr"/>
            <a:r>
              <a:rPr lang="en-CA" dirty="0"/>
              <a:t>For example, smoking is a risk factor</a:t>
            </a:r>
            <a:br>
              <a:rPr lang="en-CA" dirty="0"/>
            </a:br>
            <a:r>
              <a:rPr lang="en-CA" dirty="0"/>
              <a:t>that can cause rheumatoid arthritis in specific people who have a particular gene.</a:t>
            </a:r>
            <a:br>
              <a:rPr lang="en-CA" dirty="0"/>
            </a:br>
            <a:r>
              <a:rPr lang="en-CA" dirty="0"/>
              <a:t>The aim of medication that is</a:t>
            </a:r>
            <a:br>
              <a:rPr lang="en-CA" dirty="0"/>
            </a:br>
            <a:r>
              <a:rPr lang="en-CA" dirty="0"/>
              <a:t>given for treating this disease is</a:t>
            </a:r>
            <a:br>
              <a:rPr lang="en-CA" dirty="0"/>
            </a:br>
            <a:r>
              <a:rPr lang="en-CA" dirty="0"/>
              <a:t>to increase mobility and reduce stiffness. </a:t>
            </a:r>
            <a:endParaRPr lang="en-ID" dirty="0"/>
          </a:p>
        </p:txBody>
      </p:sp>
    </p:spTree>
    <p:extLst>
      <p:ext uri="{BB962C8B-B14F-4D97-AF65-F5344CB8AC3E}">
        <p14:creationId xmlns:p14="http://schemas.microsoft.com/office/powerpoint/2010/main" val="2304973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059582"/>
            <a:ext cx="6447501" cy="1440160"/>
          </a:xfrm>
        </p:spPr>
        <p:txBody>
          <a:bodyPr>
            <a:noAutofit/>
          </a:bodyPr>
          <a:lstStyle/>
          <a:p>
            <a:pPr algn="ctr"/>
            <a:r>
              <a:rPr lang="en-CA" dirty="0"/>
              <a:t>Arthritis is diagnosed by a physician</a:t>
            </a:r>
            <a:br>
              <a:rPr lang="en-CA" dirty="0"/>
            </a:br>
            <a:r>
              <a:rPr lang="en-CA" dirty="0"/>
              <a:t>by doing blood testing and</a:t>
            </a:r>
            <a:br>
              <a:rPr lang="en-CA" dirty="0"/>
            </a:br>
            <a:r>
              <a:rPr lang="en-CA" dirty="0"/>
              <a:t>taking some imaging scans.</a:t>
            </a:r>
            <a:r>
              <a:rPr lang="en-ID" dirty="0"/>
              <a:t> </a:t>
            </a:r>
          </a:p>
        </p:txBody>
      </p:sp>
      <p:pic>
        <p:nvPicPr>
          <p:cNvPr id="2" name="Picture 1">
            <a:extLst>
              <a:ext uri="{FF2B5EF4-FFF2-40B4-BE49-F238E27FC236}">
                <a16:creationId xmlns:a16="http://schemas.microsoft.com/office/drawing/2014/main" xmlns="" id="{A91A44D7-575B-7244-B338-3D7045D6E0B5}"/>
              </a:ext>
            </a:extLst>
          </p:cNvPr>
          <p:cNvPicPr>
            <a:picLocks noChangeAspect="1"/>
          </p:cNvPicPr>
          <p:nvPr/>
        </p:nvPicPr>
        <p:blipFill>
          <a:blip r:embed="rId2"/>
          <a:stretch>
            <a:fillRect/>
          </a:stretch>
        </p:blipFill>
        <p:spPr>
          <a:xfrm>
            <a:off x="2499838" y="2643758"/>
            <a:ext cx="2526928" cy="1682934"/>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44836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635646"/>
            <a:ext cx="6447501" cy="1872208"/>
          </a:xfrm>
        </p:spPr>
        <p:txBody>
          <a:bodyPr>
            <a:noAutofit/>
          </a:bodyPr>
          <a:lstStyle/>
          <a:p>
            <a:pPr algn="ctr"/>
            <a:r>
              <a:rPr lang="en-CA" dirty="0"/>
              <a:t>Arthritis may also affect other</a:t>
            </a:r>
            <a:br>
              <a:rPr lang="en-CA" dirty="0"/>
            </a:br>
            <a:r>
              <a:rPr lang="en-CA" dirty="0"/>
              <a:t>parts of the body when it progresses,</a:t>
            </a:r>
            <a:br>
              <a:rPr lang="en-CA" dirty="0"/>
            </a:br>
            <a:r>
              <a:rPr lang="en-CA" dirty="0"/>
              <a:t>so other specialists like dentists and ophthalmologists may also be needed. </a:t>
            </a:r>
            <a:endParaRPr lang="en-ID" dirty="0"/>
          </a:p>
        </p:txBody>
      </p:sp>
    </p:spTree>
    <p:extLst>
      <p:ext uri="{BB962C8B-B14F-4D97-AF65-F5344CB8AC3E}">
        <p14:creationId xmlns:p14="http://schemas.microsoft.com/office/powerpoint/2010/main" val="142364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181257-99D1-054E-8DBF-209E5EC6E364}"/>
              </a:ext>
            </a:extLst>
          </p:cNvPr>
          <p:cNvSpPr>
            <a:spLocks noGrp="1"/>
          </p:cNvSpPr>
          <p:nvPr>
            <p:ph type="title"/>
          </p:nvPr>
        </p:nvSpPr>
        <p:spPr>
          <a:xfrm>
            <a:off x="508001" y="1188542"/>
            <a:ext cx="6447501" cy="530374"/>
          </a:xfrm>
        </p:spPr>
        <p:txBody>
          <a:bodyPr>
            <a:normAutofit/>
          </a:bodyPr>
          <a:lstStyle/>
          <a:p>
            <a:r>
              <a:rPr lang="en-CA" b="1" dirty="0"/>
              <a:t>Gout</a:t>
            </a:r>
            <a:endParaRPr lang="en-ID" b="1" dirty="0"/>
          </a:p>
        </p:txBody>
      </p:sp>
      <p:sp>
        <p:nvSpPr>
          <p:cNvPr id="3" name="Content Placeholder 2">
            <a:extLst>
              <a:ext uri="{FF2B5EF4-FFF2-40B4-BE49-F238E27FC236}">
                <a16:creationId xmlns:a16="http://schemas.microsoft.com/office/drawing/2014/main" xmlns="" id="{C2AC6606-9AE5-B341-95B4-61E6211B0B38}"/>
              </a:ext>
            </a:extLst>
          </p:cNvPr>
          <p:cNvSpPr>
            <a:spLocks noGrp="1"/>
          </p:cNvSpPr>
          <p:nvPr>
            <p:ph idx="1"/>
          </p:nvPr>
        </p:nvSpPr>
        <p:spPr>
          <a:xfrm>
            <a:off x="508001" y="1965426"/>
            <a:ext cx="6447501" cy="2910580"/>
          </a:xfrm>
        </p:spPr>
        <p:txBody>
          <a:bodyPr/>
          <a:lstStyle/>
          <a:p>
            <a:r>
              <a:rPr lang="en-CA" dirty="0"/>
              <a:t>While the knees, neck and shoulders are spots more susceptible to joint pain, gout presents itself in the big toe of the foot. </a:t>
            </a:r>
            <a:endParaRPr lang="en-US" dirty="0"/>
          </a:p>
        </p:txBody>
      </p:sp>
    </p:spTree>
    <p:extLst>
      <p:ext uri="{BB962C8B-B14F-4D97-AF65-F5344CB8AC3E}">
        <p14:creationId xmlns:p14="http://schemas.microsoft.com/office/powerpoint/2010/main" val="1476741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915566"/>
            <a:ext cx="6447501" cy="1728192"/>
          </a:xfrm>
        </p:spPr>
        <p:txBody>
          <a:bodyPr>
            <a:noAutofit/>
          </a:bodyPr>
          <a:lstStyle/>
          <a:p>
            <a:pPr algn="ctr"/>
            <a:r>
              <a:rPr lang="en-CA" dirty="0"/>
              <a:t>While it’s common in men,</a:t>
            </a:r>
            <a:br>
              <a:rPr lang="en-CA" dirty="0"/>
            </a:br>
            <a:r>
              <a:rPr lang="en-CA" dirty="0"/>
              <a:t>women who have reached</a:t>
            </a:r>
            <a:br>
              <a:rPr lang="en-CA" dirty="0"/>
            </a:br>
            <a:r>
              <a:rPr lang="en-CA" dirty="0"/>
              <a:t>menopause also become more</a:t>
            </a:r>
            <a:br>
              <a:rPr lang="en-CA" dirty="0"/>
            </a:br>
            <a:r>
              <a:rPr lang="en-CA" dirty="0"/>
              <a:t>susceptible to gout. </a:t>
            </a:r>
            <a:endParaRPr lang="en-ID" dirty="0"/>
          </a:p>
        </p:txBody>
      </p:sp>
      <p:pic>
        <p:nvPicPr>
          <p:cNvPr id="2" name="Picture 1">
            <a:extLst>
              <a:ext uri="{FF2B5EF4-FFF2-40B4-BE49-F238E27FC236}">
                <a16:creationId xmlns:a16="http://schemas.microsoft.com/office/drawing/2014/main" xmlns="" id="{0D13C684-A642-2041-A8A5-E5DFDF2A629F}"/>
              </a:ext>
            </a:extLst>
          </p:cNvPr>
          <p:cNvPicPr>
            <a:picLocks noChangeAspect="1"/>
          </p:cNvPicPr>
          <p:nvPr/>
        </p:nvPicPr>
        <p:blipFill>
          <a:blip r:embed="rId2"/>
          <a:stretch>
            <a:fillRect/>
          </a:stretch>
        </p:blipFill>
        <p:spPr>
          <a:xfrm>
            <a:off x="2492161" y="2859782"/>
            <a:ext cx="2542282" cy="1339174"/>
          </a:xfrm>
          <a:prstGeom prst="rect">
            <a:avLst/>
          </a:prstGeom>
          <a:ln w="15875">
            <a:solidFill>
              <a:schemeClr val="tx1">
                <a:lumMod val="75000"/>
                <a:lumOff val="25000"/>
              </a:schemeClr>
            </a:solid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16539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707654"/>
            <a:ext cx="6447501" cy="1728192"/>
          </a:xfrm>
        </p:spPr>
        <p:txBody>
          <a:bodyPr>
            <a:noAutofit/>
          </a:bodyPr>
          <a:lstStyle/>
          <a:p>
            <a:pPr algn="ctr"/>
            <a:r>
              <a:rPr lang="en-CA" dirty="0"/>
              <a:t>This could be due to two reasons;</a:t>
            </a:r>
            <a:br>
              <a:rPr lang="en-CA" dirty="0"/>
            </a:br>
            <a:r>
              <a:rPr lang="en-CA" dirty="0"/>
              <a:t>either there is too much uric acid</a:t>
            </a:r>
            <a:br>
              <a:rPr lang="en-CA" dirty="0"/>
            </a:br>
            <a:r>
              <a:rPr lang="en-CA" dirty="0"/>
              <a:t>production or the kidney is not able to efficiency remove uric acid from the body. </a:t>
            </a:r>
            <a:endParaRPr lang="en-ID" dirty="0"/>
          </a:p>
        </p:txBody>
      </p:sp>
    </p:spTree>
    <p:extLst>
      <p:ext uri="{BB962C8B-B14F-4D97-AF65-F5344CB8AC3E}">
        <p14:creationId xmlns:p14="http://schemas.microsoft.com/office/powerpoint/2010/main" val="355899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419622"/>
            <a:ext cx="6447501" cy="1008112"/>
          </a:xfrm>
        </p:spPr>
        <p:txBody>
          <a:bodyPr>
            <a:noAutofit/>
          </a:bodyPr>
          <a:lstStyle/>
          <a:p>
            <a:pPr algn="ctr"/>
            <a:r>
              <a:rPr lang="en-CA" dirty="0"/>
              <a:t>Gout attacks are specific and quick,</a:t>
            </a:r>
            <a:br>
              <a:rPr lang="en-CA" dirty="0"/>
            </a:br>
            <a:r>
              <a:rPr lang="en-CA" dirty="0"/>
              <a:t>mostly occurring in the middle of the night. </a:t>
            </a:r>
            <a:endParaRPr lang="en-ID" dirty="0"/>
          </a:p>
        </p:txBody>
      </p:sp>
      <p:pic>
        <p:nvPicPr>
          <p:cNvPr id="2" name="Picture 1">
            <a:extLst>
              <a:ext uri="{FF2B5EF4-FFF2-40B4-BE49-F238E27FC236}">
                <a16:creationId xmlns:a16="http://schemas.microsoft.com/office/drawing/2014/main" xmlns="" id="{F5BB2C54-21AD-744D-A900-CF6BDB6CC760}"/>
              </a:ext>
            </a:extLst>
          </p:cNvPr>
          <p:cNvPicPr>
            <a:picLocks noChangeAspect="1"/>
          </p:cNvPicPr>
          <p:nvPr/>
        </p:nvPicPr>
        <p:blipFill>
          <a:blip r:embed="rId2"/>
          <a:stretch>
            <a:fillRect/>
          </a:stretch>
        </p:blipFill>
        <p:spPr>
          <a:xfrm>
            <a:off x="2487386" y="2643758"/>
            <a:ext cx="2551832" cy="1435406"/>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0022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563638"/>
            <a:ext cx="6447501" cy="2160240"/>
          </a:xfrm>
        </p:spPr>
        <p:txBody>
          <a:bodyPr>
            <a:noAutofit/>
          </a:bodyPr>
          <a:lstStyle/>
          <a:p>
            <a:pPr algn="ctr"/>
            <a:r>
              <a:rPr lang="en-CA" dirty="0"/>
              <a:t>Since gout, if it gets worse, can</a:t>
            </a:r>
            <a:br>
              <a:rPr lang="en-CA" dirty="0"/>
            </a:br>
            <a:r>
              <a:rPr lang="en-CA" dirty="0"/>
              <a:t>also cause kidney stones,</a:t>
            </a:r>
            <a:br>
              <a:rPr lang="en-CA" dirty="0"/>
            </a:br>
            <a:r>
              <a:rPr lang="en-CA" dirty="0"/>
              <a:t>medication is used to prevent</a:t>
            </a:r>
            <a:br>
              <a:rPr lang="en-CA" dirty="0"/>
            </a:br>
            <a:r>
              <a:rPr lang="en-CA" dirty="0"/>
              <a:t>the situation from getting</a:t>
            </a:r>
            <a:br>
              <a:rPr lang="en-CA" dirty="0"/>
            </a:br>
            <a:r>
              <a:rPr lang="en-CA" dirty="0"/>
              <a:t>any more complex. </a:t>
            </a:r>
            <a:endParaRPr lang="en-ID" dirty="0"/>
          </a:p>
        </p:txBody>
      </p:sp>
    </p:spTree>
    <p:extLst>
      <p:ext uri="{BB962C8B-B14F-4D97-AF65-F5344CB8AC3E}">
        <p14:creationId xmlns:p14="http://schemas.microsoft.com/office/powerpoint/2010/main" val="351276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880B75-46CC-4D4E-A724-8F98891F795B}"/>
              </a:ext>
            </a:extLst>
          </p:cNvPr>
          <p:cNvSpPr>
            <a:spLocks noGrp="1"/>
          </p:cNvSpPr>
          <p:nvPr>
            <p:ph type="title"/>
          </p:nvPr>
        </p:nvSpPr>
        <p:spPr>
          <a:xfrm>
            <a:off x="508001" y="1306240"/>
            <a:ext cx="6447501" cy="602382"/>
          </a:xfrm>
        </p:spPr>
        <p:txBody>
          <a:bodyPr>
            <a:normAutofit/>
          </a:bodyPr>
          <a:lstStyle/>
          <a:p>
            <a:r>
              <a:rPr lang="en-CA" b="1" dirty="0"/>
              <a:t>Bursitis </a:t>
            </a:r>
            <a:endParaRPr lang="en-ID" b="1" dirty="0"/>
          </a:p>
        </p:txBody>
      </p:sp>
      <p:sp>
        <p:nvSpPr>
          <p:cNvPr id="3" name="Content Placeholder 2">
            <a:extLst>
              <a:ext uri="{FF2B5EF4-FFF2-40B4-BE49-F238E27FC236}">
                <a16:creationId xmlns:a16="http://schemas.microsoft.com/office/drawing/2014/main" xmlns="" id="{5B407FDB-5B12-144E-B280-A2CCE85E562A}"/>
              </a:ext>
            </a:extLst>
          </p:cNvPr>
          <p:cNvSpPr>
            <a:spLocks noGrp="1"/>
          </p:cNvSpPr>
          <p:nvPr>
            <p:ph idx="1"/>
          </p:nvPr>
        </p:nvSpPr>
        <p:spPr>
          <a:xfrm>
            <a:off x="508001" y="2181450"/>
            <a:ext cx="6447501" cy="1974476"/>
          </a:xfrm>
        </p:spPr>
        <p:txBody>
          <a:bodyPr>
            <a:normAutofit/>
          </a:bodyPr>
          <a:lstStyle/>
          <a:p>
            <a:r>
              <a:rPr lang="en-CA" dirty="0"/>
              <a:t>Bursitis is an inflammatory condition that affects the bursa.</a:t>
            </a:r>
            <a:r>
              <a:rPr lang="en-ID" dirty="0"/>
              <a:t> </a:t>
            </a:r>
          </a:p>
          <a:p>
            <a:r>
              <a:rPr lang="en-CA" dirty="0"/>
              <a:t>As it is present above the joints, it acts as a cushioning agent between bones and tendons.</a:t>
            </a:r>
            <a:r>
              <a:rPr lang="en-ID" dirty="0"/>
              <a:t> </a:t>
            </a:r>
          </a:p>
        </p:txBody>
      </p:sp>
    </p:spTree>
    <p:extLst>
      <p:ext uri="{BB962C8B-B14F-4D97-AF65-F5344CB8AC3E}">
        <p14:creationId xmlns:p14="http://schemas.microsoft.com/office/powerpoint/2010/main" val="2606726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50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down)">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059582"/>
            <a:ext cx="6447501" cy="936104"/>
          </a:xfrm>
        </p:spPr>
        <p:txBody>
          <a:bodyPr>
            <a:noAutofit/>
          </a:bodyPr>
          <a:lstStyle/>
          <a:p>
            <a:pPr algn="ctr"/>
            <a:r>
              <a:rPr lang="en-CA" dirty="0"/>
              <a:t>A common source of joint</a:t>
            </a:r>
            <a:br>
              <a:rPr lang="en-CA" dirty="0"/>
            </a:br>
            <a:r>
              <a:rPr lang="en-CA" dirty="0"/>
              <a:t>discomfort is inflammation.</a:t>
            </a:r>
            <a:r>
              <a:rPr lang="en-ID" dirty="0"/>
              <a:t> </a:t>
            </a:r>
            <a:endParaRPr lang="en-MY" dirty="0"/>
          </a:p>
        </p:txBody>
      </p:sp>
      <p:pic>
        <p:nvPicPr>
          <p:cNvPr id="2" name="Picture 1">
            <a:extLst>
              <a:ext uri="{FF2B5EF4-FFF2-40B4-BE49-F238E27FC236}">
                <a16:creationId xmlns:a16="http://schemas.microsoft.com/office/drawing/2014/main" xmlns="" id="{A9ECF206-966D-AD48-BF0A-5C7857797D27}"/>
              </a:ext>
            </a:extLst>
          </p:cNvPr>
          <p:cNvPicPr>
            <a:picLocks noChangeAspect="1"/>
          </p:cNvPicPr>
          <p:nvPr/>
        </p:nvPicPr>
        <p:blipFill>
          <a:blip r:embed="rId2"/>
          <a:stretch>
            <a:fillRect/>
          </a:stretch>
        </p:blipFill>
        <p:spPr>
          <a:xfrm>
            <a:off x="2440705" y="2283718"/>
            <a:ext cx="2645193" cy="1757164"/>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8501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707654"/>
            <a:ext cx="6447501" cy="1800200"/>
          </a:xfrm>
        </p:spPr>
        <p:txBody>
          <a:bodyPr>
            <a:noAutofit/>
          </a:bodyPr>
          <a:lstStyle/>
          <a:p>
            <a:pPr algn="ctr"/>
            <a:r>
              <a:rPr lang="en-CA" dirty="0"/>
              <a:t>Bursitis mostly occurs in elbows, knees,</a:t>
            </a:r>
            <a:br>
              <a:rPr lang="en-CA" dirty="0"/>
            </a:br>
            <a:r>
              <a:rPr lang="en-CA" dirty="0"/>
              <a:t>hips, knees and shoulders but</a:t>
            </a:r>
            <a:br>
              <a:rPr lang="en-CA" dirty="0"/>
            </a:br>
            <a:r>
              <a:rPr lang="en-CA" dirty="0"/>
              <a:t>other areas in the body</a:t>
            </a:r>
            <a:br>
              <a:rPr lang="en-CA" dirty="0"/>
            </a:br>
            <a:r>
              <a:rPr lang="en-CA" dirty="0"/>
              <a:t>can also get affected. </a:t>
            </a:r>
            <a:endParaRPr lang="en-ID" dirty="0"/>
          </a:p>
        </p:txBody>
      </p:sp>
    </p:spTree>
    <p:extLst>
      <p:ext uri="{BB962C8B-B14F-4D97-AF65-F5344CB8AC3E}">
        <p14:creationId xmlns:p14="http://schemas.microsoft.com/office/powerpoint/2010/main" val="256362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563638"/>
            <a:ext cx="6447501" cy="2160240"/>
          </a:xfrm>
        </p:spPr>
        <p:txBody>
          <a:bodyPr>
            <a:noAutofit/>
          </a:bodyPr>
          <a:lstStyle/>
          <a:p>
            <a:pPr algn="ctr"/>
            <a:r>
              <a:rPr lang="en-CA" dirty="0"/>
              <a:t>If you indulge in any sports or</a:t>
            </a:r>
            <a:br>
              <a:rPr lang="en-CA" dirty="0"/>
            </a:br>
            <a:r>
              <a:rPr lang="en-CA" dirty="0"/>
              <a:t>physical activity where you</a:t>
            </a:r>
            <a:br>
              <a:rPr lang="en-CA" dirty="0"/>
            </a:br>
            <a:r>
              <a:rPr lang="en-CA" dirty="0"/>
              <a:t>are performing repetitive activities</a:t>
            </a:r>
            <a:br>
              <a:rPr lang="en-CA" dirty="0"/>
            </a:br>
            <a:r>
              <a:rPr lang="en-CA" dirty="0"/>
              <a:t>on daily basis, your chances of</a:t>
            </a:r>
            <a:br>
              <a:rPr lang="en-CA" dirty="0"/>
            </a:br>
            <a:r>
              <a:rPr lang="en-CA" dirty="0"/>
              <a:t>getting bursitis increase. </a:t>
            </a:r>
            <a:endParaRPr lang="en-ID" dirty="0"/>
          </a:p>
        </p:txBody>
      </p:sp>
    </p:spTree>
    <p:extLst>
      <p:ext uri="{BB962C8B-B14F-4D97-AF65-F5344CB8AC3E}">
        <p14:creationId xmlns:p14="http://schemas.microsoft.com/office/powerpoint/2010/main" val="325824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275606"/>
            <a:ext cx="6447501" cy="2664296"/>
          </a:xfrm>
        </p:spPr>
        <p:txBody>
          <a:bodyPr>
            <a:noAutofit/>
          </a:bodyPr>
          <a:lstStyle/>
          <a:p>
            <a:pPr algn="ctr"/>
            <a:r>
              <a:rPr lang="en-CA" dirty="0"/>
              <a:t>For example, if you bowl every day, you may get elbow bursitis. People who spend a lot of time on their knees such as gardeners are also prime victims of knee bursitis. Sometimes, bursitis may even be caused as a development in another arthritis condition such as gout. </a:t>
            </a:r>
            <a:endParaRPr lang="en-ID" dirty="0"/>
          </a:p>
        </p:txBody>
      </p:sp>
    </p:spTree>
    <p:extLst>
      <p:ext uri="{BB962C8B-B14F-4D97-AF65-F5344CB8AC3E}">
        <p14:creationId xmlns:p14="http://schemas.microsoft.com/office/powerpoint/2010/main" val="47069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779662"/>
            <a:ext cx="6447501" cy="1944216"/>
          </a:xfrm>
        </p:spPr>
        <p:txBody>
          <a:bodyPr>
            <a:noAutofit/>
          </a:bodyPr>
          <a:lstStyle/>
          <a:p>
            <a:pPr algn="ctr"/>
            <a:r>
              <a:rPr lang="en-CA" dirty="0"/>
              <a:t>Bursitis can also be treated at home.</a:t>
            </a:r>
            <a:br>
              <a:rPr lang="en-CA" dirty="0"/>
            </a:br>
            <a:r>
              <a:rPr lang="en-CA" dirty="0"/>
              <a:t>Easy treatment methods for</a:t>
            </a:r>
            <a:br>
              <a:rPr lang="en-CA" dirty="0"/>
            </a:br>
            <a:r>
              <a:rPr lang="en-CA" dirty="0"/>
              <a:t>bursitis are forming a cold pack</a:t>
            </a:r>
            <a:br>
              <a:rPr lang="en-CA" dirty="0"/>
            </a:br>
            <a:r>
              <a:rPr lang="en-CA" dirty="0"/>
              <a:t>or resting the area. </a:t>
            </a:r>
            <a:endParaRPr lang="en-ID" dirty="0"/>
          </a:p>
        </p:txBody>
      </p:sp>
    </p:spTree>
    <p:extLst>
      <p:ext uri="{BB962C8B-B14F-4D97-AF65-F5344CB8AC3E}">
        <p14:creationId xmlns:p14="http://schemas.microsoft.com/office/powerpoint/2010/main" val="4006702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203598"/>
            <a:ext cx="6447501" cy="1008112"/>
          </a:xfrm>
        </p:spPr>
        <p:txBody>
          <a:bodyPr>
            <a:noAutofit/>
          </a:bodyPr>
          <a:lstStyle/>
          <a:p>
            <a:pPr algn="ctr"/>
            <a:r>
              <a:rPr lang="en-CA" dirty="0"/>
              <a:t>Although the pain goes away in a few weeks, swelling lasts for a longer time. </a:t>
            </a:r>
            <a:endParaRPr lang="en-ID" dirty="0"/>
          </a:p>
        </p:txBody>
      </p:sp>
      <p:pic>
        <p:nvPicPr>
          <p:cNvPr id="2" name="Picture 1">
            <a:extLst>
              <a:ext uri="{FF2B5EF4-FFF2-40B4-BE49-F238E27FC236}">
                <a16:creationId xmlns:a16="http://schemas.microsoft.com/office/drawing/2014/main" xmlns="" id="{C303CED4-ACC1-1E41-9FD1-EA61A9ABAC2B}"/>
              </a:ext>
            </a:extLst>
          </p:cNvPr>
          <p:cNvPicPr>
            <a:picLocks noChangeAspect="1"/>
          </p:cNvPicPr>
          <p:nvPr/>
        </p:nvPicPr>
        <p:blipFill>
          <a:blip r:embed="rId2"/>
          <a:stretch>
            <a:fillRect/>
          </a:stretch>
        </p:blipFill>
        <p:spPr>
          <a:xfrm>
            <a:off x="2482562" y="2427734"/>
            <a:ext cx="2561479" cy="1707653"/>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4253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635646"/>
            <a:ext cx="6447501" cy="1656184"/>
          </a:xfrm>
        </p:spPr>
        <p:txBody>
          <a:bodyPr>
            <a:noAutofit/>
          </a:bodyPr>
          <a:lstStyle/>
          <a:p>
            <a:pPr algn="ctr"/>
            <a:r>
              <a:rPr lang="en-CA" dirty="0"/>
              <a:t>To prevent bursitis, it is important</a:t>
            </a:r>
            <a:br>
              <a:rPr lang="en-CA" dirty="0"/>
            </a:br>
            <a:r>
              <a:rPr lang="en-CA" dirty="0"/>
              <a:t>that you wear knee pads when</a:t>
            </a:r>
            <a:br>
              <a:rPr lang="en-CA" dirty="0"/>
            </a:br>
            <a:r>
              <a:rPr lang="en-CA" dirty="0"/>
              <a:t>you are playing and always</a:t>
            </a:r>
            <a:br>
              <a:rPr lang="en-CA" dirty="0"/>
            </a:br>
            <a:r>
              <a:rPr lang="en-CA" dirty="0"/>
              <a:t>warm up before exercising. </a:t>
            </a:r>
            <a:endParaRPr lang="en-ID" dirty="0"/>
          </a:p>
        </p:txBody>
      </p:sp>
    </p:spTree>
    <p:extLst>
      <p:ext uri="{BB962C8B-B14F-4D97-AF65-F5344CB8AC3E}">
        <p14:creationId xmlns:p14="http://schemas.microsoft.com/office/powerpoint/2010/main" val="22089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133CDF-1D27-804C-8880-F9CBE3AD3A5A}"/>
              </a:ext>
            </a:extLst>
          </p:cNvPr>
          <p:cNvSpPr>
            <a:spLocks noGrp="1"/>
          </p:cNvSpPr>
          <p:nvPr>
            <p:ph type="title"/>
          </p:nvPr>
        </p:nvSpPr>
        <p:spPr>
          <a:xfrm>
            <a:off x="508001" y="771550"/>
            <a:ext cx="6447501" cy="530374"/>
          </a:xfrm>
        </p:spPr>
        <p:txBody>
          <a:bodyPr>
            <a:normAutofit/>
          </a:bodyPr>
          <a:lstStyle/>
          <a:p>
            <a:r>
              <a:rPr lang="en-CA" b="1" dirty="0"/>
              <a:t>Repetitive Movement Injuries</a:t>
            </a:r>
            <a:endParaRPr lang="en-ID" b="1" dirty="0"/>
          </a:p>
        </p:txBody>
      </p:sp>
      <p:sp>
        <p:nvSpPr>
          <p:cNvPr id="3" name="Content Placeholder 2">
            <a:extLst>
              <a:ext uri="{FF2B5EF4-FFF2-40B4-BE49-F238E27FC236}">
                <a16:creationId xmlns:a16="http://schemas.microsoft.com/office/drawing/2014/main" xmlns="" id="{A6FD6DB7-D1E2-8D47-9A8A-76B77B30680F}"/>
              </a:ext>
            </a:extLst>
          </p:cNvPr>
          <p:cNvSpPr>
            <a:spLocks noGrp="1"/>
          </p:cNvSpPr>
          <p:nvPr>
            <p:ph idx="1"/>
          </p:nvPr>
        </p:nvSpPr>
        <p:spPr>
          <a:xfrm>
            <a:off x="508001" y="1430736"/>
            <a:ext cx="6447501" cy="996998"/>
          </a:xfrm>
        </p:spPr>
        <p:txBody>
          <a:bodyPr/>
          <a:lstStyle/>
          <a:p>
            <a:r>
              <a:rPr lang="en-CA" dirty="0"/>
              <a:t>These injuries occur when you are doing the same thing again and again. </a:t>
            </a:r>
            <a:endParaRPr lang="en-US" dirty="0"/>
          </a:p>
        </p:txBody>
      </p:sp>
      <p:pic>
        <p:nvPicPr>
          <p:cNvPr id="5" name="Picture 4">
            <a:extLst>
              <a:ext uri="{FF2B5EF4-FFF2-40B4-BE49-F238E27FC236}">
                <a16:creationId xmlns:a16="http://schemas.microsoft.com/office/drawing/2014/main" xmlns="" id="{DACD8396-4D9D-4F43-9686-B6C8725A75B2}"/>
              </a:ext>
            </a:extLst>
          </p:cNvPr>
          <p:cNvPicPr>
            <a:picLocks noChangeAspect="1"/>
          </p:cNvPicPr>
          <p:nvPr/>
        </p:nvPicPr>
        <p:blipFill>
          <a:blip r:embed="rId2"/>
          <a:stretch>
            <a:fillRect/>
          </a:stretch>
        </p:blipFill>
        <p:spPr>
          <a:xfrm>
            <a:off x="2468611" y="2689448"/>
            <a:ext cx="2526279" cy="1682502"/>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5734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18" presetClass="entr" presetSubtype="12"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strips(downLeft)">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707654"/>
            <a:ext cx="6447501" cy="1872208"/>
          </a:xfrm>
        </p:spPr>
        <p:txBody>
          <a:bodyPr>
            <a:noAutofit/>
          </a:bodyPr>
          <a:lstStyle/>
          <a:p>
            <a:pPr algn="ctr"/>
            <a:r>
              <a:rPr lang="en-CA" dirty="0"/>
              <a:t>For example, if you are playing a sport</a:t>
            </a:r>
            <a:br>
              <a:rPr lang="en-CA" dirty="0"/>
            </a:br>
            <a:r>
              <a:rPr lang="en-CA" dirty="0"/>
              <a:t>in which you do the same</a:t>
            </a:r>
            <a:br>
              <a:rPr lang="en-CA" dirty="0"/>
            </a:br>
            <a:r>
              <a:rPr lang="en-CA" dirty="0"/>
              <a:t>motion repetitively, then you are</a:t>
            </a:r>
            <a:br>
              <a:rPr lang="en-CA" dirty="0"/>
            </a:br>
            <a:r>
              <a:rPr lang="en-CA" dirty="0"/>
              <a:t>likely to suffer from a joint condition. </a:t>
            </a:r>
            <a:endParaRPr lang="en-ID" dirty="0"/>
          </a:p>
        </p:txBody>
      </p:sp>
    </p:spTree>
    <p:extLst>
      <p:ext uri="{BB962C8B-B14F-4D97-AF65-F5344CB8AC3E}">
        <p14:creationId xmlns:p14="http://schemas.microsoft.com/office/powerpoint/2010/main" val="3453199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627534"/>
            <a:ext cx="6447501" cy="1800200"/>
          </a:xfrm>
        </p:spPr>
        <p:txBody>
          <a:bodyPr>
            <a:noAutofit/>
          </a:bodyPr>
          <a:lstStyle/>
          <a:p>
            <a:pPr algn="ctr"/>
            <a:r>
              <a:rPr lang="en-CA" dirty="0"/>
              <a:t>Carpel tunnel syndrome is a common</a:t>
            </a:r>
            <a:br>
              <a:rPr lang="en-CA" dirty="0"/>
            </a:br>
            <a:r>
              <a:rPr lang="en-CA" dirty="0"/>
              <a:t>form of such injury. It is caused by</a:t>
            </a:r>
            <a:br>
              <a:rPr lang="en-CA" dirty="0"/>
            </a:br>
            <a:r>
              <a:rPr lang="en-CA" dirty="0"/>
              <a:t>a disorder of tunnel that runs from</a:t>
            </a:r>
            <a:br>
              <a:rPr lang="en-CA" dirty="0"/>
            </a:br>
            <a:r>
              <a:rPr lang="en-CA" dirty="0"/>
              <a:t>the forearm to the wrist. </a:t>
            </a:r>
            <a:endParaRPr lang="en-ID" dirty="0"/>
          </a:p>
        </p:txBody>
      </p:sp>
      <p:pic>
        <p:nvPicPr>
          <p:cNvPr id="2" name="Picture 1">
            <a:extLst>
              <a:ext uri="{FF2B5EF4-FFF2-40B4-BE49-F238E27FC236}">
                <a16:creationId xmlns:a16="http://schemas.microsoft.com/office/drawing/2014/main" xmlns="" id="{AA07EAEE-72FC-5D44-B766-800100B5F855}"/>
              </a:ext>
            </a:extLst>
          </p:cNvPr>
          <p:cNvPicPr>
            <a:picLocks noChangeAspect="1"/>
          </p:cNvPicPr>
          <p:nvPr/>
        </p:nvPicPr>
        <p:blipFill>
          <a:blip r:embed="rId2"/>
          <a:stretch>
            <a:fillRect/>
          </a:stretch>
        </p:blipFill>
        <p:spPr>
          <a:xfrm>
            <a:off x="2493302" y="2571750"/>
            <a:ext cx="2540000" cy="1905000"/>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64811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707654"/>
            <a:ext cx="6447501" cy="1944216"/>
          </a:xfrm>
        </p:spPr>
        <p:txBody>
          <a:bodyPr>
            <a:noAutofit/>
          </a:bodyPr>
          <a:lstStyle/>
          <a:p>
            <a:pPr algn="ctr"/>
            <a:r>
              <a:rPr lang="en-CA" dirty="0"/>
              <a:t>This type of repetitive movement</a:t>
            </a:r>
            <a:br>
              <a:rPr lang="en-CA" dirty="0"/>
            </a:br>
            <a:r>
              <a:rPr lang="en-CA" dirty="0"/>
              <a:t>injury is common in people</a:t>
            </a:r>
            <a:br>
              <a:rPr lang="en-CA" dirty="0"/>
            </a:br>
            <a:r>
              <a:rPr lang="en-CA" dirty="0"/>
              <a:t>who type on computer keyboards</a:t>
            </a:r>
            <a:br>
              <a:rPr lang="en-CA" dirty="0"/>
            </a:br>
            <a:r>
              <a:rPr lang="en-CA" dirty="0"/>
              <a:t>on daily basis. </a:t>
            </a:r>
            <a:endParaRPr lang="en-ID" dirty="0"/>
          </a:p>
        </p:txBody>
      </p:sp>
    </p:spTree>
    <p:extLst>
      <p:ext uri="{BB962C8B-B14F-4D97-AF65-F5344CB8AC3E}">
        <p14:creationId xmlns:p14="http://schemas.microsoft.com/office/powerpoint/2010/main" val="218091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987574"/>
            <a:ext cx="6447501" cy="3096344"/>
          </a:xfrm>
        </p:spPr>
        <p:txBody>
          <a:bodyPr>
            <a:noAutofit/>
          </a:bodyPr>
          <a:lstStyle/>
          <a:p>
            <a:pPr algn="ctr"/>
            <a:r>
              <a:rPr lang="en-CA" dirty="0"/>
              <a:t>This can cause joints to become inflamed, swollen, stiff and even rickety when cushioning in the area gets affected. </a:t>
            </a:r>
          </a:p>
          <a:p>
            <a:pPr algn="ctr"/>
            <a:endParaRPr lang="en-CA" dirty="0"/>
          </a:p>
          <a:p>
            <a:pPr algn="ctr"/>
            <a:r>
              <a:rPr lang="en-CA" dirty="0"/>
              <a:t>Here’s a look at some of the most</a:t>
            </a:r>
            <a:br>
              <a:rPr lang="en-CA" dirty="0"/>
            </a:br>
            <a:r>
              <a:rPr lang="en-CA" dirty="0"/>
              <a:t>common issues causing joints to</a:t>
            </a:r>
            <a:br>
              <a:rPr lang="en-CA" dirty="0"/>
            </a:br>
            <a:r>
              <a:rPr lang="en-CA" dirty="0"/>
              <a:t>become inflamed and painful.   </a:t>
            </a:r>
            <a:endParaRPr lang="en-ID" dirty="0"/>
          </a:p>
        </p:txBody>
      </p:sp>
    </p:spTree>
    <p:extLst>
      <p:ext uri="{BB962C8B-B14F-4D97-AF65-F5344CB8AC3E}">
        <p14:creationId xmlns:p14="http://schemas.microsoft.com/office/powerpoint/2010/main" val="896574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987574"/>
            <a:ext cx="6447501" cy="3168352"/>
          </a:xfrm>
        </p:spPr>
        <p:txBody>
          <a:bodyPr>
            <a:noAutofit/>
          </a:bodyPr>
          <a:lstStyle/>
          <a:p>
            <a:pPr algn="ctr"/>
            <a:r>
              <a:rPr lang="en-CA" dirty="0"/>
              <a:t>Numbness and lack of motion</a:t>
            </a:r>
            <a:br>
              <a:rPr lang="en-CA" dirty="0"/>
            </a:br>
            <a:r>
              <a:rPr lang="en-CA" dirty="0"/>
              <a:t>is also associated with</a:t>
            </a:r>
            <a:br>
              <a:rPr lang="en-CA" dirty="0"/>
            </a:br>
            <a:r>
              <a:rPr lang="en-CA" dirty="0"/>
              <a:t>this joint problem.</a:t>
            </a:r>
            <a:r>
              <a:rPr lang="en-ID" dirty="0"/>
              <a:t> </a:t>
            </a:r>
          </a:p>
          <a:p>
            <a:pPr algn="ctr"/>
            <a:endParaRPr lang="en-ID" dirty="0"/>
          </a:p>
          <a:p>
            <a:pPr algn="ctr"/>
            <a:r>
              <a:rPr lang="en-CA" dirty="0"/>
              <a:t>If treatment is not done,</a:t>
            </a:r>
            <a:br>
              <a:rPr lang="en-CA" dirty="0"/>
            </a:br>
            <a:r>
              <a:rPr lang="en-CA" dirty="0"/>
              <a:t>the end result is complete</a:t>
            </a:r>
            <a:br>
              <a:rPr lang="en-CA" dirty="0"/>
            </a:br>
            <a:r>
              <a:rPr lang="en-CA" dirty="0"/>
              <a:t>loss of friction. </a:t>
            </a:r>
            <a:endParaRPr lang="en-ID" dirty="0"/>
          </a:p>
        </p:txBody>
      </p:sp>
    </p:spTree>
    <p:extLst>
      <p:ext uri="{BB962C8B-B14F-4D97-AF65-F5344CB8AC3E}">
        <p14:creationId xmlns:p14="http://schemas.microsoft.com/office/powerpoint/2010/main" val="2266014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275606"/>
            <a:ext cx="6447501" cy="2664296"/>
          </a:xfrm>
        </p:spPr>
        <p:txBody>
          <a:bodyPr>
            <a:noAutofit/>
          </a:bodyPr>
          <a:lstStyle/>
          <a:p>
            <a:pPr algn="ctr"/>
            <a:r>
              <a:rPr lang="en-CA" dirty="0"/>
              <a:t>Of the two hands, the dominant hand is more prone to this problem and women are three times more likely to get carpal tunnel syndrome as compared to men. People suffering from wrist trauma or diabetes are also at a greater risk of getting this problem. </a:t>
            </a:r>
            <a:endParaRPr lang="en-ID" dirty="0"/>
          </a:p>
        </p:txBody>
      </p:sp>
    </p:spTree>
    <p:extLst>
      <p:ext uri="{BB962C8B-B14F-4D97-AF65-F5344CB8AC3E}">
        <p14:creationId xmlns:p14="http://schemas.microsoft.com/office/powerpoint/2010/main" val="8719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987574"/>
            <a:ext cx="6447501" cy="3240360"/>
          </a:xfrm>
        </p:spPr>
        <p:txBody>
          <a:bodyPr>
            <a:noAutofit/>
          </a:bodyPr>
          <a:lstStyle/>
          <a:p>
            <a:pPr algn="ctr"/>
            <a:r>
              <a:rPr lang="en-CA" dirty="0"/>
              <a:t>Heat and cold applications at</a:t>
            </a:r>
            <a:br>
              <a:rPr lang="en-CA" dirty="0"/>
            </a:br>
            <a:r>
              <a:rPr lang="en-CA" dirty="0"/>
              <a:t>home can also help. </a:t>
            </a:r>
          </a:p>
          <a:p>
            <a:pPr algn="ctr"/>
            <a:endParaRPr lang="en-CA" dirty="0"/>
          </a:p>
          <a:p>
            <a:pPr algn="ctr"/>
            <a:r>
              <a:rPr lang="en-CA" dirty="0"/>
              <a:t>Primary care doctors, medicine doctors,</a:t>
            </a:r>
            <a:br>
              <a:rPr lang="en-CA" dirty="0"/>
            </a:br>
            <a:r>
              <a:rPr lang="en-CA" dirty="0"/>
              <a:t>sports doctors and orthopedic</a:t>
            </a:r>
            <a:br>
              <a:rPr lang="en-CA" dirty="0"/>
            </a:br>
            <a:r>
              <a:rPr lang="en-CA" dirty="0"/>
              <a:t>surgeons are involved in treatment of repetitive movement injuries. </a:t>
            </a:r>
            <a:endParaRPr lang="en-ID" dirty="0"/>
          </a:p>
        </p:txBody>
      </p:sp>
    </p:spTree>
    <p:extLst>
      <p:ext uri="{BB962C8B-B14F-4D97-AF65-F5344CB8AC3E}">
        <p14:creationId xmlns:p14="http://schemas.microsoft.com/office/powerpoint/2010/main" val="3384153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133CDF-1D27-804C-8880-F9CBE3AD3A5A}"/>
              </a:ext>
            </a:extLst>
          </p:cNvPr>
          <p:cNvSpPr>
            <a:spLocks noGrp="1"/>
          </p:cNvSpPr>
          <p:nvPr>
            <p:ph type="title"/>
          </p:nvPr>
        </p:nvSpPr>
        <p:spPr>
          <a:xfrm>
            <a:off x="508001" y="1131590"/>
            <a:ext cx="6447501" cy="530374"/>
          </a:xfrm>
        </p:spPr>
        <p:txBody>
          <a:bodyPr>
            <a:normAutofit/>
          </a:bodyPr>
          <a:lstStyle/>
          <a:p>
            <a:r>
              <a:rPr lang="en-CA" b="1" dirty="0"/>
              <a:t>Arthritis </a:t>
            </a:r>
            <a:endParaRPr lang="en-ID" b="1" dirty="0"/>
          </a:p>
        </p:txBody>
      </p:sp>
      <p:sp>
        <p:nvSpPr>
          <p:cNvPr id="3" name="Content Placeholder 2">
            <a:extLst>
              <a:ext uri="{FF2B5EF4-FFF2-40B4-BE49-F238E27FC236}">
                <a16:creationId xmlns:a16="http://schemas.microsoft.com/office/drawing/2014/main" xmlns="" id="{A6FD6DB7-D1E2-8D47-9A8A-76B77B30680F}"/>
              </a:ext>
            </a:extLst>
          </p:cNvPr>
          <p:cNvSpPr>
            <a:spLocks noGrp="1"/>
          </p:cNvSpPr>
          <p:nvPr>
            <p:ph idx="1"/>
          </p:nvPr>
        </p:nvSpPr>
        <p:spPr>
          <a:xfrm>
            <a:off x="508001" y="1790776"/>
            <a:ext cx="6447501" cy="2910580"/>
          </a:xfrm>
        </p:spPr>
        <p:txBody>
          <a:bodyPr/>
          <a:lstStyle/>
          <a:p>
            <a:r>
              <a:rPr lang="en-CA" dirty="0"/>
              <a:t>Arthritis, despite being very common, isn’t well-understood. </a:t>
            </a:r>
          </a:p>
          <a:p>
            <a:r>
              <a:rPr lang="en-CA" dirty="0"/>
              <a:t>It’s not a single disease but a name given to group of about 200 problems that affect the joints.</a:t>
            </a:r>
            <a:r>
              <a:rPr lang="en-ID" dirty="0"/>
              <a:t> </a:t>
            </a:r>
            <a:endParaRPr lang="en-US" dirty="0"/>
          </a:p>
        </p:txBody>
      </p:sp>
    </p:spTree>
    <p:extLst>
      <p:ext uri="{BB962C8B-B14F-4D97-AF65-F5344CB8AC3E}">
        <p14:creationId xmlns:p14="http://schemas.microsoft.com/office/powerpoint/2010/main" val="256265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50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trips(downLeft)">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275606"/>
            <a:ext cx="6447501" cy="2664296"/>
          </a:xfrm>
        </p:spPr>
        <p:txBody>
          <a:bodyPr>
            <a:noAutofit/>
          </a:bodyPr>
          <a:lstStyle/>
          <a:p>
            <a:pPr algn="ctr"/>
            <a:r>
              <a:rPr lang="en-CA" dirty="0"/>
              <a:t>The root cause behind all of these</a:t>
            </a:r>
            <a:br>
              <a:rPr lang="en-CA" dirty="0"/>
            </a:br>
            <a:r>
              <a:rPr lang="en-CA" dirty="0"/>
              <a:t>problems is inflammation of the joints. </a:t>
            </a:r>
          </a:p>
          <a:p>
            <a:pPr algn="ctr"/>
            <a:endParaRPr lang="en-CA" dirty="0"/>
          </a:p>
          <a:p>
            <a:pPr algn="ctr"/>
            <a:r>
              <a:rPr lang="en-CA" dirty="0"/>
              <a:t>Arthritis can affect people of</a:t>
            </a:r>
            <a:br>
              <a:rPr lang="en-CA" dirty="0"/>
            </a:br>
            <a:r>
              <a:rPr lang="en-CA" dirty="0"/>
              <a:t>all ages but is most common</a:t>
            </a:r>
            <a:br>
              <a:rPr lang="en-CA" dirty="0"/>
            </a:br>
            <a:r>
              <a:rPr lang="en-CA" dirty="0"/>
              <a:t>in women and older individuals.</a:t>
            </a:r>
            <a:r>
              <a:rPr lang="en-ID" dirty="0"/>
              <a:t> </a:t>
            </a:r>
            <a:endParaRPr lang="en-MY" dirty="0"/>
          </a:p>
        </p:txBody>
      </p:sp>
    </p:spTree>
    <p:extLst>
      <p:ext uri="{BB962C8B-B14F-4D97-AF65-F5344CB8AC3E}">
        <p14:creationId xmlns:p14="http://schemas.microsoft.com/office/powerpoint/2010/main" val="57318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275606"/>
            <a:ext cx="6447501" cy="2664296"/>
          </a:xfrm>
        </p:spPr>
        <p:txBody>
          <a:bodyPr>
            <a:noAutofit/>
          </a:bodyPr>
          <a:lstStyle/>
          <a:p>
            <a:pPr algn="ctr"/>
            <a:r>
              <a:rPr lang="en-CA" dirty="0"/>
              <a:t>As arthritis worsens, you may </a:t>
            </a:r>
            <a:r>
              <a:rPr lang="en-CA" dirty="0" smtClean="0"/>
              <a:t>find</a:t>
            </a:r>
            <a:r>
              <a:rPr lang="en-CA" dirty="0"/>
              <a:t/>
            </a:r>
            <a:br>
              <a:rPr lang="en-CA" dirty="0"/>
            </a:br>
            <a:r>
              <a:rPr lang="en-CA" dirty="0"/>
              <a:t>doing everyday tasks a nuisance. </a:t>
            </a:r>
          </a:p>
          <a:p>
            <a:pPr algn="ctr"/>
            <a:endParaRPr lang="en-CA" dirty="0"/>
          </a:p>
          <a:p>
            <a:pPr algn="ctr"/>
            <a:r>
              <a:rPr lang="en-CA" dirty="0"/>
              <a:t>Osteoarthritis is arthritis that</a:t>
            </a:r>
            <a:br>
              <a:rPr lang="en-CA" dirty="0"/>
            </a:br>
            <a:r>
              <a:rPr lang="en-CA" dirty="0"/>
              <a:t>occurs when wear and tear</a:t>
            </a:r>
            <a:br>
              <a:rPr lang="en-CA" dirty="0"/>
            </a:br>
            <a:r>
              <a:rPr lang="en-CA" dirty="0"/>
              <a:t>of cartilage takes place. </a:t>
            </a:r>
            <a:endParaRPr lang="en-MY" dirty="0"/>
          </a:p>
        </p:txBody>
      </p:sp>
    </p:spTree>
    <p:extLst>
      <p:ext uri="{BB962C8B-B14F-4D97-AF65-F5344CB8AC3E}">
        <p14:creationId xmlns:p14="http://schemas.microsoft.com/office/powerpoint/2010/main" val="4121510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275606"/>
            <a:ext cx="6447501" cy="936104"/>
          </a:xfrm>
        </p:spPr>
        <p:txBody>
          <a:bodyPr>
            <a:noAutofit/>
          </a:bodyPr>
          <a:lstStyle/>
          <a:p>
            <a:pPr algn="ctr"/>
            <a:r>
              <a:rPr lang="en-CA" dirty="0"/>
              <a:t>As the cartilage wears away,</a:t>
            </a:r>
            <a:br>
              <a:rPr lang="en-CA" dirty="0"/>
            </a:br>
            <a:r>
              <a:rPr lang="en-CA" dirty="0"/>
              <a:t>there’s no cushioning left for the bones. </a:t>
            </a:r>
            <a:endParaRPr lang="en-MY" dirty="0"/>
          </a:p>
        </p:txBody>
      </p:sp>
      <p:pic>
        <p:nvPicPr>
          <p:cNvPr id="2" name="Picture 1">
            <a:extLst>
              <a:ext uri="{FF2B5EF4-FFF2-40B4-BE49-F238E27FC236}">
                <a16:creationId xmlns:a16="http://schemas.microsoft.com/office/drawing/2014/main" xmlns="" id="{B89A3BF9-E87A-5941-882D-8A3EE368FC95}"/>
              </a:ext>
            </a:extLst>
          </p:cNvPr>
          <p:cNvPicPr>
            <a:picLocks noChangeAspect="1"/>
          </p:cNvPicPr>
          <p:nvPr/>
        </p:nvPicPr>
        <p:blipFill>
          <a:blip r:embed="rId2"/>
          <a:stretch>
            <a:fillRect/>
          </a:stretch>
        </p:blipFill>
        <p:spPr>
          <a:xfrm>
            <a:off x="2493302" y="2499742"/>
            <a:ext cx="2540000" cy="1689100"/>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2032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203598"/>
            <a:ext cx="6447501" cy="2808312"/>
          </a:xfrm>
        </p:spPr>
        <p:txBody>
          <a:bodyPr>
            <a:noAutofit/>
          </a:bodyPr>
          <a:lstStyle/>
          <a:p>
            <a:pPr algn="ctr"/>
            <a:r>
              <a:rPr lang="en-CA" dirty="0"/>
              <a:t>If the problem persists, the condition</a:t>
            </a:r>
            <a:br>
              <a:rPr lang="en-CA" dirty="0"/>
            </a:br>
            <a:r>
              <a:rPr lang="en-CA" dirty="0"/>
              <a:t>can get worse and joint strength is lost. </a:t>
            </a:r>
          </a:p>
          <a:p>
            <a:pPr algn="ctr"/>
            <a:endParaRPr lang="en-CA" dirty="0"/>
          </a:p>
          <a:p>
            <a:pPr algn="ctr"/>
            <a:r>
              <a:rPr lang="en-CA" dirty="0"/>
              <a:t>Anyone with a family history</a:t>
            </a:r>
            <a:br>
              <a:rPr lang="en-CA" dirty="0"/>
            </a:br>
            <a:r>
              <a:rPr lang="en-CA" dirty="0"/>
              <a:t>of osteoarthritis is also likely to get</a:t>
            </a:r>
            <a:br>
              <a:rPr lang="en-CA" dirty="0"/>
            </a:br>
            <a:r>
              <a:rPr lang="en-CA" dirty="0"/>
              <a:t>it at some point in their life.</a:t>
            </a:r>
            <a:endParaRPr lang="en-ID" dirty="0"/>
          </a:p>
        </p:txBody>
      </p:sp>
    </p:spTree>
    <p:extLst>
      <p:ext uri="{BB962C8B-B14F-4D97-AF65-F5344CB8AC3E}">
        <p14:creationId xmlns:p14="http://schemas.microsoft.com/office/powerpoint/2010/main" val="243527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987574"/>
            <a:ext cx="6447501" cy="1368152"/>
          </a:xfrm>
        </p:spPr>
        <p:txBody>
          <a:bodyPr>
            <a:noAutofit/>
          </a:bodyPr>
          <a:lstStyle/>
          <a:p>
            <a:pPr algn="ctr"/>
            <a:r>
              <a:rPr lang="en-CA" dirty="0"/>
              <a:t>Arthritis can impact any set of joints,</a:t>
            </a:r>
            <a:br>
              <a:rPr lang="en-CA" dirty="0"/>
            </a:br>
            <a:r>
              <a:rPr lang="en-CA" dirty="0"/>
              <a:t>but its effects are felt most in the</a:t>
            </a:r>
            <a:br>
              <a:rPr lang="en-CA" dirty="0"/>
            </a:br>
            <a:r>
              <a:rPr lang="en-CA" dirty="0"/>
              <a:t>hips, knees, neck, back or the hands. </a:t>
            </a:r>
            <a:endParaRPr lang="en-ID" dirty="0"/>
          </a:p>
        </p:txBody>
      </p:sp>
      <p:pic>
        <p:nvPicPr>
          <p:cNvPr id="2" name="Picture 1">
            <a:extLst>
              <a:ext uri="{FF2B5EF4-FFF2-40B4-BE49-F238E27FC236}">
                <a16:creationId xmlns:a16="http://schemas.microsoft.com/office/drawing/2014/main" xmlns="" id="{704DAC92-6DB4-6F47-BDF7-AC659BAFB22D}"/>
              </a:ext>
            </a:extLst>
          </p:cNvPr>
          <p:cNvPicPr>
            <a:picLocks noChangeAspect="1"/>
          </p:cNvPicPr>
          <p:nvPr/>
        </p:nvPicPr>
        <p:blipFill>
          <a:blip r:embed="rId2"/>
          <a:stretch>
            <a:fillRect/>
          </a:stretch>
        </p:blipFill>
        <p:spPr>
          <a:xfrm>
            <a:off x="2473111" y="2643758"/>
            <a:ext cx="2580382" cy="1451018"/>
          </a:xfrm>
          <a:prstGeom prst="rect">
            <a:avLst/>
          </a:prstGeom>
          <a:ln w="15875">
            <a:solidFill>
              <a:schemeClr val="tx1">
                <a:lumMod val="75000"/>
                <a:lumOff val="2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41791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{FE7B8DA5-47DB-954F-865E-C8822726560F}tf10001060</Template>
  <TotalTime>909</TotalTime>
  <Words>415</Words>
  <Application>Microsoft Office PowerPoint</Application>
  <PresentationFormat>On-screen Show (16:9)</PresentationFormat>
  <Paragraphs>53</Paragraphs>
  <Slides>32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Trebuchet MS</vt:lpstr>
      <vt:lpstr>Wingdings 3</vt:lpstr>
      <vt:lpstr>Facet</vt:lpstr>
      <vt:lpstr>PowerPoint Presentation</vt:lpstr>
      <vt:lpstr>PowerPoint Presentation</vt:lpstr>
      <vt:lpstr>PowerPoint Presentation</vt:lpstr>
      <vt:lpstr>Arthritis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Gout</vt:lpstr>
      <vt:lpstr>PowerPoint Presentation</vt:lpstr>
      <vt:lpstr>PowerPoint Presentation</vt:lpstr>
      <vt:lpstr>PowerPoint Presentation</vt:lpstr>
      <vt:lpstr>PowerPoint Presentation</vt:lpstr>
      <vt:lpstr>Bursitis </vt:lpstr>
      <vt:lpstr>PowerPoint Presentation</vt:lpstr>
      <vt:lpstr>PowerPoint Presentation</vt:lpstr>
      <vt:lpstr>PowerPoint Presentation</vt:lpstr>
      <vt:lpstr>PowerPoint Presentation</vt:lpstr>
      <vt:lpstr>PowerPoint Presentation</vt:lpstr>
      <vt:lpstr>PowerPoint Presentation</vt:lpstr>
      <vt:lpstr>Repetitive Movement Injuries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58</cp:revision>
  <dcterms:created xsi:type="dcterms:W3CDTF">2018-10-15T07:11:14Z</dcterms:created>
  <dcterms:modified xsi:type="dcterms:W3CDTF">2019-01-26T08:22:43Z</dcterms:modified>
</cp:coreProperties>
</file>