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35"/>
  </p:notesMasterIdLst>
  <p:sldIdLst>
    <p:sldId id="257" r:id="rId2"/>
    <p:sldId id="276" r:id="rId3"/>
    <p:sldId id="304" r:id="rId4"/>
    <p:sldId id="305" r:id="rId5"/>
    <p:sldId id="306" r:id="rId6"/>
    <p:sldId id="307" r:id="rId7"/>
    <p:sldId id="308" r:id="rId8"/>
    <p:sldId id="309" r:id="rId9"/>
    <p:sldId id="280" r:id="rId10"/>
    <p:sldId id="26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291" r:id="rId19"/>
    <p:sldId id="292" r:id="rId20"/>
    <p:sldId id="317" r:id="rId21"/>
    <p:sldId id="318" r:id="rId22"/>
    <p:sldId id="319" r:id="rId23"/>
    <p:sldId id="320" r:id="rId24"/>
    <p:sldId id="321" r:id="rId25"/>
    <p:sldId id="322" r:id="rId26"/>
    <p:sldId id="302" r:id="rId27"/>
    <p:sldId id="303" r:id="rId28"/>
    <p:sldId id="323" r:id="rId29"/>
    <p:sldId id="324" r:id="rId30"/>
    <p:sldId id="325" r:id="rId31"/>
    <p:sldId id="326" r:id="rId32"/>
    <p:sldId id="327" r:id="rId33"/>
    <p:sldId id="328" r:id="rId3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997"/>
    <p:restoredTop sz="94650"/>
  </p:normalViewPr>
  <p:slideViewPr>
    <p:cSldViewPr>
      <p:cViewPr varScale="1">
        <p:scale>
          <a:sx n="72" d="100"/>
          <a:sy n="72" d="100"/>
        </p:scale>
        <p:origin x="45" y="345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09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5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8715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620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637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35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43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94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3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47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60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7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81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20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43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59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09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8EAD31A-5A63-854E-9DFD-2D1B397FBC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080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2984897"/>
            <a:ext cx="3276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b="1" dirty="0">
                <a:latin typeface="Calibri" panose="020F0502020204030204" pitchFamily="34" charset="0"/>
                <a:cs typeface="Calibri" panose="020F0502020204030204" pitchFamily="34" charset="0"/>
              </a:rPr>
              <a:t>The Importance Of Joint Health</a:t>
            </a:r>
            <a:endParaRPr lang="en-ID" sz="3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Joints are also known as articulations</a:t>
            </a:r>
            <a:br>
              <a:rPr lang="en-CA" dirty="0"/>
            </a:br>
            <a:r>
              <a:rPr lang="en-CA" dirty="0"/>
              <a:t>forming strong connections</a:t>
            </a:r>
            <a:br>
              <a:rPr lang="en-CA" dirty="0"/>
            </a:br>
            <a:r>
              <a:rPr lang="en-CA" dirty="0"/>
              <a:t>that join bones, teeth,</a:t>
            </a:r>
            <a:br>
              <a:rPr lang="en-CA" dirty="0"/>
            </a:br>
            <a:r>
              <a:rPr lang="en-CA" dirty="0"/>
              <a:t>and cartilage to one another.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31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9662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Some joints open and close like</a:t>
            </a:r>
            <a:br>
              <a:rPr lang="en-CA" dirty="0"/>
            </a:br>
            <a:r>
              <a:rPr lang="en-CA" dirty="0"/>
              <a:t>a hinge such as your knees and</a:t>
            </a:r>
            <a:br>
              <a:rPr lang="en-CA" dirty="0"/>
            </a:br>
            <a:r>
              <a:rPr lang="en-CA" dirty="0"/>
              <a:t>elbows, allowing you to straighten</a:t>
            </a:r>
            <a:br>
              <a:rPr lang="en-CA" dirty="0"/>
            </a:br>
            <a:r>
              <a:rPr lang="en-CA" dirty="0"/>
              <a:t>or bend your legs and arms.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701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Others joints are meant for</a:t>
            </a:r>
            <a:br>
              <a:rPr lang="en-CA" dirty="0"/>
            </a:br>
            <a:r>
              <a:rPr lang="en-CA" dirty="0"/>
              <a:t>more complicated movements</a:t>
            </a:r>
            <a:br>
              <a:rPr lang="en-CA" dirty="0"/>
            </a:br>
            <a:r>
              <a:rPr lang="en-CA" dirty="0"/>
              <a:t>such as your shoulder or hip joint.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5582A00-29AD-4B45-9CCA-A15D6D8F3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302" y="2499742"/>
            <a:ext cx="2540000" cy="1905000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591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Just think of everything you can do</a:t>
            </a:r>
            <a:br>
              <a:rPr lang="en-CA" dirty="0"/>
            </a:br>
            <a:r>
              <a:rPr lang="en-CA" dirty="0"/>
              <a:t>with these joints and you’ll get</a:t>
            </a:r>
            <a:br>
              <a:rPr lang="en-CA" dirty="0"/>
            </a:br>
            <a:r>
              <a:rPr lang="en-CA" dirty="0"/>
              <a:t>an idea of how limited your</a:t>
            </a:r>
            <a:br>
              <a:rPr lang="en-CA" dirty="0"/>
            </a:br>
            <a:r>
              <a:rPr lang="en-CA" dirty="0"/>
              <a:t>movement can become if any</a:t>
            </a:r>
            <a:br>
              <a:rPr lang="en-CA" dirty="0"/>
            </a:br>
            <a:r>
              <a:rPr lang="en-CA" dirty="0"/>
              <a:t>of these joints suffer damage.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3078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216024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For instance, while joints like</a:t>
            </a:r>
            <a:br>
              <a:rPr lang="en-CA" dirty="0"/>
            </a:br>
            <a:r>
              <a:rPr lang="en-CA" dirty="0"/>
              <a:t>the knees provide stability,</a:t>
            </a:r>
            <a:br>
              <a:rPr lang="en-CA" dirty="0"/>
            </a:br>
            <a:r>
              <a:rPr lang="en-CA" dirty="0"/>
              <a:t>others like the wrist, ankles,</a:t>
            </a:r>
            <a:br>
              <a:rPr lang="en-CA" dirty="0"/>
            </a:br>
            <a:r>
              <a:rPr lang="en-CA" dirty="0"/>
              <a:t>and hips let you move,</a:t>
            </a:r>
            <a:br>
              <a:rPr lang="en-CA" dirty="0"/>
            </a:br>
            <a:r>
              <a:rPr lang="en-CA" dirty="0"/>
              <a:t>glide, skip, or run.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7131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93610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Which means that you also need</a:t>
            </a:r>
            <a:br>
              <a:rPr lang="en-CA" dirty="0"/>
            </a:br>
            <a:r>
              <a:rPr lang="en-CA" dirty="0"/>
              <a:t>to take care of them in specific ways.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D9C09F8-710F-B645-AC1D-E389C763A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161" y="2427734"/>
            <a:ext cx="2542282" cy="1432272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110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71550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Some joints are purely made of</a:t>
            </a:r>
            <a:br>
              <a:rPr lang="en-CA" dirty="0"/>
            </a:br>
            <a:r>
              <a:rPr lang="en-CA" dirty="0"/>
              <a:t>tough collagen fiber while others</a:t>
            </a:r>
            <a:br>
              <a:rPr lang="en-CA" dirty="0"/>
            </a:br>
            <a:r>
              <a:rPr lang="en-CA" dirty="0"/>
              <a:t>have cartilage binding</a:t>
            </a:r>
            <a:br>
              <a:rPr lang="en-CA" dirty="0"/>
            </a:br>
            <a:r>
              <a:rPr lang="en-CA" dirty="0"/>
              <a:t>bones together.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60B196F-0A21-F849-BEBD-C70E8D5B1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410" y="2643758"/>
            <a:ext cx="2627784" cy="140148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374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So while you may think that all joints</a:t>
            </a:r>
            <a:br>
              <a:rPr lang="en-CA" dirty="0"/>
            </a:br>
            <a:r>
              <a:rPr lang="en-CA" dirty="0"/>
              <a:t>can be maintained using the same</a:t>
            </a:r>
            <a:br>
              <a:rPr lang="en-CA" dirty="0"/>
            </a:br>
            <a:r>
              <a:rPr lang="en-CA" dirty="0"/>
              <a:t>methods, you may need to</a:t>
            </a:r>
            <a:br>
              <a:rPr lang="en-CA" dirty="0"/>
            </a:br>
            <a:r>
              <a:rPr lang="en-CA" dirty="0"/>
              <a:t>rethink your joint-health strategy.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9518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DDCE71-CD48-CB4E-B15F-231FF0484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60550"/>
            <a:ext cx="6447501" cy="558552"/>
          </a:xfrm>
        </p:spPr>
        <p:txBody>
          <a:bodyPr>
            <a:normAutofit/>
          </a:bodyPr>
          <a:lstStyle/>
          <a:p>
            <a:r>
              <a:rPr lang="en-CA" b="1" dirty="0"/>
              <a:t>Types of joints and their functions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BF0E50-B98B-FF43-865E-0397634EF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037434"/>
            <a:ext cx="6447501" cy="1614436"/>
          </a:xfrm>
        </p:spPr>
        <p:txBody>
          <a:bodyPr/>
          <a:lstStyle/>
          <a:p>
            <a:r>
              <a:rPr lang="en-CA" dirty="0"/>
              <a:t>Each joint is specialized in its shape and structure to control the range of motion between the parts it connects.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7237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88032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You can also do the same based</a:t>
            </a:r>
            <a:br>
              <a:rPr lang="en-CA" dirty="0"/>
            </a:br>
            <a:r>
              <a:rPr lang="en-CA" dirty="0"/>
              <a:t>on the structure of the joint, or the</a:t>
            </a:r>
            <a:br>
              <a:rPr lang="en-CA" dirty="0"/>
            </a:br>
            <a:r>
              <a:rPr lang="en-CA" dirty="0"/>
              <a:t>material that is present in the joint.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Both categories will let you divide</a:t>
            </a:r>
            <a:br>
              <a:rPr lang="en-CA" dirty="0"/>
            </a:br>
            <a:r>
              <a:rPr lang="en-CA" dirty="0"/>
              <a:t>joints into three broad classes: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724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Every time you sprint to catch the bus,</a:t>
            </a:r>
            <a:br>
              <a:rPr lang="en-CA" dirty="0"/>
            </a:br>
            <a:r>
              <a:rPr lang="en-CA" dirty="0"/>
              <a:t>score a point against your opposing team,</a:t>
            </a:r>
            <a:br>
              <a:rPr lang="en-CA" dirty="0"/>
            </a:br>
            <a:r>
              <a:rPr lang="en-CA" dirty="0"/>
              <a:t>or shoot pool with friends, you’re using</a:t>
            </a:r>
            <a:br>
              <a:rPr lang="en-CA" dirty="0"/>
            </a:br>
            <a:r>
              <a:rPr lang="en-CA" dirty="0"/>
              <a:t>your extremely functional</a:t>
            </a:r>
            <a:br>
              <a:rPr lang="en-CA" dirty="0"/>
            </a:br>
            <a:r>
              <a:rPr lang="en-CA" dirty="0"/>
              <a:t>musculoskeletal system.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947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2880320"/>
          </a:xfrm>
        </p:spPr>
        <p:txBody>
          <a:bodyPr>
            <a:noAutofit/>
          </a:bodyPr>
          <a:lstStyle/>
          <a:p>
            <a:pPr algn="ctr"/>
            <a:r>
              <a:rPr lang="en-CA" b="1" dirty="0"/>
              <a:t>1. Immovable or fixed joints.</a:t>
            </a:r>
            <a:endParaRPr lang="en-CA" dirty="0"/>
          </a:p>
          <a:p>
            <a:pPr algn="ctr"/>
            <a:endParaRPr lang="en-CA" dirty="0"/>
          </a:p>
          <a:p>
            <a:pPr algn="ctr"/>
            <a:r>
              <a:rPr lang="en-CA" dirty="0"/>
              <a:t>These are typically fibrous joints that are held together by dense fibrous connective tissue. </a:t>
            </a:r>
            <a:br>
              <a:rPr lang="en-CA" dirty="0"/>
            </a:br>
            <a:r>
              <a:rPr lang="en-CA" dirty="0"/>
              <a:t>There are links or joints between the edges of these plates made of fibrous tissue.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426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2880320"/>
          </a:xfrm>
        </p:spPr>
        <p:txBody>
          <a:bodyPr>
            <a:noAutofit/>
          </a:bodyPr>
          <a:lstStyle/>
          <a:p>
            <a:pPr algn="ctr"/>
            <a:r>
              <a:rPr lang="en-CA" b="1" dirty="0"/>
              <a:t>2. Slightly movable or cartilaginous joints.</a:t>
            </a:r>
            <a:br>
              <a:rPr lang="en-CA" b="1" dirty="0"/>
            </a:br>
            <a:endParaRPr lang="en-CA" b="1" dirty="0"/>
          </a:p>
          <a:p>
            <a:pPr algn="ctr"/>
            <a:r>
              <a:rPr lang="en-CA" dirty="0"/>
              <a:t>Here bones are held together by cartilage</a:t>
            </a:r>
            <a:br>
              <a:rPr lang="en-CA" dirty="0"/>
            </a:br>
            <a:r>
              <a:rPr lang="en-CA" dirty="0"/>
              <a:t>and allow for some degree of movement. This lets you bend forward, backward,</a:t>
            </a:r>
            <a:br>
              <a:rPr lang="en-CA" dirty="0"/>
            </a:br>
            <a:r>
              <a:rPr lang="en-CA" dirty="0"/>
              <a:t>or sideways without straining your back.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8537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699542"/>
            <a:ext cx="6447501" cy="1944216"/>
          </a:xfrm>
        </p:spPr>
        <p:txBody>
          <a:bodyPr>
            <a:noAutofit/>
          </a:bodyPr>
          <a:lstStyle/>
          <a:p>
            <a:pPr algn="ctr"/>
            <a:r>
              <a:rPr lang="en-CA" b="1" dirty="0"/>
              <a:t>3. Freely movable or synovial joints.</a:t>
            </a:r>
            <a:endParaRPr lang="en-ID" dirty="0"/>
          </a:p>
          <a:p>
            <a:pPr algn="ctr"/>
            <a:endParaRPr lang="en-ID" dirty="0"/>
          </a:p>
          <a:p>
            <a:pPr algn="ctr"/>
            <a:r>
              <a:rPr lang="en-CA" dirty="0"/>
              <a:t>This synovial fluid lubricates the area and</a:t>
            </a:r>
            <a:br>
              <a:rPr lang="en-CA" dirty="0"/>
            </a:br>
            <a:r>
              <a:rPr lang="en-CA" dirty="0"/>
              <a:t>helps the joints move easily.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0B941E2-D11F-134E-AD18-D42D48B66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52" y="2931790"/>
            <a:ext cx="1846100" cy="1698412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282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This type of joint allows the greatest</a:t>
            </a:r>
            <a:br>
              <a:rPr lang="en-CA" dirty="0"/>
            </a:br>
            <a:r>
              <a:rPr lang="en-CA" dirty="0"/>
              <a:t>range of movement letting you propel</a:t>
            </a:r>
            <a:br>
              <a:rPr lang="en-CA" dirty="0"/>
            </a:br>
            <a:r>
              <a:rPr lang="en-CA" dirty="0"/>
              <a:t>yourself in just about any direction.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E3119A-8718-6F43-A499-957186F29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94" y="2571750"/>
            <a:ext cx="2564015" cy="1707654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065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627534"/>
            <a:ext cx="6447501" cy="4032448"/>
          </a:xfrm>
        </p:spPr>
        <p:txBody>
          <a:bodyPr>
            <a:noAutofit/>
          </a:bodyPr>
          <a:lstStyle/>
          <a:p>
            <a:r>
              <a:rPr lang="en-CA" dirty="0"/>
              <a:t>Synovial joints can further be divided into 6 types including the following:</a:t>
            </a:r>
          </a:p>
          <a:p>
            <a:endParaRPr lang="en-CA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CA" b="1" dirty="0"/>
              <a:t>Hinge</a:t>
            </a:r>
            <a:r>
              <a:rPr lang="en-CA" dirty="0"/>
              <a:t> joints such as the fingers and toes </a:t>
            </a:r>
            <a:endParaRPr lang="en-ID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CA" b="1" dirty="0"/>
              <a:t>Ball and socket</a:t>
            </a:r>
            <a:r>
              <a:rPr lang="en-CA" dirty="0"/>
              <a:t> joints such as the shoulders and hips</a:t>
            </a:r>
            <a:endParaRPr lang="en-ID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b="1" dirty="0"/>
              <a:t>Pivot</a:t>
            </a:r>
            <a:r>
              <a:rPr lang="en-CA" dirty="0"/>
              <a:t> joints such as the neck</a:t>
            </a:r>
            <a:r>
              <a:rPr lang="en-ID" dirty="0"/>
              <a:t>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3654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483518"/>
            <a:ext cx="6447501" cy="1512168"/>
          </a:xfrm>
        </p:spPr>
        <p:txBody>
          <a:bodyPr>
            <a:no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CA" b="1" dirty="0"/>
              <a:t>Gliding</a:t>
            </a:r>
            <a:r>
              <a:rPr lang="en-CA" dirty="0"/>
              <a:t> joints such as the wrist</a:t>
            </a:r>
            <a:endParaRPr lang="en-ID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CA" b="1" dirty="0"/>
              <a:t>Saddle</a:t>
            </a:r>
            <a:r>
              <a:rPr lang="en-CA" dirty="0"/>
              <a:t> joints such as the thumb</a:t>
            </a:r>
            <a:endParaRPr lang="en-ID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CA" b="1" dirty="0"/>
              <a:t>Planar</a:t>
            </a:r>
            <a:r>
              <a:rPr lang="en-CA" dirty="0"/>
              <a:t> joints such as the ankle</a:t>
            </a:r>
            <a:r>
              <a:rPr lang="en-ID" dirty="0"/>
              <a:t> </a:t>
            </a:r>
            <a:endParaRPr lang="en-CA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CC4150-B837-D849-8AF2-B1B75B677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560" y="2211710"/>
            <a:ext cx="2157484" cy="2571750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572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8A7E83-CA46-ED44-8C91-189BF06D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75606"/>
            <a:ext cx="6447501" cy="602382"/>
          </a:xfrm>
        </p:spPr>
        <p:txBody>
          <a:bodyPr>
            <a:normAutofit/>
          </a:bodyPr>
          <a:lstStyle/>
          <a:p>
            <a:r>
              <a:rPr lang="en-CA" b="1" dirty="0"/>
              <a:t>Healthy vs Painful Joints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897551-33E6-A04B-8F54-72D91D4E6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2006800"/>
            <a:ext cx="6447501" cy="1861094"/>
          </a:xfrm>
        </p:spPr>
        <p:txBody>
          <a:bodyPr>
            <a:normAutofit/>
          </a:bodyPr>
          <a:lstStyle/>
          <a:p>
            <a:r>
              <a:rPr lang="en-CA" dirty="0"/>
              <a:t>Unlike many other health conditions, where it’s not always possible to detect early warning signs of wear and tear, your joints are a different story.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2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When things are going well, you won’t</a:t>
            </a:r>
            <a:br>
              <a:rPr lang="en-CA" dirty="0"/>
            </a:br>
            <a:r>
              <a:rPr lang="en-CA" dirty="0"/>
              <a:t>feel any discomfort or pain, but if</a:t>
            </a:r>
            <a:br>
              <a:rPr lang="en-CA" dirty="0"/>
            </a:br>
            <a:r>
              <a:rPr lang="en-CA" dirty="0"/>
              <a:t>your joints start to give way,</a:t>
            </a:r>
            <a:br>
              <a:rPr lang="en-CA" dirty="0"/>
            </a:br>
            <a:r>
              <a:rPr lang="en-CA" dirty="0"/>
              <a:t>you may experience some of the</a:t>
            </a:r>
            <a:br>
              <a:rPr lang="en-CA" dirty="0"/>
            </a:br>
            <a:r>
              <a:rPr lang="en-CA" dirty="0"/>
              <a:t>symptoms discussed here.  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811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This may mean you’re exerting your</a:t>
            </a:r>
            <a:br>
              <a:rPr lang="en-CA" dirty="0"/>
            </a:br>
            <a:r>
              <a:rPr lang="en-CA" dirty="0"/>
              <a:t>joints too much or that you’ve</a:t>
            </a:r>
            <a:br>
              <a:rPr lang="en-CA" dirty="0"/>
            </a:br>
            <a:r>
              <a:rPr lang="en-CA" dirty="0"/>
              <a:t>already worn them out a fair bit.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1CFF011-5016-8448-898C-E360FB581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266" y="2499742"/>
            <a:ext cx="2680072" cy="1783923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300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If your joints become sore or</a:t>
            </a:r>
            <a:br>
              <a:rPr lang="en-CA" dirty="0"/>
            </a:br>
            <a:r>
              <a:rPr lang="en-CA" dirty="0"/>
              <a:t>tender to touch, it could indicate</a:t>
            </a:r>
            <a:br>
              <a:rPr lang="en-CA" dirty="0"/>
            </a:br>
            <a:r>
              <a:rPr lang="en-CA" dirty="0"/>
              <a:t>possible (internal) inflammation.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F2D18A4-F914-5A42-8D01-22CC5446A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414" y="2540218"/>
            <a:ext cx="2555776" cy="1327676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829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This means a combination of bones,</a:t>
            </a:r>
            <a:br>
              <a:rPr lang="en-CA" dirty="0"/>
            </a:br>
            <a:r>
              <a:rPr lang="en-CA" dirty="0"/>
              <a:t>joints and muscles get you going</a:t>
            </a:r>
            <a:br>
              <a:rPr lang="en-CA" dirty="0"/>
            </a:br>
            <a:r>
              <a:rPr lang="en-CA" dirty="0"/>
              <a:t>where you want to go.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D557F28-BC48-D64D-A5B2-DB000D93A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340" y="2571750"/>
            <a:ext cx="2559923" cy="1599952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001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71550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And if your joints offer little</a:t>
            </a:r>
            <a:br>
              <a:rPr lang="en-CA" dirty="0"/>
            </a:br>
            <a:r>
              <a:rPr lang="en-CA" dirty="0"/>
              <a:t>flexibility with a reduced range</a:t>
            </a:r>
            <a:br>
              <a:rPr lang="en-CA" dirty="0"/>
            </a:br>
            <a:r>
              <a:rPr lang="en-CA" dirty="0"/>
              <a:t>of motion, you may want to get a professional’s opinion.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4798C50-2CAC-7A48-968C-C0D527D57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838" y="2663428"/>
            <a:ext cx="2526928" cy="174863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497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If you hear clicking, creaking,</a:t>
            </a:r>
            <a:br>
              <a:rPr lang="en-CA" dirty="0"/>
            </a:br>
            <a:r>
              <a:rPr lang="en-CA" dirty="0"/>
              <a:t>or cracking sounds, or feel that your</a:t>
            </a:r>
            <a:br>
              <a:rPr lang="en-CA" dirty="0"/>
            </a:br>
            <a:r>
              <a:rPr lang="en-CA" dirty="0"/>
              <a:t>joints grate every time you move,</a:t>
            </a:r>
            <a:br>
              <a:rPr lang="en-CA" dirty="0"/>
            </a:br>
            <a:r>
              <a:rPr lang="en-CA" dirty="0"/>
              <a:t>you should become concerned about</a:t>
            </a:r>
            <a:br>
              <a:rPr lang="en-CA" dirty="0"/>
            </a:br>
            <a:r>
              <a:rPr lang="en-CA" dirty="0"/>
              <a:t>possible joint damage.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4068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43727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Among other things, excessive</a:t>
            </a:r>
            <a:br>
              <a:rPr lang="en-CA" dirty="0"/>
            </a:br>
            <a:r>
              <a:rPr lang="en-CA" dirty="0"/>
              <a:t>weight is also associated with</a:t>
            </a:r>
            <a:br>
              <a:rPr lang="en-CA" dirty="0"/>
            </a:br>
            <a:r>
              <a:rPr lang="en-CA" dirty="0"/>
              <a:t>increased inflammation, a leading</a:t>
            </a:r>
            <a:br>
              <a:rPr lang="en-CA" dirty="0"/>
            </a:br>
            <a:r>
              <a:rPr lang="en-CA" dirty="0"/>
              <a:t>cause of joint discomfort.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8A95494-EA48-3F45-9BAD-C82E7DB42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058" y="2759951"/>
            <a:ext cx="2722488" cy="1611999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183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9662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If your work involves taxing your joints,</a:t>
            </a:r>
            <a:br>
              <a:rPr lang="en-CA" dirty="0"/>
            </a:br>
            <a:r>
              <a:rPr lang="en-CA" dirty="0"/>
              <a:t>such as lifting heavy objects, or even</a:t>
            </a:r>
            <a:br>
              <a:rPr lang="en-CA" dirty="0"/>
            </a:br>
            <a:r>
              <a:rPr lang="en-CA" dirty="0"/>
              <a:t>sitting for prolonged periods, you</a:t>
            </a:r>
            <a:br>
              <a:rPr lang="en-CA" dirty="0"/>
            </a:br>
            <a:r>
              <a:rPr lang="en-CA" dirty="0"/>
              <a:t>can start to develop joint issues as well.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73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But muscles and bones don’t</a:t>
            </a:r>
            <a:br>
              <a:rPr lang="en-CA" dirty="0"/>
            </a:br>
            <a:r>
              <a:rPr lang="en-CA" dirty="0"/>
              <a:t>work alone. Instead there are</a:t>
            </a:r>
            <a:br>
              <a:rPr lang="en-CA" dirty="0"/>
            </a:br>
            <a:r>
              <a:rPr lang="en-CA" dirty="0"/>
              <a:t>joints that link these together.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824F3D7-AF15-8F41-8D43-FDDB9FAEE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643758"/>
            <a:ext cx="2612008" cy="1469255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275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6447501" cy="115212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Joints are the connecting links that</a:t>
            </a:r>
            <a:br>
              <a:rPr lang="en-CA" dirty="0"/>
            </a:br>
            <a:r>
              <a:rPr lang="en-CA" dirty="0"/>
              <a:t>put both bones and muscles in motion.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8BF40AD-BEA3-6945-96C7-40845E1E6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370" y="2499742"/>
            <a:ext cx="2585864" cy="1223976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372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223224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Given the important functions</a:t>
            </a:r>
            <a:br>
              <a:rPr lang="en-CA" dirty="0"/>
            </a:br>
            <a:r>
              <a:rPr lang="en-CA" dirty="0"/>
              <a:t>of mobility and movement,</a:t>
            </a:r>
            <a:br>
              <a:rPr lang="en-CA" dirty="0"/>
            </a:br>
            <a:r>
              <a:rPr lang="en-CA" dirty="0"/>
              <a:t>it becomes crucial that you take</a:t>
            </a:r>
            <a:br>
              <a:rPr lang="en-CA" dirty="0"/>
            </a:br>
            <a:r>
              <a:rPr lang="en-CA" dirty="0"/>
              <a:t>good care of your joints.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7862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763" y="1491630"/>
            <a:ext cx="6447501" cy="223224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As age catches up with you, you can feel</a:t>
            </a:r>
            <a:br>
              <a:rPr lang="en-CA" dirty="0"/>
            </a:br>
            <a:r>
              <a:rPr lang="en-CA" dirty="0"/>
              <a:t>the effects of overuse weathering away</a:t>
            </a:r>
            <a:br>
              <a:rPr lang="en-CA" dirty="0"/>
            </a:br>
            <a:r>
              <a:rPr lang="en-CA" dirty="0"/>
              <a:t>your joints. So keep your joints healthy</a:t>
            </a:r>
            <a:br>
              <a:rPr lang="en-CA" dirty="0"/>
            </a:br>
            <a:r>
              <a:rPr lang="en-CA" dirty="0"/>
              <a:t>at every stage of your life so they</a:t>
            </a:r>
            <a:br>
              <a:rPr lang="en-CA" dirty="0"/>
            </a:br>
            <a:r>
              <a:rPr lang="en-CA" dirty="0"/>
              <a:t>can keep you moving even in old age.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0769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74016"/>
            <a:ext cx="6447501" cy="129614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But before we look at ways</a:t>
            </a:r>
            <a:br>
              <a:rPr lang="en-CA" dirty="0"/>
            </a:br>
            <a:r>
              <a:rPr lang="en-CA" dirty="0"/>
              <a:t>to do so, here’s a quick look</a:t>
            </a:r>
            <a:br>
              <a:rPr lang="en-CA" dirty="0"/>
            </a:br>
            <a:r>
              <a:rPr lang="en-CA" dirty="0"/>
              <a:t>at the anatomy of a joint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A6C3026-7D23-3A45-AADC-56119A05A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954" y="2730200"/>
            <a:ext cx="2616696" cy="1137694"/>
          </a:xfrm>
          <a:prstGeom prst="rect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601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347614"/>
            <a:ext cx="6447501" cy="530374"/>
          </a:xfrm>
        </p:spPr>
        <p:txBody>
          <a:bodyPr>
            <a:normAutofit/>
          </a:bodyPr>
          <a:lstStyle/>
          <a:p>
            <a:r>
              <a:rPr lang="en-CA" b="1" dirty="0"/>
              <a:t>What are joints?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006800"/>
            <a:ext cx="6447501" cy="1902468"/>
          </a:xfrm>
        </p:spPr>
        <p:txBody>
          <a:bodyPr>
            <a:normAutofit/>
          </a:bodyPr>
          <a:lstStyle/>
          <a:p>
            <a:r>
              <a:rPr lang="en-CA" dirty="0"/>
              <a:t>Imagine if the skeleton had only one solid bone. So instead nature solved this problem by dividing the skeleton into many bones, and creating joints where the bones intersect.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{FE7B8DA5-47DB-954F-865E-C8822726560F}tf10001060</Template>
  <TotalTime>841</TotalTime>
  <Words>358</Words>
  <Application>Microsoft Office PowerPoint</Application>
  <PresentationFormat>On-screen Show (16:9)</PresentationFormat>
  <Paragraphs>50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are joints?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joints and their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Healthy vs Painful Joints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66</cp:revision>
  <dcterms:created xsi:type="dcterms:W3CDTF">2018-10-15T07:11:14Z</dcterms:created>
  <dcterms:modified xsi:type="dcterms:W3CDTF">2019-01-26T07:12:42Z</dcterms:modified>
</cp:coreProperties>
</file>