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6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4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</p:sldIdLst>
  <p:sldSz cy="5143500" cx="9144000"/>
  <p:notesSz cx="6858000" cy="9144000"/>
  <p:embeddedFontLst>
    <p:embeddedFont>
      <p:font typeface="Poppins"/>
      <p:regular r:id="rId26"/>
      <p:bold r:id="rId27"/>
      <p:italic r:id="rId28"/>
      <p:boldItalic r:id="rId29"/>
    </p:embeddedFont>
    <p:embeddedFont>
      <p:font typeface="Pacifico"/>
      <p:regular r:id="rId3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Poppins-regular.fntdata"/><Relationship Id="rId25" Type="http://schemas.openxmlformats.org/officeDocument/2006/relationships/slide" Target="slides/slide21.xml"/><Relationship Id="rId28" Type="http://schemas.openxmlformats.org/officeDocument/2006/relationships/font" Target="fonts/Poppins-italic.fntdata"/><Relationship Id="rId27" Type="http://schemas.openxmlformats.org/officeDocument/2006/relationships/font" Target="fonts/Poppins-bold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font" Target="fonts/Poppins-boldItalic.fntdata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0" Type="http://schemas.openxmlformats.org/officeDocument/2006/relationships/font" Target="fonts/Pacifico-regular.fntdata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" name="Google Shape;3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54b4a8583_076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54b4a8583_0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54b4a8583_082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54b4a8583_0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54b4a8583_088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54b4a8583_0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54b4a8583_095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54b4a8583_0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54b4a8583_0101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54b4a8583_01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54b4a8583_0107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54b4a8583_01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54b4a8583_0113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54b4a8583_01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8d0b7625c_035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8d0b7625c_0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54b4a8583_0119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54b4a8583_01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54b4a8583_0128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54b4a8583_01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g54b4a8583_028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" name="Google Shape;37;g54b4a8583_0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54b4a8583_0134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54b4a8583_01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54b4a8583_0140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54b4a8583_01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g54b4a8583_034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" name="Google Shape;43;g54b4a8583_0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g54b4a8583_040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" name="Google Shape;49;g54b4a8583_0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g54b4a8583_046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" name="Google Shape;55;g54b4a8583_0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54b4a8583_052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54b4a8583_0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54b4a8583_058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54b4a8583_0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54b4a8583_064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54b4a8583_0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54b4a8583_070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54b4a8583_0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idx="1" type="subTitle"/>
          </p:nvPr>
        </p:nvSpPr>
        <p:spPr>
          <a:xfrm>
            <a:off x="685800" y="2840053"/>
            <a:ext cx="7772400" cy="7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1" name="Google Shape;11;p2"/>
          <p:cNvSpPr txBox="1"/>
          <p:nvPr>
            <p:ph type="ctrTitle"/>
          </p:nvPr>
        </p:nvSpPr>
        <p:spPr>
          <a:xfrm>
            <a:off x="685800" y="1583342"/>
            <a:ext cx="77724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15" name="Google Shape;15;p3"/>
          <p:cNvSpPr txBox="1"/>
          <p:nvPr>
            <p:ph idx="1" type="body"/>
          </p:nvPr>
        </p:nvSpPr>
        <p:spPr>
          <a:xfrm>
            <a:off x="457200" y="1200150"/>
            <a:ext cx="82296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419100" lvl="0" marL="457200">
              <a:spcBef>
                <a:spcPts val="600"/>
              </a:spcBef>
              <a:spcAft>
                <a:spcPts val="0"/>
              </a:spcAft>
              <a:buSzPts val="3000"/>
              <a:buChar char="●"/>
              <a:defRPr/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16" name="Google Shape;16;p3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" type="body"/>
          </p:nvPr>
        </p:nvSpPr>
        <p:spPr>
          <a:xfrm>
            <a:off x="457200" y="1200150"/>
            <a:ext cx="39945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419100" lvl="0" marL="457200">
              <a:spcBef>
                <a:spcPts val="600"/>
              </a:spcBef>
              <a:spcAft>
                <a:spcPts val="0"/>
              </a:spcAft>
              <a:buSzPts val="3000"/>
              <a:buChar char="●"/>
              <a:defRPr/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20" name="Google Shape;20;p4"/>
          <p:cNvSpPr txBox="1"/>
          <p:nvPr>
            <p:ph idx="2" type="body"/>
          </p:nvPr>
        </p:nvSpPr>
        <p:spPr>
          <a:xfrm>
            <a:off x="4692274" y="1200150"/>
            <a:ext cx="39945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419100" lvl="0" marL="457200">
              <a:spcBef>
                <a:spcPts val="600"/>
              </a:spcBef>
              <a:spcAft>
                <a:spcPts val="0"/>
              </a:spcAft>
              <a:buSzPts val="3000"/>
              <a:buChar char="●"/>
              <a:defRPr/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21" name="Google Shape;21;p4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idx="1" type="body"/>
          </p:nvPr>
        </p:nvSpPr>
        <p:spPr>
          <a:xfrm>
            <a:off x="457200" y="4406309"/>
            <a:ext cx="8229600" cy="51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1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light-gradient">
    <p:bg>
      <p:bgPr>
        <a:gradFill>
          <a:gsLst>
            <a:gs pos="0">
              <a:schemeClr val="lt1"/>
            </a:gs>
            <a:gs pos="30000">
              <a:schemeClr val="lt1"/>
            </a:gs>
            <a:gs pos="100000">
              <a:schemeClr val="lt2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200150"/>
            <a:ext cx="8229600" cy="372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419100" lvl="0" marL="457200">
              <a:spcBef>
                <a:spcPts val="600"/>
              </a:spcBef>
              <a:spcAft>
                <a:spcPts val="0"/>
              </a:spcAft>
              <a:buSzPts val="3000"/>
              <a:buChar char="●"/>
              <a:defRPr sz="3000"/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300">
                <a:solidFill>
                  <a:schemeClr val="dk1"/>
                </a:solidFill>
              </a:defRPr>
            </a:lvl1pPr>
            <a:lvl2pPr lvl="1" algn="r">
              <a:buNone/>
              <a:defRPr sz="1300">
                <a:solidFill>
                  <a:schemeClr val="dk1"/>
                </a:solidFill>
              </a:defRPr>
            </a:lvl2pPr>
            <a:lvl3pPr lvl="2" algn="r">
              <a:buNone/>
              <a:defRPr sz="1300">
                <a:solidFill>
                  <a:schemeClr val="dk1"/>
                </a:solidFill>
              </a:defRPr>
            </a:lvl3pPr>
            <a:lvl4pPr lvl="3" algn="r">
              <a:buNone/>
              <a:defRPr sz="1300">
                <a:solidFill>
                  <a:schemeClr val="dk1"/>
                </a:solidFill>
              </a:defRPr>
            </a:lvl4pPr>
            <a:lvl5pPr lvl="4" algn="r">
              <a:buNone/>
              <a:defRPr sz="1300">
                <a:solidFill>
                  <a:schemeClr val="dk1"/>
                </a:solidFill>
              </a:defRPr>
            </a:lvl5pPr>
            <a:lvl6pPr lvl="5" algn="r">
              <a:buNone/>
              <a:defRPr sz="1300">
                <a:solidFill>
                  <a:schemeClr val="dk1"/>
                </a:solidFill>
              </a:defRPr>
            </a:lvl6pPr>
            <a:lvl7pPr lvl="6" algn="r">
              <a:buNone/>
              <a:defRPr sz="1300">
                <a:solidFill>
                  <a:schemeClr val="dk1"/>
                </a:solidFill>
              </a:defRPr>
            </a:lvl7pPr>
            <a:lvl8pPr lvl="7" algn="r">
              <a:buNone/>
              <a:defRPr sz="1300">
                <a:solidFill>
                  <a:schemeClr val="dk1"/>
                </a:solidFill>
              </a:defRPr>
            </a:lvl8pPr>
            <a:lvl9pPr lvl="8" algn="r">
              <a:buNone/>
              <a:defRPr sz="1300">
                <a:solidFill>
                  <a:schemeClr val="dk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"/>
          <p:cNvSpPr txBox="1"/>
          <p:nvPr/>
        </p:nvSpPr>
        <p:spPr>
          <a:xfrm>
            <a:off x="52725" y="1257150"/>
            <a:ext cx="8876400" cy="262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800">
                <a:highlight>
                  <a:srgbClr val="FFFFFF"/>
                </a:highlight>
                <a:latin typeface="Poppins"/>
                <a:ea typeface="Poppins"/>
                <a:cs typeface="Poppins"/>
                <a:sym typeface="Poppins"/>
              </a:rPr>
              <a:t>20 Tips to Amplify Your Business With</a:t>
            </a:r>
            <a:endParaRPr b="1" sz="4800">
              <a:highlight>
                <a:srgbClr val="FFFFFF"/>
              </a:highlight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800">
                <a:highlight>
                  <a:srgbClr val="FFFFFF"/>
                </a:highlight>
                <a:latin typeface="Poppins"/>
                <a:ea typeface="Poppins"/>
                <a:cs typeface="Poppins"/>
                <a:sym typeface="Poppins"/>
              </a:rPr>
              <a:t>Facebook Groups</a:t>
            </a:r>
            <a:endParaRPr b="1" sz="4800">
              <a:highlight>
                <a:srgbClr val="FFFFFF"/>
              </a:highlight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7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#9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88" name="Google Shape;88;p17"/>
          <p:cNvSpPr txBox="1"/>
          <p:nvPr>
            <p:ph idx="1" type="body"/>
          </p:nvPr>
        </p:nvSpPr>
        <p:spPr>
          <a:xfrm>
            <a:off x="457200" y="1200150"/>
            <a:ext cx="82296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chemeClr val="dk1"/>
                </a:solidFill>
              </a:rPr>
              <a:t>Create Rules</a:t>
            </a:r>
            <a:endParaRPr b="1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800">
                <a:solidFill>
                  <a:schemeClr val="dk1"/>
                </a:solidFill>
              </a:rPr>
              <a:t>Creating rules in your group will provide a framework and help set the tone.</a:t>
            </a:r>
            <a:endParaRPr sz="280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8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#10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94" name="Google Shape;94;p18"/>
          <p:cNvSpPr txBox="1"/>
          <p:nvPr>
            <p:ph idx="1" type="body"/>
          </p:nvPr>
        </p:nvSpPr>
        <p:spPr>
          <a:xfrm>
            <a:off x="457200" y="1187050"/>
            <a:ext cx="82296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Make Moderators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800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800"/>
              <a:t>Giving users moderator privileges will help you to keep everything under control in the group without creating a huge amount of work for yourself.</a:t>
            </a:r>
            <a:endParaRPr sz="2800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 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9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#11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00" name="Google Shape;100;p19"/>
          <p:cNvSpPr txBox="1"/>
          <p:nvPr>
            <p:ph idx="1" type="body"/>
          </p:nvPr>
        </p:nvSpPr>
        <p:spPr>
          <a:xfrm>
            <a:off x="457200" y="384950"/>
            <a:ext cx="8229600" cy="4437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Use A WordPress Widget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Get people to notice your group by featuring it in a prominent position on your site using a WordPress widget.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0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#12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06" name="Google Shape;106;p20"/>
          <p:cNvSpPr txBox="1"/>
          <p:nvPr>
            <p:ph idx="1" type="body"/>
          </p:nvPr>
        </p:nvSpPr>
        <p:spPr>
          <a:xfrm>
            <a:off x="457200" y="387450"/>
            <a:ext cx="8229600" cy="418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/>
              <a:t> 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Talk About Your Group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On your blog, on social media, in videos, and everywhere else.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1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#13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12" name="Google Shape;112;p21"/>
          <p:cNvSpPr txBox="1"/>
          <p:nvPr>
            <p:ph idx="1" type="body"/>
          </p:nvPr>
        </p:nvSpPr>
        <p:spPr>
          <a:xfrm>
            <a:off x="531875" y="472050"/>
            <a:ext cx="8229600" cy="456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/>
              <a:t> 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Make Your Members Feel Special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Refer to your members as VIPs, privileged members, or something else that makes them feel like a part of something.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2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#14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18" name="Google Shape;118;p22"/>
          <p:cNvSpPr txBox="1"/>
          <p:nvPr>
            <p:ph idx="1" type="body"/>
          </p:nvPr>
        </p:nvSpPr>
        <p:spPr>
          <a:xfrm>
            <a:off x="457200" y="429600"/>
            <a:ext cx="8229600" cy="4093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Let Users Add Content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This is an easy way to keep growing your brand and to make it into something self-sustaining.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 	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3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#15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24" name="Google Shape;124;p23"/>
          <p:cNvSpPr txBox="1"/>
          <p:nvPr>
            <p:ph idx="1" type="body"/>
          </p:nvPr>
        </p:nvSpPr>
        <p:spPr>
          <a:xfrm>
            <a:off x="556000" y="549250"/>
            <a:ext cx="8229600" cy="4092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Link Your Group and Your Page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This will help you to drive more members from your page.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4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#16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30" name="Google Shape;130;p24"/>
          <p:cNvSpPr txBox="1"/>
          <p:nvPr>
            <p:ph idx="1" type="body"/>
          </p:nvPr>
        </p:nvSpPr>
        <p:spPr>
          <a:xfrm>
            <a:off x="510900" y="563025"/>
            <a:ext cx="8229600" cy="412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Use an AMA or Interview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You can host events in your group. An AMA with someone big in your niche is a great example.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5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#17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36" name="Google Shape;136;p25"/>
          <p:cNvSpPr txBox="1"/>
          <p:nvPr>
            <p:ph idx="1" type="body"/>
          </p:nvPr>
        </p:nvSpPr>
        <p:spPr>
          <a:xfrm>
            <a:off x="648550" y="432375"/>
            <a:ext cx="8229600" cy="416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Run Contests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Contests are a great option to incentivise more people to invite other users, or to spread the word about your brand.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6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#18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42" name="Google Shape;142;p26"/>
          <p:cNvSpPr txBox="1"/>
          <p:nvPr>
            <p:ph idx="1" type="body"/>
          </p:nvPr>
        </p:nvSpPr>
        <p:spPr>
          <a:xfrm>
            <a:off x="361125" y="517325"/>
            <a:ext cx="8229600" cy="410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Get Feedback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Companies pay a huge amount of money for market research. With a Facebook group you have this on tap – make the most of it!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9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40" name="Google Shape;40;p9"/>
          <p:cNvSpPr txBox="1"/>
          <p:nvPr>
            <p:ph idx="1" type="body"/>
          </p:nvPr>
        </p:nvSpPr>
        <p:spPr>
          <a:xfrm>
            <a:off x="457200" y="1128425"/>
            <a:ext cx="8229600" cy="376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Use the right niche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The best niche for a Facebook group is one that is highly specific and tailored to your audience. ‘Golden Retriever Training’ is better than ‘Dog Training.’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7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#19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48" name="Google Shape;148;p27"/>
          <p:cNvSpPr txBox="1"/>
          <p:nvPr>
            <p:ph idx="1" type="body"/>
          </p:nvPr>
        </p:nvSpPr>
        <p:spPr>
          <a:xfrm>
            <a:off x="457200" y="446125"/>
            <a:ext cx="8229600" cy="437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Build Friendships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It may sound corny, but creating actual friends means having a huge network and community to back everything you do. That’s incredibly powerful and leads to true grass-routes success stories.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8"/>
          <p:cNvSpPr txBox="1"/>
          <p:nvPr>
            <p:ph type="title"/>
          </p:nvPr>
        </p:nvSpPr>
        <p:spPr>
          <a:xfrm>
            <a:off x="457200" y="165001"/>
            <a:ext cx="8229600" cy="726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#20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54" name="Google Shape;154;p28"/>
          <p:cNvSpPr txBox="1"/>
          <p:nvPr>
            <p:ph idx="1" type="body"/>
          </p:nvPr>
        </p:nvSpPr>
        <p:spPr>
          <a:xfrm>
            <a:off x="523975" y="427300"/>
            <a:ext cx="8292900" cy="4374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Provide Value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Whatever else you do, make sure that you respect your members’ time by providing them with some real value.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45720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45720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45720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0"/>
          <p:cNvSpPr txBox="1"/>
          <p:nvPr>
            <p:ph type="title"/>
          </p:nvPr>
        </p:nvSpPr>
        <p:spPr>
          <a:xfrm>
            <a:off x="457200" y="77653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#2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46" name="Google Shape;46;p10"/>
          <p:cNvSpPr txBox="1"/>
          <p:nvPr>
            <p:ph idx="1" type="body"/>
          </p:nvPr>
        </p:nvSpPr>
        <p:spPr>
          <a:xfrm>
            <a:off x="457200" y="622725"/>
            <a:ext cx="8229600" cy="444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Use the Right Name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The name is what will define the niche of your group, and will have a huge role in attracting the right kind of user.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1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#3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52" name="Google Shape;52;p11"/>
          <p:cNvSpPr txBox="1"/>
          <p:nvPr>
            <p:ph idx="1" type="body"/>
          </p:nvPr>
        </p:nvSpPr>
        <p:spPr>
          <a:xfrm>
            <a:off x="457200" y="1166550"/>
            <a:ext cx="82296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Consider Making Your Group Secret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600"/>
              <a:t>This makes it appear more exclusive, while at the same time utilising the power of curiosity to get more people to sign up.</a:t>
            </a:r>
            <a:endParaRPr sz="2600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45720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45720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2"/>
          <p:cNvSpPr txBox="1"/>
          <p:nvPr>
            <p:ph type="title"/>
          </p:nvPr>
        </p:nvSpPr>
        <p:spPr>
          <a:xfrm>
            <a:off x="457200" y="379126"/>
            <a:ext cx="8229600" cy="696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#4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58" name="Google Shape;58;p12"/>
          <p:cNvSpPr txBox="1"/>
          <p:nvPr>
            <p:ph idx="1" type="body"/>
          </p:nvPr>
        </p:nvSpPr>
        <p:spPr>
          <a:xfrm>
            <a:off x="457200" y="499200"/>
            <a:ext cx="8229600" cy="4511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Add Friends and Colleagues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To create early buzz within your Facebook group, add people who you would normally discuss the topic with. Others can then latch onto your conversations.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3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#5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64" name="Google Shape;64;p13"/>
          <p:cNvSpPr txBox="1"/>
          <p:nvPr>
            <p:ph idx="1" type="body"/>
          </p:nvPr>
        </p:nvSpPr>
        <p:spPr>
          <a:xfrm>
            <a:off x="618150" y="1115575"/>
            <a:ext cx="8068800" cy="395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Use The Right Image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The image you choose for your group will be the first impression you make on many users. Choose something that communicates the subject matter well and that works in a smaller form factor.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4"/>
          <p:cNvSpPr txBox="1"/>
          <p:nvPr>
            <p:ph type="title"/>
          </p:nvPr>
        </p:nvSpPr>
        <p:spPr>
          <a:xfrm>
            <a:off x="457200" y="57603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#6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70" name="Google Shape;70;p14"/>
          <p:cNvSpPr txBox="1"/>
          <p:nvPr>
            <p:ph idx="1" type="body"/>
          </p:nvPr>
        </p:nvSpPr>
        <p:spPr>
          <a:xfrm>
            <a:off x="457200" y="1002325"/>
            <a:ext cx="8229600" cy="399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 </a:t>
            </a:r>
            <a:r>
              <a:rPr b="1" lang="en"/>
              <a:t>Write A Great Description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You have a few lines to explain what your group is about and why people should join.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5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#7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76" name="Google Shape;76;p15"/>
          <p:cNvSpPr txBox="1"/>
          <p:nvPr>
            <p:ph idx="1" type="body"/>
          </p:nvPr>
        </p:nvSpPr>
        <p:spPr>
          <a:xfrm>
            <a:off x="410525" y="528050"/>
            <a:ext cx="8229600" cy="423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Tell Your Members You’ll Be Marketing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/>
              <a:t>If you plan on marketing to members of your group, tell them this up front. But make it sound like a BONUS.</a:t>
            </a:r>
            <a:endParaRPr sz="2400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6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#8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82" name="Google Shape;82;p16"/>
          <p:cNvSpPr txBox="1"/>
          <p:nvPr>
            <p:ph idx="1" type="body"/>
          </p:nvPr>
        </p:nvSpPr>
        <p:spPr>
          <a:xfrm>
            <a:off x="457200" y="500050"/>
            <a:ext cx="8229600" cy="413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 </a:t>
            </a:r>
            <a:r>
              <a:rPr b="1" lang="en"/>
              <a:t>Welcome New Members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An easy way to create a great atmosphere and make people feel welcome and wanted is to welcome people who join the group.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Light Gradient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