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35"/>
  </p:notesMasterIdLst>
  <p:sldIdLst>
    <p:sldId id="257" r:id="rId2"/>
    <p:sldId id="262" r:id="rId3"/>
    <p:sldId id="311" r:id="rId4"/>
    <p:sldId id="261" r:id="rId5"/>
    <p:sldId id="265" r:id="rId6"/>
    <p:sldId id="266" r:id="rId7"/>
    <p:sldId id="312" r:id="rId8"/>
    <p:sldId id="279" r:id="rId9"/>
    <p:sldId id="281" r:id="rId10"/>
    <p:sldId id="283" r:id="rId11"/>
    <p:sldId id="285" r:id="rId12"/>
    <p:sldId id="287" r:id="rId13"/>
    <p:sldId id="289" r:id="rId14"/>
    <p:sldId id="291" r:id="rId15"/>
    <p:sldId id="293" r:id="rId16"/>
    <p:sldId id="295" r:id="rId17"/>
    <p:sldId id="297" r:id="rId18"/>
    <p:sldId id="299" r:id="rId19"/>
    <p:sldId id="301" r:id="rId20"/>
    <p:sldId id="302" r:id="rId21"/>
    <p:sldId id="303" r:id="rId22"/>
    <p:sldId id="304" r:id="rId23"/>
    <p:sldId id="305" r:id="rId24"/>
    <p:sldId id="307" r:id="rId25"/>
    <p:sldId id="309" r:id="rId26"/>
    <p:sldId id="310" r:id="rId27"/>
    <p:sldId id="313" r:id="rId28"/>
    <p:sldId id="314" r:id="rId29"/>
    <p:sldId id="315" r:id="rId30"/>
    <p:sldId id="316" r:id="rId31"/>
    <p:sldId id="317" r:id="rId32"/>
    <p:sldId id="318" r:id="rId33"/>
    <p:sldId id="319" r:id="rId3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39"/>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6/24/2019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2440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7685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4207676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946729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85422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09630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2876814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9947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2400">
                <a:solidFill>
                  <a:schemeClr val="tx1">
                    <a:lumMod val="85000"/>
                    <a:lumOff val="15000"/>
                  </a:schemeClr>
                </a:solidFill>
                <a:latin typeface="Calibri" panose="020F0502020204030204" pitchFamily="34" charset="0"/>
                <a:cs typeface="Calibri" panose="020F0502020204030204" pitchFamily="34" charset="0"/>
              </a:defRPr>
            </a:lvl1pPr>
            <a:lvl2pPr marL="342900" indent="0">
              <a:buNone/>
              <a:defRPr sz="2400">
                <a:solidFill>
                  <a:schemeClr val="tx1">
                    <a:lumMod val="85000"/>
                    <a:lumOff val="15000"/>
                  </a:schemeClr>
                </a:solidFill>
                <a:latin typeface="Calibri" panose="020F0502020204030204" pitchFamily="34" charset="0"/>
                <a:cs typeface="Calibri" panose="020F0502020204030204" pitchFamily="34" charset="0"/>
              </a:defRPr>
            </a:lvl2pPr>
            <a:lvl3pPr marL="685800" indent="0">
              <a:buNone/>
              <a:defRPr sz="2400">
                <a:solidFill>
                  <a:schemeClr val="tx1">
                    <a:lumMod val="85000"/>
                    <a:lumOff val="15000"/>
                  </a:schemeClr>
                </a:solidFill>
                <a:latin typeface="Calibri" panose="020F0502020204030204" pitchFamily="34" charset="0"/>
                <a:cs typeface="Calibri" panose="020F0502020204030204" pitchFamily="34" charset="0"/>
              </a:defRPr>
            </a:lvl3pPr>
            <a:lvl4pPr marL="1028700" indent="0">
              <a:buNone/>
              <a:defRPr sz="2400">
                <a:solidFill>
                  <a:schemeClr val="tx1">
                    <a:lumMod val="85000"/>
                    <a:lumOff val="15000"/>
                  </a:schemeClr>
                </a:solidFill>
                <a:latin typeface="Calibri" panose="020F0502020204030204" pitchFamily="34" charset="0"/>
                <a:cs typeface="Calibri" panose="020F0502020204030204" pitchFamily="34" charset="0"/>
              </a:defRPr>
            </a:lvl4pPr>
            <a:lvl5pPr marL="1371600" indent="0">
              <a:buNone/>
              <a:defRPr sz="2400">
                <a:solidFill>
                  <a:schemeClr val="tx1">
                    <a:lumMod val="85000"/>
                    <a:lumOff val="15000"/>
                  </a:schemeClr>
                </a:solidFill>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08548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29414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094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6/24/2019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662242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6/24/2019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0917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6/24/2019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39044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4955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32876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6/24/2019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448962246"/>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l" defTabSz="342900" rtl="0" eaLnBrk="1" latinLnBrk="0" hangingPunct="1">
        <a:spcBef>
          <a:spcPct val="0"/>
        </a:spcBef>
        <a:buNone/>
        <a:defRPr sz="28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ED0D7EC8-3951-6543-A4F3-CEF0CB397229}"/>
              </a:ext>
            </a:extLst>
          </p:cNvPr>
          <p:cNvPicPr>
            <a:picLocks noChangeAspect="1"/>
          </p:cNvPicPr>
          <p:nvPr/>
        </p:nvPicPr>
        <p:blipFill rotWithShape="1">
          <a:blip r:embed="rId3">
            <a:extLst>
              <a:ext uri="{28A0092B-C50C-407E-A947-70E740481C1C}">
                <a14:useLocalDpi xmlns:a14="http://schemas.microsoft.com/office/drawing/2010/main" val="0"/>
              </a:ext>
            </a:extLst>
          </a:blip>
          <a:srcRect r="-400" b="7434"/>
          <a:stretch/>
        </p:blipFill>
        <p:spPr>
          <a:xfrm>
            <a:off x="0" y="0"/>
            <a:ext cx="9180512" cy="5143500"/>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2939267"/>
            <a:ext cx="3276600" cy="1323439"/>
          </a:xfrm>
          <a:prstGeom prst="rect">
            <a:avLst/>
          </a:prstGeom>
          <a:noFill/>
        </p:spPr>
        <p:txBody>
          <a:bodyPr wrap="square" rtlCol="0">
            <a:spAutoFit/>
          </a:bodyPr>
          <a:lstStyle/>
          <a:p>
            <a:pPr algn="ctr"/>
            <a:r>
              <a:rPr lang="en-US" sz="4000" b="1" dirty="0">
                <a:latin typeface="Calibri" panose="020F0502020204030204" pitchFamily="34" charset="0"/>
                <a:cs typeface="Calibri" panose="020F0502020204030204" pitchFamily="34" charset="0"/>
              </a:rPr>
              <a:t>Allergy-Proof Your Home</a:t>
            </a:r>
            <a:endParaRPr lang="en-ID" sz="28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203598"/>
            <a:ext cx="6447501" cy="602382"/>
          </a:xfrm>
        </p:spPr>
        <p:txBody>
          <a:bodyPr/>
          <a:lstStyle/>
          <a:p>
            <a:r>
              <a:rPr lang="en-US" b="1" dirty="0"/>
              <a:t>Furniture</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022004"/>
            <a:ext cx="5367381" cy="1887412"/>
          </a:xfrm>
        </p:spPr>
        <p:txBody>
          <a:bodyPr/>
          <a:lstStyle/>
          <a:p>
            <a:r>
              <a:rPr lang="en-US" dirty="0"/>
              <a:t>Upholstering can harbor dust mites. Instead, opts for furniture made of wood, leather, and other materials that are easy to clean. </a:t>
            </a:r>
            <a:endParaRPr lang="en-ID" dirty="0"/>
          </a:p>
        </p:txBody>
      </p:sp>
    </p:spTree>
    <p:extLst>
      <p:ext uri="{BB962C8B-B14F-4D97-AF65-F5344CB8AC3E}">
        <p14:creationId xmlns:p14="http://schemas.microsoft.com/office/powerpoint/2010/main" val="98001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419622"/>
            <a:ext cx="6447501" cy="530374"/>
          </a:xfrm>
        </p:spPr>
        <p:txBody>
          <a:bodyPr/>
          <a:lstStyle/>
          <a:p>
            <a:r>
              <a:rPr lang="en-US" b="1" dirty="0"/>
              <a:t>Clutter</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238028"/>
            <a:ext cx="5439389" cy="1455364"/>
          </a:xfrm>
        </p:spPr>
        <p:txBody>
          <a:bodyPr>
            <a:normAutofit fontScale="92500" lnSpcReduction="20000"/>
          </a:bodyPr>
          <a:lstStyle/>
          <a:p>
            <a:r>
              <a:rPr lang="en-US" dirty="0"/>
              <a:t>Unless you live a minimalist lifestyle, there will be clutter. That’s especially true if you have children. Dust books and knickknacks at least once a week. Place children’s toys in a bin.</a:t>
            </a:r>
            <a:endParaRPr lang="en-ID" dirty="0"/>
          </a:p>
        </p:txBody>
      </p:sp>
    </p:spTree>
    <p:extLst>
      <p:ext uri="{BB962C8B-B14F-4D97-AF65-F5344CB8AC3E}">
        <p14:creationId xmlns:p14="http://schemas.microsoft.com/office/powerpoint/2010/main" val="419028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203598"/>
            <a:ext cx="6447501" cy="602382"/>
          </a:xfrm>
        </p:spPr>
        <p:txBody>
          <a:bodyPr/>
          <a:lstStyle/>
          <a:p>
            <a:r>
              <a:rPr lang="en-US" b="1" dirty="0"/>
              <a:t>Surfaces</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022004"/>
            <a:ext cx="5799429" cy="549746"/>
          </a:xfrm>
        </p:spPr>
        <p:txBody>
          <a:bodyPr/>
          <a:lstStyle/>
          <a:p>
            <a:r>
              <a:rPr lang="en-US" dirty="0"/>
              <a:t>Wipe down all surfaces at least once a day.</a:t>
            </a:r>
            <a:endParaRPr lang="en-ID" dirty="0"/>
          </a:p>
        </p:txBody>
      </p:sp>
      <p:pic>
        <p:nvPicPr>
          <p:cNvPr id="4" name="Picture 3">
            <a:extLst>
              <a:ext uri="{FF2B5EF4-FFF2-40B4-BE49-F238E27FC236}">
                <a16:creationId xmlns:a16="http://schemas.microsoft.com/office/drawing/2014/main" xmlns="" id="{7AB3649B-2653-EA48-BD46-4F496A967942}"/>
              </a:ext>
            </a:extLst>
          </p:cNvPr>
          <p:cNvPicPr>
            <a:picLocks noChangeAspect="1"/>
          </p:cNvPicPr>
          <p:nvPr/>
        </p:nvPicPr>
        <p:blipFill>
          <a:blip r:embed="rId2"/>
          <a:stretch>
            <a:fillRect/>
          </a:stretch>
        </p:blipFill>
        <p:spPr>
          <a:xfrm>
            <a:off x="2123728" y="2787774"/>
            <a:ext cx="2579609" cy="159328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375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8" presetClass="entr" presetSubtype="12"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203598"/>
            <a:ext cx="6447501" cy="530374"/>
          </a:xfrm>
        </p:spPr>
        <p:txBody>
          <a:bodyPr/>
          <a:lstStyle/>
          <a:p>
            <a:r>
              <a:rPr lang="en-US" b="1" dirty="0"/>
              <a:t>Pets</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022004"/>
            <a:ext cx="5439389" cy="1887412"/>
          </a:xfrm>
        </p:spPr>
        <p:txBody>
          <a:bodyPr>
            <a:normAutofit lnSpcReduction="10000"/>
          </a:bodyPr>
          <a:lstStyle/>
          <a:p>
            <a:r>
              <a:rPr lang="en-US" dirty="0"/>
              <a:t>You love them, but they come with allergens. If you are considering getting a pet, discuss your allergy-free option with a veterinarian. Once you have your pet, bathe it once a week.</a:t>
            </a:r>
            <a:endParaRPr lang="en-ID" dirty="0"/>
          </a:p>
        </p:txBody>
      </p:sp>
    </p:spTree>
    <p:extLst>
      <p:ext uri="{BB962C8B-B14F-4D97-AF65-F5344CB8AC3E}">
        <p14:creationId xmlns:p14="http://schemas.microsoft.com/office/powerpoint/2010/main" val="304125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882818"/>
            <a:ext cx="6447501" cy="602382"/>
          </a:xfrm>
        </p:spPr>
        <p:txBody>
          <a:bodyPr/>
          <a:lstStyle/>
          <a:p>
            <a:r>
              <a:rPr lang="en-US" b="1" dirty="0"/>
              <a:t>Stove</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530890"/>
            <a:ext cx="5799429" cy="1032090"/>
          </a:xfrm>
        </p:spPr>
        <p:txBody>
          <a:bodyPr/>
          <a:lstStyle/>
          <a:p>
            <a:r>
              <a:rPr lang="en-US" dirty="0"/>
              <a:t>Make sure your stove has a vent fan to handle the cooking fumes.</a:t>
            </a:r>
            <a:endParaRPr lang="en-ID" dirty="0"/>
          </a:p>
        </p:txBody>
      </p:sp>
      <p:pic>
        <p:nvPicPr>
          <p:cNvPr id="4" name="Picture 3">
            <a:extLst>
              <a:ext uri="{FF2B5EF4-FFF2-40B4-BE49-F238E27FC236}">
                <a16:creationId xmlns:a16="http://schemas.microsoft.com/office/drawing/2014/main" xmlns="" id="{D171B856-31C2-9D46-812B-D8A7264918AF}"/>
              </a:ext>
            </a:extLst>
          </p:cNvPr>
          <p:cNvPicPr>
            <a:picLocks noChangeAspect="1"/>
          </p:cNvPicPr>
          <p:nvPr/>
        </p:nvPicPr>
        <p:blipFill>
          <a:blip r:embed="rId2"/>
          <a:stretch>
            <a:fillRect/>
          </a:stretch>
        </p:blipFill>
        <p:spPr>
          <a:xfrm>
            <a:off x="2483768" y="2733314"/>
            <a:ext cx="2574876" cy="171064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47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8" presetClass="entr" presetSubtype="12"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419622"/>
            <a:ext cx="6447501" cy="530374"/>
          </a:xfrm>
        </p:spPr>
        <p:txBody>
          <a:bodyPr/>
          <a:lstStyle/>
          <a:p>
            <a:r>
              <a:rPr lang="en-US" b="1" dirty="0"/>
              <a:t>Sink</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238028"/>
            <a:ext cx="5439389" cy="1455364"/>
          </a:xfrm>
        </p:spPr>
        <p:txBody>
          <a:bodyPr>
            <a:normAutofit/>
          </a:bodyPr>
          <a:lstStyle/>
          <a:p>
            <a:r>
              <a:rPr lang="en-US" dirty="0"/>
              <a:t>Wash your dishes after you use them. And wipe down the faucet and entire sink to remove any germs and mold.</a:t>
            </a:r>
            <a:endParaRPr lang="en-ID" dirty="0"/>
          </a:p>
        </p:txBody>
      </p:sp>
    </p:spTree>
    <p:extLst>
      <p:ext uri="{BB962C8B-B14F-4D97-AF65-F5344CB8AC3E}">
        <p14:creationId xmlns:p14="http://schemas.microsoft.com/office/powerpoint/2010/main" val="130302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491630"/>
            <a:ext cx="6447501" cy="602382"/>
          </a:xfrm>
        </p:spPr>
        <p:txBody>
          <a:bodyPr/>
          <a:lstStyle/>
          <a:p>
            <a:r>
              <a:rPr lang="en-US" b="1" dirty="0"/>
              <a:t>Refrigerator</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310036"/>
            <a:ext cx="5367381" cy="1887412"/>
          </a:xfrm>
        </p:spPr>
        <p:txBody>
          <a:bodyPr/>
          <a:lstStyle/>
          <a:p>
            <a:r>
              <a:rPr lang="en-US" dirty="0"/>
              <a:t>Remove old food as they can create mold. Clean your refrigerator every month or every two months.</a:t>
            </a:r>
            <a:endParaRPr lang="en-ID" dirty="0"/>
          </a:p>
        </p:txBody>
      </p:sp>
    </p:spTree>
    <p:extLst>
      <p:ext uri="{BB962C8B-B14F-4D97-AF65-F5344CB8AC3E}">
        <p14:creationId xmlns:p14="http://schemas.microsoft.com/office/powerpoint/2010/main" val="264314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666132"/>
            <a:ext cx="6447501" cy="530374"/>
          </a:xfrm>
        </p:spPr>
        <p:txBody>
          <a:bodyPr/>
          <a:lstStyle/>
          <a:p>
            <a:r>
              <a:rPr lang="en-US" b="1" dirty="0"/>
              <a:t>Walls</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484538"/>
            <a:ext cx="5439389" cy="1455364"/>
          </a:xfrm>
        </p:spPr>
        <p:txBody>
          <a:bodyPr>
            <a:normAutofit/>
          </a:bodyPr>
          <a:lstStyle/>
          <a:p>
            <a:r>
              <a:rPr lang="en-US" dirty="0"/>
              <a:t>Wallpaper can attract dirt and mold. Use an enamel paint to color and decorate your walls.</a:t>
            </a:r>
            <a:endParaRPr lang="en-ID" dirty="0"/>
          </a:p>
        </p:txBody>
      </p:sp>
    </p:spTree>
    <p:extLst>
      <p:ext uri="{BB962C8B-B14F-4D97-AF65-F5344CB8AC3E}">
        <p14:creationId xmlns:p14="http://schemas.microsoft.com/office/powerpoint/2010/main" val="214440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203598"/>
            <a:ext cx="6447501" cy="602382"/>
          </a:xfrm>
        </p:spPr>
        <p:txBody>
          <a:bodyPr/>
          <a:lstStyle/>
          <a:p>
            <a:r>
              <a:rPr lang="en-US" b="1" dirty="0"/>
              <a:t>Humidifier</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022004"/>
            <a:ext cx="5799429" cy="1887412"/>
          </a:xfrm>
        </p:spPr>
        <p:txBody>
          <a:bodyPr/>
          <a:lstStyle/>
          <a:p>
            <a:r>
              <a:rPr lang="en-US" dirty="0"/>
              <a:t>A humidifier will keep the air from becoming too dry during the winter months You should keep the all-around temperature of your home at around 72 degrees.</a:t>
            </a:r>
            <a:endParaRPr lang="en-ID" dirty="0"/>
          </a:p>
        </p:txBody>
      </p:sp>
    </p:spTree>
    <p:extLst>
      <p:ext uri="{BB962C8B-B14F-4D97-AF65-F5344CB8AC3E}">
        <p14:creationId xmlns:p14="http://schemas.microsoft.com/office/powerpoint/2010/main" val="146470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986886"/>
            <a:ext cx="6447501" cy="530374"/>
          </a:xfrm>
        </p:spPr>
        <p:txBody>
          <a:bodyPr/>
          <a:lstStyle/>
          <a:p>
            <a:r>
              <a:rPr lang="en-US" b="1" dirty="0"/>
              <a:t>Plants</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1707654"/>
            <a:ext cx="5439389" cy="1095324"/>
          </a:xfrm>
        </p:spPr>
        <p:txBody>
          <a:bodyPr>
            <a:normAutofit/>
          </a:bodyPr>
          <a:lstStyle/>
          <a:p>
            <a:r>
              <a:rPr lang="en-US" dirty="0"/>
              <a:t>Certain houseplants are great for removing particular allergens from the air.</a:t>
            </a:r>
            <a:endParaRPr lang="en-ID" dirty="0"/>
          </a:p>
        </p:txBody>
      </p:sp>
      <p:pic>
        <p:nvPicPr>
          <p:cNvPr id="4" name="Picture 3">
            <a:extLst>
              <a:ext uri="{FF2B5EF4-FFF2-40B4-BE49-F238E27FC236}">
                <a16:creationId xmlns:a16="http://schemas.microsoft.com/office/drawing/2014/main" xmlns="" id="{617BA532-3623-E04D-A623-87D6A160F7FB}"/>
              </a:ext>
            </a:extLst>
          </p:cNvPr>
          <p:cNvPicPr>
            <a:picLocks noChangeAspect="1"/>
          </p:cNvPicPr>
          <p:nvPr/>
        </p:nvPicPr>
        <p:blipFill>
          <a:blip r:embed="rId2"/>
          <a:stretch>
            <a:fillRect/>
          </a:stretch>
        </p:blipFill>
        <p:spPr>
          <a:xfrm>
            <a:off x="2411760" y="2900616"/>
            <a:ext cx="2636511" cy="1471334"/>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3647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707654"/>
            <a:ext cx="3744416" cy="1656184"/>
          </a:xfrm>
        </p:spPr>
        <p:txBody>
          <a:bodyPr>
            <a:normAutofit/>
          </a:bodyPr>
          <a:lstStyle/>
          <a:p>
            <a:pPr algn="ctr"/>
            <a:r>
              <a:rPr lang="en-US" dirty="0"/>
              <a:t>If you are suffering from eczema, common household allergens can make your life sheer misery.</a:t>
            </a:r>
            <a:endParaRPr lang="en-ID" dirty="0"/>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275606"/>
            <a:ext cx="6048672" cy="2736304"/>
          </a:xfrm>
        </p:spPr>
        <p:txBody>
          <a:bodyPr>
            <a:normAutofit/>
          </a:bodyPr>
          <a:lstStyle/>
          <a:p>
            <a:r>
              <a:rPr lang="en-US" dirty="0"/>
              <a:t>Your best plant choices are:</a:t>
            </a:r>
            <a:endParaRPr lang="en-ID" dirty="0"/>
          </a:p>
          <a:p>
            <a:pPr marL="457200" lvl="0" indent="-457200">
              <a:buFont typeface="+mj-lt"/>
              <a:buAutoNum type="arabicPeriod"/>
            </a:pPr>
            <a:r>
              <a:rPr lang="en-US" dirty="0"/>
              <a:t>Bamboo palm and other palm trees.</a:t>
            </a:r>
            <a:endParaRPr lang="en-ID" dirty="0"/>
          </a:p>
          <a:p>
            <a:pPr marL="457200" lvl="0" indent="-457200">
              <a:buFont typeface="+mj-lt"/>
              <a:buAutoNum type="arabicPeriod"/>
            </a:pPr>
            <a:r>
              <a:rPr lang="en-US" dirty="0"/>
              <a:t>English ivy.</a:t>
            </a:r>
            <a:endParaRPr lang="en-ID" dirty="0"/>
          </a:p>
          <a:p>
            <a:pPr marL="457200" lvl="0" indent="-457200">
              <a:buFont typeface="+mj-lt"/>
              <a:buAutoNum type="arabicPeriod"/>
            </a:pPr>
            <a:r>
              <a:rPr lang="en-US" dirty="0"/>
              <a:t>Peace Lily</a:t>
            </a:r>
            <a:endParaRPr lang="en-ID" dirty="0"/>
          </a:p>
          <a:p>
            <a:pPr marL="457200" lvl="0" indent="-457200">
              <a:buFont typeface="+mj-lt"/>
              <a:buAutoNum type="arabicPeriod"/>
            </a:pPr>
            <a:r>
              <a:rPr lang="en-US" dirty="0"/>
              <a:t>Gerbera Daisy.</a:t>
            </a:r>
            <a:endParaRPr lang="en-ID" dirty="0"/>
          </a:p>
        </p:txBody>
      </p:sp>
    </p:spTree>
    <p:extLst>
      <p:ext uri="{BB962C8B-B14F-4D97-AF65-F5344CB8AC3E}">
        <p14:creationId xmlns:p14="http://schemas.microsoft.com/office/powerpoint/2010/main" val="3199670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203598"/>
            <a:ext cx="6447501" cy="602382"/>
          </a:xfrm>
        </p:spPr>
        <p:txBody>
          <a:bodyPr/>
          <a:lstStyle/>
          <a:p>
            <a:r>
              <a:rPr lang="en-US" b="1" dirty="0"/>
              <a:t>Pests</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022004"/>
            <a:ext cx="5799429" cy="1887412"/>
          </a:xfrm>
        </p:spPr>
        <p:txBody>
          <a:bodyPr/>
          <a:lstStyle/>
          <a:p>
            <a:r>
              <a:rPr lang="en-US" dirty="0"/>
              <a:t>Pests are annoying enough, but they also leave a residue that can trigger allergies. It’s a good idea to have a professional exterminator fumigate your house.</a:t>
            </a:r>
            <a:endParaRPr lang="en-ID" dirty="0"/>
          </a:p>
        </p:txBody>
      </p:sp>
    </p:spTree>
    <p:extLst>
      <p:ext uri="{BB962C8B-B14F-4D97-AF65-F5344CB8AC3E}">
        <p14:creationId xmlns:p14="http://schemas.microsoft.com/office/powerpoint/2010/main" val="59524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635646"/>
            <a:ext cx="5040560" cy="2160240"/>
          </a:xfrm>
        </p:spPr>
        <p:txBody>
          <a:bodyPr>
            <a:normAutofit/>
          </a:bodyPr>
          <a:lstStyle/>
          <a:p>
            <a:pPr algn="ctr"/>
            <a:r>
              <a:rPr lang="en-US" dirty="0"/>
              <a:t>Cockroaches, unfortunately a common household pest, thrive on water and moisture. Ensure that your kitchen and bathrooms are leakproof and all of your containers are tightly sealed. </a:t>
            </a:r>
            <a:endParaRPr lang="en-ID" dirty="0"/>
          </a:p>
        </p:txBody>
      </p:sp>
    </p:spTree>
    <p:extLst>
      <p:ext uri="{BB962C8B-B14F-4D97-AF65-F5344CB8AC3E}">
        <p14:creationId xmlns:p14="http://schemas.microsoft.com/office/powerpoint/2010/main" val="60523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915566"/>
            <a:ext cx="6447501" cy="530374"/>
          </a:xfrm>
        </p:spPr>
        <p:txBody>
          <a:bodyPr/>
          <a:lstStyle/>
          <a:p>
            <a:r>
              <a:rPr lang="en-US" b="1" dirty="0"/>
              <a:t>Smoking</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1733972"/>
            <a:ext cx="5439389" cy="1023316"/>
          </a:xfrm>
        </p:spPr>
        <p:txBody>
          <a:bodyPr>
            <a:normAutofit/>
          </a:bodyPr>
          <a:lstStyle/>
          <a:p>
            <a:r>
              <a:rPr lang="en-US" dirty="0"/>
              <a:t>There should be no smoking in your entire house. No exceptions.</a:t>
            </a:r>
            <a:endParaRPr lang="en-ID" dirty="0"/>
          </a:p>
        </p:txBody>
      </p:sp>
      <p:pic>
        <p:nvPicPr>
          <p:cNvPr id="4" name="Picture 3">
            <a:extLst>
              <a:ext uri="{FF2B5EF4-FFF2-40B4-BE49-F238E27FC236}">
                <a16:creationId xmlns:a16="http://schemas.microsoft.com/office/drawing/2014/main" xmlns="" id="{16FA98A8-B93D-1748-83E4-BD81894EDDCB}"/>
              </a:ext>
            </a:extLst>
          </p:cNvPr>
          <p:cNvPicPr>
            <a:picLocks noChangeAspect="1"/>
          </p:cNvPicPr>
          <p:nvPr/>
        </p:nvPicPr>
        <p:blipFill>
          <a:blip r:embed="rId2"/>
          <a:stretch>
            <a:fillRect/>
          </a:stretch>
        </p:blipFill>
        <p:spPr>
          <a:xfrm>
            <a:off x="2145449" y="2904868"/>
            <a:ext cx="2582064" cy="146708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8213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131590"/>
            <a:ext cx="6447501" cy="602382"/>
          </a:xfrm>
        </p:spPr>
        <p:txBody>
          <a:bodyPr/>
          <a:lstStyle/>
          <a:p>
            <a:r>
              <a:rPr lang="en-US" b="1" dirty="0"/>
              <a:t>Mold</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949996"/>
            <a:ext cx="6303485" cy="2205930"/>
          </a:xfrm>
        </p:spPr>
        <p:txBody>
          <a:bodyPr>
            <a:normAutofit/>
          </a:bodyPr>
          <a:lstStyle/>
          <a:p>
            <a:r>
              <a:rPr lang="en-US" dirty="0"/>
              <a:t>Like cockroaches, mold grows with moisture. Remove damp clothes from your washing machine as soon as they are done. Washing machines can be a breathing ground for mold.</a:t>
            </a:r>
            <a:endParaRPr lang="en-ID" dirty="0"/>
          </a:p>
        </p:txBody>
      </p:sp>
    </p:spTree>
    <p:extLst>
      <p:ext uri="{BB962C8B-B14F-4D97-AF65-F5344CB8AC3E}">
        <p14:creationId xmlns:p14="http://schemas.microsoft.com/office/powerpoint/2010/main" val="1494572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131590"/>
            <a:ext cx="6447501" cy="530374"/>
          </a:xfrm>
        </p:spPr>
        <p:txBody>
          <a:bodyPr/>
          <a:lstStyle/>
          <a:p>
            <a:r>
              <a:rPr lang="en-US" b="1" dirty="0"/>
              <a:t>Your Yard</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1949996"/>
            <a:ext cx="5439389" cy="1887412"/>
          </a:xfrm>
        </p:spPr>
        <p:txBody>
          <a:bodyPr>
            <a:normAutofit lnSpcReduction="10000"/>
          </a:bodyPr>
          <a:lstStyle/>
          <a:p>
            <a:r>
              <a:rPr lang="en-US" dirty="0"/>
              <a:t>You love your yard, and you should be able to enjoy it. However, it can cause sneezing and allergies that can trigger your eczema. With proper care, however, you can enjoy your yard.</a:t>
            </a:r>
            <a:endParaRPr lang="en-ID" dirty="0"/>
          </a:p>
        </p:txBody>
      </p:sp>
    </p:spTree>
    <p:extLst>
      <p:ext uri="{BB962C8B-B14F-4D97-AF65-F5344CB8AC3E}">
        <p14:creationId xmlns:p14="http://schemas.microsoft.com/office/powerpoint/2010/main" val="283085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259632" y="1305093"/>
            <a:ext cx="5040560" cy="1008112"/>
          </a:xfrm>
        </p:spPr>
        <p:txBody>
          <a:bodyPr>
            <a:normAutofit/>
          </a:bodyPr>
          <a:lstStyle/>
          <a:p>
            <a:pPr algn="ctr"/>
            <a:r>
              <a:rPr lang="en-US" dirty="0"/>
              <a:t>Ensure that you mow your grass regularly to keep it short.</a:t>
            </a:r>
            <a:endParaRPr lang="en-ID" dirty="0"/>
          </a:p>
        </p:txBody>
      </p:sp>
      <p:pic>
        <p:nvPicPr>
          <p:cNvPr id="2" name="Picture 1">
            <a:extLst>
              <a:ext uri="{FF2B5EF4-FFF2-40B4-BE49-F238E27FC236}">
                <a16:creationId xmlns:a16="http://schemas.microsoft.com/office/drawing/2014/main" xmlns="" id="{A59078A6-B7CB-1240-9EB2-028D9D925F6C}"/>
              </a:ext>
            </a:extLst>
          </p:cNvPr>
          <p:cNvPicPr>
            <a:picLocks noChangeAspect="1"/>
          </p:cNvPicPr>
          <p:nvPr/>
        </p:nvPicPr>
        <p:blipFill>
          <a:blip r:embed="rId2"/>
          <a:stretch>
            <a:fillRect/>
          </a:stretch>
        </p:blipFill>
        <p:spPr>
          <a:xfrm>
            <a:off x="2457371" y="2385213"/>
            <a:ext cx="2645081" cy="1482681"/>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9121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259632" y="1707654"/>
            <a:ext cx="4968552" cy="1728192"/>
          </a:xfrm>
        </p:spPr>
        <p:txBody>
          <a:bodyPr>
            <a:normAutofit/>
          </a:bodyPr>
          <a:lstStyle/>
          <a:p>
            <a:pPr algn="ctr"/>
            <a:r>
              <a:rPr lang="en-US" dirty="0"/>
              <a:t>Do your yard work after it has rained. Dry days account for the highest pollen levels, so those are the day to avoid your yard, if you can.</a:t>
            </a:r>
            <a:endParaRPr lang="en-ID" dirty="0"/>
          </a:p>
        </p:txBody>
      </p:sp>
    </p:spTree>
    <p:extLst>
      <p:ext uri="{BB962C8B-B14F-4D97-AF65-F5344CB8AC3E}">
        <p14:creationId xmlns:p14="http://schemas.microsoft.com/office/powerpoint/2010/main" val="120189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07654"/>
            <a:ext cx="4320480" cy="1800200"/>
          </a:xfrm>
        </p:spPr>
        <p:txBody>
          <a:bodyPr>
            <a:normAutofit/>
          </a:bodyPr>
          <a:lstStyle/>
          <a:p>
            <a:pPr algn="ctr"/>
            <a:r>
              <a:rPr lang="en-US" dirty="0"/>
              <a:t>Wear long sleeves and gloves while you garden. This will keep pollens from reaching your skin and creating a rash.</a:t>
            </a:r>
            <a:endParaRPr lang="en-ID" dirty="0"/>
          </a:p>
        </p:txBody>
      </p:sp>
    </p:spTree>
    <p:extLst>
      <p:ext uri="{BB962C8B-B14F-4D97-AF65-F5344CB8AC3E}">
        <p14:creationId xmlns:p14="http://schemas.microsoft.com/office/powerpoint/2010/main" val="327685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707654"/>
            <a:ext cx="4248472" cy="1728192"/>
          </a:xfrm>
        </p:spPr>
        <p:txBody>
          <a:bodyPr>
            <a:normAutofit/>
          </a:bodyPr>
          <a:lstStyle/>
          <a:p>
            <a:pPr algn="ctr"/>
            <a:r>
              <a:rPr lang="en-US" dirty="0"/>
              <a:t>This will prevent redness in the event your eyes get hit with pollen. Also, wearing sunglasses is an excellent idea.</a:t>
            </a:r>
            <a:endParaRPr lang="en-ID" dirty="0"/>
          </a:p>
        </p:txBody>
      </p:sp>
    </p:spTree>
    <p:extLst>
      <p:ext uri="{BB962C8B-B14F-4D97-AF65-F5344CB8AC3E}">
        <p14:creationId xmlns:p14="http://schemas.microsoft.com/office/powerpoint/2010/main" val="2922106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907704" y="1635646"/>
            <a:ext cx="3528392" cy="1656184"/>
          </a:xfrm>
        </p:spPr>
        <p:txBody>
          <a:bodyPr>
            <a:normAutofit/>
          </a:bodyPr>
          <a:lstStyle/>
          <a:p>
            <a:pPr algn="ctr"/>
            <a:r>
              <a:rPr lang="en-US" dirty="0" smtClean="0"/>
              <a:t>The following </a:t>
            </a:r>
            <a:r>
              <a:rPr lang="en-US" dirty="0"/>
              <a:t>is a plan to rid your home of allergens and potential eczema triggers forever.</a:t>
            </a:r>
            <a:endParaRPr lang="en-ID" dirty="0"/>
          </a:p>
        </p:txBody>
      </p:sp>
    </p:spTree>
    <p:extLst>
      <p:ext uri="{BB962C8B-B14F-4D97-AF65-F5344CB8AC3E}">
        <p14:creationId xmlns:p14="http://schemas.microsoft.com/office/powerpoint/2010/main" val="334120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15616" y="1563638"/>
            <a:ext cx="5184576" cy="2160240"/>
          </a:xfrm>
        </p:spPr>
        <p:txBody>
          <a:bodyPr>
            <a:normAutofit/>
          </a:bodyPr>
          <a:lstStyle/>
          <a:p>
            <a:pPr algn="ctr"/>
            <a:r>
              <a:rPr lang="en-US" dirty="0"/>
              <a:t>When you are done with your yardwork, remove your clothes immediately and place them in the laundry. It’s also a good idea to shower and shampoo when you get back inside.</a:t>
            </a:r>
            <a:endParaRPr lang="en-ID" dirty="0"/>
          </a:p>
        </p:txBody>
      </p:sp>
    </p:spTree>
    <p:extLst>
      <p:ext uri="{BB962C8B-B14F-4D97-AF65-F5344CB8AC3E}">
        <p14:creationId xmlns:p14="http://schemas.microsoft.com/office/powerpoint/2010/main" val="3184623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15616" y="1563638"/>
            <a:ext cx="4968552" cy="2016224"/>
          </a:xfrm>
        </p:spPr>
        <p:txBody>
          <a:bodyPr>
            <a:normAutofit/>
          </a:bodyPr>
          <a:lstStyle/>
          <a:p>
            <a:pPr algn="ctr"/>
            <a:r>
              <a:rPr lang="en-US" dirty="0"/>
              <a:t>You won’t be able to control the pollen from your neighbor’s garden, but you can minimize pollens in your own by planting flora that is less likely to cause an allergic rash.</a:t>
            </a:r>
            <a:endParaRPr lang="en-ID" dirty="0"/>
          </a:p>
        </p:txBody>
      </p:sp>
    </p:spTree>
    <p:extLst>
      <p:ext uri="{BB962C8B-B14F-4D97-AF65-F5344CB8AC3E}">
        <p14:creationId xmlns:p14="http://schemas.microsoft.com/office/powerpoint/2010/main" val="349591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779662"/>
            <a:ext cx="4896544" cy="1728192"/>
          </a:xfrm>
        </p:spPr>
        <p:txBody>
          <a:bodyPr>
            <a:normAutofit/>
          </a:bodyPr>
          <a:lstStyle/>
          <a:p>
            <a:pPr algn="ctr"/>
            <a:r>
              <a:rPr lang="en-US" dirty="0"/>
              <a:t>Azalea, fir, and dogwood trees are an excellent choice. You can also plant begonias, tulips, daffodils, pansy, and nasturtium to cut down on the pollen.</a:t>
            </a:r>
            <a:endParaRPr lang="en-ID" dirty="0"/>
          </a:p>
        </p:txBody>
      </p:sp>
    </p:spTree>
    <p:extLst>
      <p:ext uri="{BB962C8B-B14F-4D97-AF65-F5344CB8AC3E}">
        <p14:creationId xmlns:p14="http://schemas.microsoft.com/office/powerpoint/2010/main" val="195643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635646"/>
            <a:ext cx="4248472" cy="1656184"/>
          </a:xfrm>
        </p:spPr>
        <p:txBody>
          <a:bodyPr>
            <a:normAutofit/>
          </a:bodyPr>
          <a:lstStyle/>
          <a:p>
            <a:pPr algn="ctr"/>
            <a:r>
              <a:rPr lang="en-US" dirty="0"/>
              <a:t>With the right plants, your garden will become a source of pleasure instead of a trigger for an annoying rash.</a:t>
            </a:r>
            <a:endParaRPr lang="en-ID" dirty="0"/>
          </a:p>
        </p:txBody>
      </p:sp>
    </p:spTree>
    <p:extLst>
      <p:ext uri="{BB962C8B-B14F-4D97-AF65-F5344CB8AC3E}">
        <p14:creationId xmlns:p14="http://schemas.microsoft.com/office/powerpoint/2010/main" val="301422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131590"/>
            <a:ext cx="6447501" cy="602382"/>
          </a:xfrm>
        </p:spPr>
        <p:txBody>
          <a:bodyPr/>
          <a:lstStyle/>
          <a:p>
            <a:r>
              <a:rPr lang="en-US" b="1" dirty="0"/>
              <a:t>Bedroom</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949996"/>
            <a:ext cx="5295373" cy="1887412"/>
          </a:xfrm>
        </p:spPr>
        <p:txBody>
          <a:bodyPr/>
          <a:lstStyle/>
          <a:p>
            <a:r>
              <a:rPr lang="en-US" dirty="0"/>
              <a:t>Don’t turn your bedroom into a dust-mite paradise. Wash your bedding once a week. Cover your mattress and box springs in dust-mite proof wraps. </a:t>
            </a:r>
            <a:endParaRPr lang="en-ID" dirty="0"/>
          </a:p>
          <a:p>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419622"/>
            <a:ext cx="6447501" cy="530374"/>
          </a:xfrm>
        </p:spPr>
        <p:txBody>
          <a:bodyPr/>
          <a:lstStyle/>
          <a:p>
            <a:r>
              <a:rPr lang="en-US" b="1" dirty="0"/>
              <a:t>Your Floors</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238028"/>
            <a:ext cx="5439389" cy="1455364"/>
          </a:xfrm>
        </p:spPr>
        <p:txBody>
          <a:bodyPr>
            <a:normAutofit/>
          </a:bodyPr>
          <a:lstStyle/>
          <a:p>
            <a:r>
              <a:rPr lang="en-US" dirty="0"/>
              <a:t>Let’s face it. Carpets are a lure for every imaginable allergen, from dander, mold spores, and dust mites.</a:t>
            </a:r>
            <a:endParaRPr lang="en-ID" dirty="0"/>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635646"/>
            <a:ext cx="4752528" cy="2016224"/>
          </a:xfrm>
        </p:spPr>
        <p:txBody>
          <a:bodyPr>
            <a:normAutofit/>
          </a:bodyPr>
          <a:lstStyle/>
          <a:p>
            <a:pPr algn="ctr"/>
            <a:r>
              <a:rPr lang="en-US" dirty="0"/>
              <a:t>You may not be aware of it, but there’s a party happening in your carpets all the time. The deeper your carpet, the happier the festivities.</a:t>
            </a:r>
            <a:endParaRPr lang="en-ID" dirty="0"/>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419622"/>
            <a:ext cx="4104456" cy="2088232"/>
          </a:xfrm>
        </p:spPr>
        <p:txBody>
          <a:bodyPr>
            <a:normAutofit/>
          </a:bodyPr>
          <a:lstStyle/>
          <a:p>
            <a:pPr algn="ctr"/>
            <a:r>
              <a:rPr lang="en-US" dirty="0"/>
              <a:t>Wherever possible, replace your carpets with hardwood, tiles, or linoleum. Vacuum once a day to rid yourself of the worst carpet allergens.</a:t>
            </a:r>
            <a:endParaRPr lang="en-ID" dirty="0"/>
          </a:p>
        </p:txBody>
      </p:sp>
    </p:spTree>
    <p:extLst>
      <p:ext uri="{BB962C8B-B14F-4D97-AF65-F5344CB8AC3E}">
        <p14:creationId xmlns:p14="http://schemas.microsoft.com/office/powerpoint/2010/main" val="416172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450108"/>
            <a:ext cx="6447501" cy="602382"/>
          </a:xfrm>
        </p:spPr>
        <p:txBody>
          <a:bodyPr/>
          <a:lstStyle/>
          <a:p>
            <a:r>
              <a:rPr lang="en-US" b="1" dirty="0"/>
              <a:t>Curtains and Blinds</a:t>
            </a:r>
            <a:endParaRPr lang="en-ID"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268514"/>
            <a:ext cx="5007341" cy="1887412"/>
          </a:xfrm>
        </p:spPr>
        <p:txBody>
          <a:bodyPr/>
          <a:lstStyle/>
          <a:p>
            <a:r>
              <a:rPr lang="en-US" dirty="0"/>
              <a:t>Make sure your curtains and blinds are made of washable material and clean them at least once a month.</a:t>
            </a:r>
            <a:endParaRPr lang="en-ID" dirty="0"/>
          </a:p>
        </p:txBody>
      </p:sp>
    </p:spTree>
    <p:extLst>
      <p:ext uri="{BB962C8B-B14F-4D97-AF65-F5344CB8AC3E}">
        <p14:creationId xmlns:p14="http://schemas.microsoft.com/office/powerpoint/2010/main" val="97671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491630"/>
            <a:ext cx="6447501" cy="530374"/>
          </a:xfrm>
        </p:spPr>
        <p:txBody>
          <a:bodyPr/>
          <a:lstStyle/>
          <a:p>
            <a:r>
              <a:rPr lang="en-US" b="1" dirty="0"/>
              <a:t>Windows</a:t>
            </a:r>
            <a:endParaRPr lang="en-ID"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310036"/>
            <a:ext cx="5007341" cy="1455364"/>
          </a:xfrm>
        </p:spPr>
        <p:txBody>
          <a:bodyPr>
            <a:normAutofit/>
          </a:bodyPr>
          <a:lstStyle/>
          <a:p>
            <a:r>
              <a:rPr lang="en-US" dirty="0"/>
              <a:t>Fresh air is great. Unfortunately, open windows are an invitation for pollens to enter your home.</a:t>
            </a:r>
            <a:endParaRPr lang="en-ID" dirty="0"/>
          </a:p>
        </p:txBody>
      </p:sp>
    </p:spTree>
    <p:extLst>
      <p:ext uri="{BB962C8B-B14F-4D97-AF65-F5344CB8AC3E}">
        <p14:creationId xmlns:p14="http://schemas.microsoft.com/office/powerpoint/2010/main" val="2347932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Facet">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ezcemabook" id="{18694C78-B167-3845-8964-FD8C32BB81EF}" vid="{98F5D66E-E852-7E41-848C-BFD792C015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ezcemabook</Template>
  <TotalTime>824</TotalTime>
  <Words>809</Words>
  <Application>Microsoft Office PowerPoint</Application>
  <PresentationFormat>On-screen Show (16:9)</PresentationFormat>
  <Paragraphs>56</Paragraphs>
  <Slides>33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Trebuchet MS</vt:lpstr>
      <vt:lpstr>Wingdings 3</vt:lpstr>
      <vt:lpstr>Facet</vt:lpstr>
      <vt:lpstr>PowerPoint Presentation</vt:lpstr>
      <vt:lpstr>PowerPoint Presentation</vt:lpstr>
      <vt:lpstr>PowerPoint Presentation</vt:lpstr>
      <vt:lpstr>Bedroom</vt:lpstr>
      <vt:lpstr>Your Floors</vt:lpstr>
      <vt:lpstr>PowerPoint Presentation</vt:lpstr>
      <vt:lpstr>PowerPoint Presentation</vt:lpstr>
      <vt:lpstr>Curtains and Blinds</vt:lpstr>
      <vt:lpstr>Windows</vt:lpstr>
      <vt:lpstr>Furniture</vt:lpstr>
      <vt:lpstr>Clutter</vt:lpstr>
      <vt:lpstr>Surfaces</vt:lpstr>
      <vt:lpstr>Pets</vt:lpstr>
      <vt:lpstr>Stove</vt:lpstr>
      <vt:lpstr>Sink</vt:lpstr>
      <vt:lpstr>Refrigerator</vt:lpstr>
      <vt:lpstr>Walls</vt:lpstr>
      <vt:lpstr>Humidifier</vt:lpstr>
      <vt:lpstr>Plants</vt:lpstr>
      <vt:lpstr>PowerPoint Presentation</vt:lpstr>
      <vt:lpstr>Pests</vt:lpstr>
      <vt:lpstr>PowerPoint Presentation</vt:lpstr>
      <vt:lpstr>Smoking</vt:lpstr>
      <vt:lpstr>Mold</vt:lpstr>
      <vt:lpstr>Your Yard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40</cp:revision>
  <dcterms:created xsi:type="dcterms:W3CDTF">2018-10-15T07:11:14Z</dcterms:created>
  <dcterms:modified xsi:type="dcterms:W3CDTF">2019-06-24T13:53:30Z</dcterms:modified>
</cp:coreProperties>
</file>