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38"/>
  </p:notesMasterIdLst>
  <p:sldIdLst>
    <p:sldId id="257" r:id="rId2"/>
    <p:sldId id="262" r:id="rId3"/>
    <p:sldId id="261" r:id="rId4"/>
    <p:sldId id="278" r:id="rId5"/>
    <p:sldId id="291" r:id="rId6"/>
    <p:sldId id="292" r:id="rId7"/>
    <p:sldId id="293" r:id="rId8"/>
    <p:sldId id="265" r:id="rId9"/>
    <p:sldId id="266" r:id="rId10"/>
    <p:sldId id="294" r:id="rId11"/>
    <p:sldId id="295" r:id="rId12"/>
    <p:sldId id="296" r:id="rId13"/>
    <p:sldId id="297" r:id="rId14"/>
    <p:sldId id="298" r:id="rId15"/>
    <p:sldId id="299" r:id="rId16"/>
    <p:sldId id="279" r:id="rId17"/>
    <p:sldId id="280" r:id="rId18"/>
    <p:sldId id="300" r:id="rId19"/>
    <p:sldId id="281" r:id="rId20"/>
    <p:sldId id="282" r:id="rId21"/>
    <p:sldId id="301" r:id="rId22"/>
    <p:sldId id="302" r:id="rId23"/>
    <p:sldId id="283" r:id="rId24"/>
    <p:sldId id="284" r:id="rId25"/>
    <p:sldId id="285" r:id="rId26"/>
    <p:sldId id="286" r:id="rId27"/>
    <p:sldId id="303" r:id="rId28"/>
    <p:sldId id="304" r:id="rId29"/>
    <p:sldId id="287" r:id="rId30"/>
    <p:sldId id="288" r:id="rId31"/>
    <p:sldId id="305" r:id="rId32"/>
    <p:sldId id="306" r:id="rId33"/>
    <p:sldId id="289" r:id="rId34"/>
    <p:sldId id="290" r:id="rId35"/>
    <p:sldId id="307" r:id="rId36"/>
    <p:sldId id="308"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39"/>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6/24/2019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22440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7685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4207676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94672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85422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09630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287681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9947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2400">
                <a:solidFill>
                  <a:schemeClr val="tx1">
                    <a:lumMod val="85000"/>
                    <a:lumOff val="15000"/>
                  </a:schemeClr>
                </a:solidFill>
                <a:latin typeface="Calibri" panose="020F0502020204030204" pitchFamily="34" charset="0"/>
                <a:cs typeface="Calibri" panose="020F0502020204030204" pitchFamily="34" charset="0"/>
              </a:defRPr>
            </a:lvl1pPr>
            <a:lvl2pPr marL="342900" indent="0">
              <a:buNone/>
              <a:defRPr sz="2400">
                <a:solidFill>
                  <a:schemeClr val="tx1">
                    <a:lumMod val="85000"/>
                    <a:lumOff val="15000"/>
                  </a:schemeClr>
                </a:solidFill>
                <a:latin typeface="Calibri" panose="020F0502020204030204" pitchFamily="34" charset="0"/>
                <a:cs typeface="Calibri" panose="020F0502020204030204" pitchFamily="34" charset="0"/>
              </a:defRPr>
            </a:lvl2pPr>
            <a:lvl3pPr marL="685800" indent="0">
              <a:buNone/>
              <a:defRPr sz="2400">
                <a:solidFill>
                  <a:schemeClr val="tx1">
                    <a:lumMod val="85000"/>
                    <a:lumOff val="15000"/>
                  </a:schemeClr>
                </a:solidFill>
                <a:latin typeface="Calibri" panose="020F0502020204030204" pitchFamily="34" charset="0"/>
                <a:cs typeface="Calibri" panose="020F0502020204030204" pitchFamily="34" charset="0"/>
              </a:defRPr>
            </a:lvl3pPr>
            <a:lvl4pPr marL="1028700" indent="0">
              <a:buNone/>
              <a:defRPr sz="2400">
                <a:solidFill>
                  <a:schemeClr val="tx1">
                    <a:lumMod val="85000"/>
                    <a:lumOff val="15000"/>
                  </a:schemeClr>
                </a:solidFill>
                <a:latin typeface="Calibri" panose="020F0502020204030204" pitchFamily="34" charset="0"/>
                <a:cs typeface="Calibri" panose="020F0502020204030204" pitchFamily="34" charset="0"/>
              </a:defRPr>
            </a:lvl4pPr>
            <a:lvl5pPr marL="1371600" indent="0">
              <a:buNone/>
              <a:defRPr sz="2400">
                <a:solidFill>
                  <a:schemeClr val="tx1">
                    <a:lumMod val="85000"/>
                    <a:lumOff val="15000"/>
                  </a:schemeClr>
                </a:solidFill>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508548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6/24/2019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29414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094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6/24/2019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62242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6/24/2019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0917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6/24/2019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939044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495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6/24/2019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32876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6/24/2019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44896224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Lst>
  <p:txStyles>
    <p:titleStyle>
      <a:lvl1pPr algn="l" defTabSz="342900" rtl="0" eaLnBrk="1" latinLnBrk="0" hangingPunct="1">
        <a:spcBef>
          <a:spcPct val="0"/>
        </a:spcBef>
        <a:buNone/>
        <a:defRPr sz="28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D0D7EC8-3951-6543-A4F3-CEF0CB397229}"/>
              </a:ext>
            </a:extLst>
          </p:cNvPr>
          <p:cNvPicPr>
            <a:picLocks noChangeAspect="1"/>
          </p:cNvPicPr>
          <p:nvPr/>
        </p:nvPicPr>
        <p:blipFill rotWithShape="1">
          <a:blip r:embed="rId3">
            <a:extLst>
              <a:ext uri="{28A0092B-C50C-407E-A947-70E740481C1C}">
                <a14:useLocalDpi xmlns:a14="http://schemas.microsoft.com/office/drawing/2010/main" val="0"/>
              </a:ext>
            </a:extLst>
          </a:blip>
          <a:srcRect r="-400" b="7434"/>
          <a:stretch/>
        </p:blipFill>
        <p:spPr>
          <a:xfrm>
            <a:off x="0" y="0"/>
            <a:ext cx="9180512" cy="5143500"/>
          </a:xfrm>
          <a:prstGeom prst="rect">
            <a:avLst/>
          </a:prstGeom>
        </p:spPr>
      </p:pic>
      <p:sp>
        <p:nvSpPr>
          <p:cNvPr id="10" name="Rectangle 9">
            <a:extLst>
              <a:ext uri="{FF2B5EF4-FFF2-40B4-BE49-F238E27FC236}">
                <a16:creationId xmlns:a16="http://schemas.microsoft.com/office/drawing/2014/main" xmlns=""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xmlns="" id="{3086809A-4301-AD41-933D-AE418453FFDA}"/>
              </a:ext>
            </a:extLst>
          </p:cNvPr>
          <p:cNvSpPr txBox="1"/>
          <p:nvPr/>
        </p:nvSpPr>
        <p:spPr>
          <a:xfrm>
            <a:off x="5486400" y="2938730"/>
            <a:ext cx="3276600" cy="1261884"/>
          </a:xfrm>
          <a:prstGeom prst="rect">
            <a:avLst/>
          </a:prstGeom>
          <a:noFill/>
        </p:spPr>
        <p:txBody>
          <a:bodyPr wrap="square" rtlCol="0">
            <a:spAutoFit/>
          </a:bodyPr>
          <a:lstStyle/>
          <a:p>
            <a:pPr algn="ctr"/>
            <a:r>
              <a:rPr lang="en-US" sz="3800" b="1" dirty="0">
                <a:latin typeface="Calibri" panose="020F0502020204030204" pitchFamily="34" charset="0"/>
                <a:cs typeface="Calibri" panose="020F0502020204030204" pitchFamily="34" charset="0"/>
              </a:rPr>
              <a:t>Eczema And Skin Hydration</a:t>
            </a:r>
            <a:endParaRPr lang="en-ID" sz="3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563638"/>
            <a:ext cx="4032448" cy="1728192"/>
          </a:xfrm>
        </p:spPr>
        <p:txBody>
          <a:bodyPr>
            <a:normAutofit/>
          </a:bodyPr>
          <a:lstStyle/>
          <a:p>
            <a:pPr algn="ctr"/>
            <a:r>
              <a:rPr lang="en-US" dirty="0"/>
              <a:t>If you are using a steroid cream, the wet wrap will help deeper layers of skin absorb the steroid for greater benefit.</a:t>
            </a:r>
            <a:endParaRPr lang="en-ID" dirty="0"/>
          </a:p>
        </p:txBody>
      </p:sp>
    </p:spTree>
    <p:extLst>
      <p:ext uri="{BB962C8B-B14F-4D97-AF65-F5344CB8AC3E}">
        <p14:creationId xmlns:p14="http://schemas.microsoft.com/office/powerpoint/2010/main" val="176869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635646"/>
            <a:ext cx="4032448" cy="1728192"/>
          </a:xfrm>
        </p:spPr>
        <p:txBody>
          <a:bodyPr>
            <a:normAutofit/>
          </a:bodyPr>
          <a:lstStyle/>
          <a:p>
            <a:pPr algn="ctr"/>
            <a:r>
              <a:rPr lang="en-US" dirty="0"/>
              <a:t>A side benefit of the wraps is that your inflammation is under wraps and preventing you from scratching.</a:t>
            </a:r>
            <a:endParaRPr lang="en-ID" dirty="0"/>
          </a:p>
        </p:txBody>
      </p:sp>
    </p:spTree>
    <p:extLst>
      <p:ext uri="{BB962C8B-B14F-4D97-AF65-F5344CB8AC3E}">
        <p14:creationId xmlns:p14="http://schemas.microsoft.com/office/powerpoint/2010/main" val="50143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635646"/>
            <a:ext cx="4608512" cy="1728192"/>
          </a:xfrm>
        </p:spPr>
        <p:txBody>
          <a:bodyPr>
            <a:normAutofit/>
          </a:bodyPr>
          <a:lstStyle/>
          <a:p>
            <a:pPr algn="ctr"/>
            <a:r>
              <a:rPr lang="en-US" dirty="0"/>
              <a:t>If a large part of the body is being treated, indulge in a hydrating bath infused with bath oils before applying the wet wrap. </a:t>
            </a:r>
            <a:endParaRPr lang="en-ID" dirty="0"/>
          </a:p>
        </p:txBody>
      </p:sp>
    </p:spTree>
    <p:extLst>
      <p:ext uri="{BB962C8B-B14F-4D97-AF65-F5344CB8AC3E}">
        <p14:creationId xmlns:p14="http://schemas.microsoft.com/office/powerpoint/2010/main" val="100426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635646"/>
            <a:ext cx="4464496" cy="1656184"/>
          </a:xfrm>
        </p:spPr>
        <p:txBody>
          <a:bodyPr>
            <a:normAutofit/>
          </a:bodyPr>
          <a:lstStyle/>
          <a:p>
            <a:pPr algn="ctr"/>
            <a:r>
              <a:rPr lang="en-US" dirty="0"/>
              <a:t>For children or large patches of adult eczema, there are garments that can be purchased for a total “wet wrap.” </a:t>
            </a:r>
            <a:endParaRPr lang="en-ID" dirty="0"/>
          </a:p>
        </p:txBody>
      </p:sp>
    </p:spTree>
    <p:extLst>
      <p:ext uri="{BB962C8B-B14F-4D97-AF65-F5344CB8AC3E}">
        <p14:creationId xmlns:p14="http://schemas.microsoft.com/office/powerpoint/2010/main" val="219320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91680" y="1491630"/>
            <a:ext cx="4104456" cy="2016224"/>
          </a:xfrm>
        </p:spPr>
        <p:txBody>
          <a:bodyPr>
            <a:normAutofit/>
          </a:bodyPr>
          <a:lstStyle/>
          <a:p>
            <a:pPr algn="ctr"/>
            <a:r>
              <a:rPr lang="en-US" dirty="0"/>
              <a:t>These wet wraps can be used for several days, until the redness disappears. Topical creams should be applied on a regular basis each day.</a:t>
            </a:r>
            <a:endParaRPr lang="en-ID" dirty="0"/>
          </a:p>
        </p:txBody>
      </p:sp>
    </p:spTree>
    <p:extLst>
      <p:ext uri="{BB962C8B-B14F-4D97-AF65-F5344CB8AC3E}">
        <p14:creationId xmlns:p14="http://schemas.microsoft.com/office/powerpoint/2010/main" val="329566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419622"/>
            <a:ext cx="6048672" cy="2592288"/>
          </a:xfrm>
        </p:spPr>
        <p:txBody>
          <a:bodyPr>
            <a:normAutofit/>
          </a:bodyPr>
          <a:lstStyle/>
          <a:p>
            <a:r>
              <a:rPr lang="en-US" dirty="0"/>
              <a:t>Benefits of wet wraps include:</a:t>
            </a:r>
            <a:endParaRPr lang="en-ID" dirty="0"/>
          </a:p>
          <a:p>
            <a:pPr marL="342900" lvl="0" indent="-342900">
              <a:buClr>
                <a:schemeClr val="accent1">
                  <a:lumMod val="50000"/>
                </a:schemeClr>
              </a:buClr>
              <a:buFont typeface="Wingdings" pitchFamily="2" charset="2"/>
              <a:buChar char="Ø"/>
            </a:pPr>
            <a:r>
              <a:rPr lang="en-US" dirty="0"/>
              <a:t>Less itching and scratching</a:t>
            </a:r>
            <a:endParaRPr lang="en-ID" dirty="0"/>
          </a:p>
          <a:p>
            <a:pPr marL="342900" lvl="0" indent="-342900">
              <a:buClr>
                <a:schemeClr val="accent1">
                  <a:lumMod val="50000"/>
                </a:schemeClr>
              </a:buClr>
              <a:buFont typeface="Wingdings" pitchFamily="2" charset="2"/>
              <a:buChar char="Ø"/>
            </a:pPr>
            <a:r>
              <a:rPr lang="en-US" dirty="0"/>
              <a:t>Less inflammation</a:t>
            </a:r>
            <a:endParaRPr lang="en-ID" dirty="0"/>
          </a:p>
          <a:p>
            <a:pPr marL="342900" lvl="0" indent="-342900">
              <a:buClr>
                <a:schemeClr val="accent1">
                  <a:lumMod val="50000"/>
                </a:schemeClr>
              </a:buClr>
              <a:buFont typeface="Wingdings" pitchFamily="2" charset="2"/>
              <a:buChar char="Ø"/>
            </a:pPr>
            <a:r>
              <a:rPr lang="en-US" dirty="0"/>
              <a:t>Greater hydration</a:t>
            </a:r>
            <a:endParaRPr lang="en-ID" dirty="0"/>
          </a:p>
          <a:p>
            <a:pPr marL="342900" lvl="0" indent="-342900">
              <a:buClr>
                <a:schemeClr val="accent1">
                  <a:lumMod val="50000"/>
                </a:schemeClr>
              </a:buClr>
              <a:buFont typeface="Wingdings" pitchFamily="2" charset="2"/>
              <a:buChar char="Ø"/>
            </a:pPr>
            <a:r>
              <a:rPr lang="en-US" dirty="0"/>
              <a:t>Improved sleep if applied at night.</a:t>
            </a:r>
            <a:endParaRPr lang="en-ID" dirty="0"/>
          </a:p>
        </p:txBody>
      </p:sp>
    </p:spTree>
    <p:extLst>
      <p:ext uri="{BB962C8B-B14F-4D97-AF65-F5344CB8AC3E}">
        <p14:creationId xmlns:p14="http://schemas.microsoft.com/office/powerpoint/2010/main" val="40098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Eczema and Weather</a:t>
            </a:r>
            <a:endParaRPr lang="en-ID"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799429" cy="1887412"/>
          </a:xfrm>
        </p:spPr>
        <p:txBody>
          <a:bodyPr/>
          <a:lstStyle/>
          <a:p>
            <a:r>
              <a:rPr lang="en-US" dirty="0"/>
              <a:t>There is a direct correlation between cold weather and dry eczema skin. Studies have shown that the colder the weather, the more severe eczema can become.</a:t>
            </a:r>
            <a:endParaRPr lang="en-ID" dirty="0"/>
          </a:p>
          <a:p>
            <a:endParaRPr lang="en-ID" dirty="0"/>
          </a:p>
        </p:txBody>
      </p:sp>
    </p:spTree>
    <p:extLst>
      <p:ext uri="{BB962C8B-B14F-4D97-AF65-F5344CB8AC3E}">
        <p14:creationId xmlns:p14="http://schemas.microsoft.com/office/powerpoint/2010/main" val="151460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320480" cy="2160240"/>
          </a:xfrm>
        </p:spPr>
        <p:txBody>
          <a:bodyPr>
            <a:normAutofit/>
          </a:bodyPr>
          <a:lstStyle/>
          <a:p>
            <a:pPr algn="ctr"/>
            <a:r>
              <a:rPr lang="en-US" dirty="0"/>
              <a:t>Moving to a warmer climate is an excellent solution, and can make eczema all but disappear, but it may not always be feasible.</a:t>
            </a:r>
            <a:endParaRPr lang="en-ID" dirty="0"/>
          </a:p>
        </p:txBody>
      </p:sp>
    </p:spTree>
    <p:extLst>
      <p:ext uri="{BB962C8B-B14F-4D97-AF65-F5344CB8AC3E}">
        <p14:creationId xmlns:p14="http://schemas.microsoft.com/office/powerpoint/2010/main" val="180414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835696" y="1779662"/>
            <a:ext cx="4032448" cy="2160240"/>
          </a:xfrm>
        </p:spPr>
        <p:txBody>
          <a:bodyPr>
            <a:normAutofit/>
          </a:bodyPr>
          <a:lstStyle/>
          <a:p>
            <a:pPr algn="ctr"/>
            <a:r>
              <a:rPr lang="en-US" dirty="0"/>
              <a:t>Bathe daily in warm (not hot) bath water that has plenty of oils (consider this an indulgence!).</a:t>
            </a:r>
            <a:endParaRPr lang="en-ID" dirty="0"/>
          </a:p>
        </p:txBody>
      </p:sp>
    </p:spTree>
    <p:extLst>
      <p:ext uri="{BB962C8B-B14F-4D97-AF65-F5344CB8AC3E}">
        <p14:creationId xmlns:p14="http://schemas.microsoft.com/office/powerpoint/2010/main" val="334432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332410"/>
            <a:ext cx="6735533" cy="1080120"/>
          </a:xfrm>
        </p:spPr>
        <p:txBody>
          <a:bodyPr>
            <a:normAutofit/>
          </a:bodyPr>
          <a:lstStyle/>
          <a:p>
            <a:r>
              <a:rPr lang="en-US" b="1" dirty="0"/>
              <a:t>Eczema and the Right Cream</a:t>
            </a:r>
            <a:br>
              <a:rPr lang="en-US" b="1" dirty="0"/>
            </a:br>
            <a:r>
              <a:rPr lang="en-US" b="1" dirty="0"/>
              <a:t>and Ointment</a:t>
            </a:r>
            <a:endParaRPr lang="en-ID"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484538"/>
            <a:ext cx="5439389" cy="1455364"/>
          </a:xfrm>
        </p:spPr>
        <p:txBody>
          <a:bodyPr>
            <a:normAutofit/>
          </a:bodyPr>
          <a:lstStyle/>
          <a:p>
            <a:r>
              <a:rPr lang="en-US" dirty="0"/>
              <a:t>There is an overwhelming amount of eczema products on the market.</a:t>
            </a:r>
            <a:endParaRPr lang="en-ID" dirty="0"/>
          </a:p>
        </p:txBody>
      </p:sp>
    </p:spTree>
    <p:extLst>
      <p:ext uri="{BB962C8B-B14F-4D97-AF65-F5344CB8AC3E}">
        <p14:creationId xmlns:p14="http://schemas.microsoft.com/office/powerpoint/2010/main" val="368302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536504" cy="2160240"/>
          </a:xfrm>
        </p:spPr>
        <p:txBody>
          <a:bodyPr>
            <a:normAutofit/>
          </a:bodyPr>
          <a:lstStyle/>
          <a:p>
            <a:pPr algn="ctr"/>
            <a:r>
              <a:rPr lang="en-US" dirty="0"/>
              <a:t>We know the importance of keeping hydrated. It becomes especially important if you as suffering from eczema. </a:t>
            </a:r>
            <a:endParaRPr lang="en-ID" dirty="0"/>
          </a:p>
        </p:txBody>
      </p:sp>
    </p:spTree>
    <p:extLst>
      <p:ext uri="{BB962C8B-B14F-4D97-AF65-F5344CB8AC3E}">
        <p14:creationId xmlns:p14="http://schemas.microsoft.com/office/powerpoint/2010/main" val="17285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915566"/>
            <a:ext cx="6048672" cy="3672408"/>
          </a:xfrm>
        </p:spPr>
        <p:txBody>
          <a:bodyPr>
            <a:normAutofit/>
          </a:bodyPr>
          <a:lstStyle/>
          <a:p>
            <a:r>
              <a:rPr lang="en-US" dirty="0"/>
              <a:t>Then, there are some surprising lubricants the doctor may not even think of</a:t>
            </a:r>
            <a:r>
              <a:rPr lang="en-US" dirty="0" smtClean="0"/>
              <a:t>.</a:t>
            </a:r>
            <a:endParaRPr lang="en-ID" dirty="0"/>
          </a:p>
          <a:p>
            <a:pPr marL="342900" indent="-342900">
              <a:buClr>
                <a:schemeClr val="accent1">
                  <a:lumMod val="50000"/>
                </a:schemeClr>
              </a:buClr>
              <a:buFont typeface="Wingdings" pitchFamily="2" charset="2"/>
              <a:buChar char="Ø"/>
            </a:pPr>
            <a:r>
              <a:rPr lang="en-US" dirty="0"/>
              <a:t>Vegetable shortening, such as Crisco, contains palm oils that can be very soothing to dry skin. Apply the shortening to moist skin following a shower and let the skin absorb it before getting dressed.</a:t>
            </a:r>
            <a:r>
              <a:rPr lang="en-ID" dirty="0"/>
              <a:t> </a:t>
            </a:r>
          </a:p>
        </p:txBody>
      </p:sp>
    </p:spTree>
    <p:extLst>
      <p:ext uri="{BB962C8B-B14F-4D97-AF65-F5344CB8AC3E}">
        <p14:creationId xmlns:p14="http://schemas.microsoft.com/office/powerpoint/2010/main" val="30879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07654"/>
            <a:ext cx="4464496" cy="1728192"/>
          </a:xfrm>
        </p:spPr>
        <p:txBody>
          <a:bodyPr>
            <a:normAutofit/>
          </a:bodyPr>
          <a:lstStyle/>
          <a:p>
            <a:pPr lvl="0" algn="ctr"/>
            <a:r>
              <a:rPr lang="en-US" dirty="0"/>
              <a:t>A benefit to using vegetable shortening is that it is inexpensive, and you can use a lot of it without spending a fortune.</a:t>
            </a:r>
            <a:endParaRPr lang="en-ID" dirty="0"/>
          </a:p>
        </p:txBody>
      </p:sp>
    </p:spTree>
    <p:extLst>
      <p:ext uri="{BB962C8B-B14F-4D97-AF65-F5344CB8AC3E}">
        <p14:creationId xmlns:p14="http://schemas.microsoft.com/office/powerpoint/2010/main" val="280438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755576" y="1347614"/>
            <a:ext cx="5256584" cy="2448272"/>
          </a:xfrm>
        </p:spPr>
        <p:txBody>
          <a:bodyPr>
            <a:normAutofit/>
          </a:bodyPr>
          <a:lstStyle/>
          <a:p>
            <a:pPr marL="342900" indent="-342900">
              <a:buClr>
                <a:schemeClr val="accent1">
                  <a:lumMod val="50000"/>
                </a:schemeClr>
              </a:buClr>
              <a:buFont typeface="Wingdings" pitchFamily="2" charset="2"/>
              <a:buChar char="Ø"/>
            </a:pPr>
            <a:r>
              <a:rPr lang="en-US" dirty="0"/>
              <a:t>Vaseline® Jelly is another soothing product that can lock in moisture. Since it can be messy, you can apply it to infected areas such as hands and feet and wear protective cotton gloves and feet. </a:t>
            </a:r>
            <a:endParaRPr lang="en-ID" dirty="0"/>
          </a:p>
        </p:txBody>
      </p:sp>
    </p:spTree>
    <p:extLst>
      <p:ext uri="{BB962C8B-B14F-4D97-AF65-F5344CB8AC3E}">
        <p14:creationId xmlns:p14="http://schemas.microsoft.com/office/powerpoint/2010/main" val="170966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915566"/>
            <a:ext cx="6447501" cy="602382"/>
          </a:xfrm>
        </p:spPr>
        <p:txBody>
          <a:bodyPr/>
          <a:lstStyle/>
          <a:p>
            <a:r>
              <a:rPr lang="en-US" b="1" dirty="0"/>
              <a:t>Lotions and Potions</a:t>
            </a:r>
            <a:endParaRPr lang="en-ID"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1733972"/>
            <a:ext cx="5799429" cy="981794"/>
          </a:xfrm>
        </p:spPr>
        <p:txBody>
          <a:bodyPr/>
          <a:lstStyle/>
          <a:p>
            <a:r>
              <a:rPr lang="en-US" dirty="0"/>
              <a:t>Any cream or lotion is better than no moisturizer when you have eczema.</a:t>
            </a:r>
            <a:endParaRPr lang="en-ID" dirty="0"/>
          </a:p>
        </p:txBody>
      </p:sp>
      <p:pic>
        <p:nvPicPr>
          <p:cNvPr id="4" name="Picture 3">
            <a:extLst>
              <a:ext uri="{FF2B5EF4-FFF2-40B4-BE49-F238E27FC236}">
                <a16:creationId xmlns:a16="http://schemas.microsoft.com/office/drawing/2014/main" xmlns="" id="{08EE02F8-8B0A-F844-B132-F67436E749A8}"/>
              </a:ext>
            </a:extLst>
          </p:cNvPr>
          <p:cNvPicPr>
            <a:picLocks noChangeAspect="1"/>
          </p:cNvPicPr>
          <p:nvPr/>
        </p:nvPicPr>
        <p:blipFill>
          <a:blip r:embed="rId2"/>
          <a:stretch>
            <a:fillRect/>
          </a:stretch>
        </p:blipFill>
        <p:spPr>
          <a:xfrm>
            <a:off x="2592401" y="2931790"/>
            <a:ext cx="2552255" cy="143675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061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8" presetClass="entr" presetSubtype="12"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563638"/>
            <a:ext cx="5112568" cy="2160240"/>
          </a:xfrm>
        </p:spPr>
        <p:txBody>
          <a:bodyPr>
            <a:normAutofit/>
          </a:bodyPr>
          <a:lstStyle/>
          <a:p>
            <a:pPr algn="ctr"/>
            <a:r>
              <a:rPr lang="en-US" dirty="0"/>
              <a:t>As mentioned earlier, even ancient Egyptians bathed in oatmeal. Other excellent ingredients to look for are </a:t>
            </a:r>
            <a:r>
              <a:rPr lang="en-US" dirty="0" err="1"/>
              <a:t>shea</a:t>
            </a:r>
            <a:r>
              <a:rPr lang="en-US" dirty="0"/>
              <a:t> butter and ceramides, ingredients that specifically relieve itching. </a:t>
            </a:r>
            <a:endParaRPr lang="en-ID" dirty="0"/>
          </a:p>
        </p:txBody>
      </p:sp>
    </p:spTree>
    <p:extLst>
      <p:ext uri="{BB962C8B-B14F-4D97-AF65-F5344CB8AC3E}">
        <p14:creationId xmlns:p14="http://schemas.microsoft.com/office/powerpoint/2010/main" val="163925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771550"/>
            <a:ext cx="6447501" cy="530374"/>
          </a:xfrm>
        </p:spPr>
        <p:txBody>
          <a:bodyPr/>
          <a:lstStyle/>
          <a:p>
            <a:r>
              <a:rPr lang="en-US" b="1" dirty="0"/>
              <a:t>Facial Eczema</a:t>
            </a:r>
            <a:endParaRPr lang="en-ID"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491630"/>
            <a:ext cx="5439389" cy="879300"/>
          </a:xfrm>
        </p:spPr>
        <p:txBody>
          <a:bodyPr>
            <a:normAutofit/>
          </a:bodyPr>
          <a:lstStyle/>
          <a:p>
            <a:r>
              <a:rPr lang="en-US" dirty="0"/>
              <a:t>Eczema on the face can be especially frustrating and uncomfortable to handle.</a:t>
            </a:r>
            <a:endParaRPr lang="en-ID" dirty="0"/>
          </a:p>
        </p:txBody>
      </p:sp>
      <p:pic>
        <p:nvPicPr>
          <p:cNvPr id="4" name="Picture 3">
            <a:extLst>
              <a:ext uri="{FF2B5EF4-FFF2-40B4-BE49-F238E27FC236}">
                <a16:creationId xmlns:a16="http://schemas.microsoft.com/office/drawing/2014/main" xmlns="" id="{ED428E7D-26DE-5B40-9731-236F6BF592E5}"/>
              </a:ext>
            </a:extLst>
          </p:cNvPr>
          <p:cNvPicPr>
            <a:picLocks noChangeAspect="1"/>
          </p:cNvPicPr>
          <p:nvPr/>
        </p:nvPicPr>
        <p:blipFill>
          <a:blip r:embed="rId2"/>
          <a:stretch>
            <a:fillRect/>
          </a:stretch>
        </p:blipFill>
        <p:spPr>
          <a:xfrm>
            <a:off x="2483768" y="2757288"/>
            <a:ext cx="2699792" cy="1485233"/>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475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03648" y="1707654"/>
            <a:ext cx="4320480" cy="1656184"/>
          </a:xfrm>
        </p:spPr>
        <p:txBody>
          <a:bodyPr>
            <a:normAutofit/>
          </a:bodyPr>
          <a:lstStyle/>
          <a:p>
            <a:pPr algn="ctr"/>
            <a:r>
              <a:rPr lang="en-US" dirty="0"/>
              <a:t>If the rash proves stubborn, ask your dermatologist about a weaker steroid cream or a non-steroid prescription medication. </a:t>
            </a:r>
            <a:endParaRPr lang="en-ID" dirty="0"/>
          </a:p>
        </p:txBody>
      </p:sp>
    </p:spTree>
    <p:extLst>
      <p:ext uri="{BB962C8B-B14F-4D97-AF65-F5344CB8AC3E}">
        <p14:creationId xmlns:p14="http://schemas.microsoft.com/office/powerpoint/2010/main" val="76342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475656" y="1491630"/>
            <a:ext cx="4968552" cy="2088232"/>
          </a:xfrm>
        </p:spPr>
        <p:txBody>
          <a:bodyPr>
            <a:normAutofit/>
          </a:bodyPr>
          <a:lstStyle/>
          <a:p>
            <a:pPr algn="ctr"/>
            <a:r>
              <a:rPr lang="en-US" dirty="0"/>
              <a:t>Luckily, there are a number of safe over-the-counter products specially formulated for eczema, so begin to check labels or ask your doctor for a recommendation.</a:t>
            </a:r>
            <a:endParaRPr lang="en-ID" dirty="0"/>
          </a:p>
        </p:txBody>
      </p:sp>
    </p:spTree>
    <p:extLst>
      <p:ext uri="{BB962C8B-B14F-4D97-AF65-F5344CB8AC3E}">
        <p14:creationId xmlns:p14="http://schemas.microsoft.com/office/powerpoint/2010/main" val="192583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07654"/>
            <a:ext cx="4176464" cy="1584176"/>
          </a:xfrm>
        </p:spPr>
        <p:txBody>
          <a:bodyPr>
            <a:normAutofit/>
          </a:bodyPr>
          <a:lstStyle/>
          <a:p>
            <a:pPr algn="ctr"/>
            <a:r>
              <a:rPr lang="en-US" dirty="0"/>
              <a:t>Every skin is different, and you may need to experiment with a few brand names to determine which works best for you.</a:t>
            </a:r>
            <a:endParaRPr lang="en-ID" dirty="0"/>
          </a:p>
        </p:txBody>
      </p:sp>
    </p:spTree>
    <p:extLst>
      <p:ext uri="{BB962C8B-B14F-4D97-AF65-F5344CB8AC3E}">
        <p14:creationId xmlns:p14="http://schemas.microsoft.com/office/powerpoint/2010/main" val="287438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788795" y="1090068"/>
            <a:ext cx="6447501" cy="602382"/>
          </a:xfrm>
        </p:spPr>
        <p:txBody>
          <a:bodyPr/>
          <a:lstStyle/>
          <a:p>
            <a:r>
              <a:rPr lang="en-US" b="1" dirty="0"/>
              <a:t>Eczema and Makeup</a:t>
            </a:r>
            <a:endParaRPr lang="en-ID"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788795" y="1908474"/>
            <a:ext cx="5367381" cy="1887412"/>
          </a:xfrm>
        </p:spPr>
        <p:txBody>
          <a:bodyPr/>
          <a:lstStyle/>
          <a:p>
            <a:r>
              <a:rPr lang="en-US" dirty="0"/>
              <a:t>Wearing makeup can actually be beneficial since it allows you to cover up any red rashes and flaking. But you need to choose your products with care.</a:t>
            </a:r>
            <a:endParaRPr lang="en-ID" dirty="0"/>
          </a:p>
        </p:txBody>
      </p:sp>
    </p:spTree>
    <p:extLst>
      <p:ext uri="{BB962C8B-B14F-4D97-AF65-F5344CB8AC3E}">
        <p14:creationId xmlns:p14="http://schemas.microsoft.com/office/powerpoint/2010/main" val="256637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F22974-DCBF-0441-8409-510318AB50E5}"/>
              </a:ext>
            </a:extLst>
          </p:cNvPr>
          <p:cNvSpPr>
            <a:spLocks noGrp="1"/>
          </p:cNvSpPr>
          <p:nvPr>
            <p:ph type="title"/>
          </p:nvPr>
        </p:nvSpPr>
        <p:spPr>
          <a:xfrm>
            <a:off x="644779" y="1203598"/>
            <a:ext cx="6447501" cy="602382"/>
          </a:xfrm>
        </p:spPr>
        <p:txBody>
          <a:bodyPr/>
          <a:lstStyle/>
          <a:p>
            <a:r>
              <a:rPr lang="en-US" b="1" dirty="0"/>
              <a:t>Our Body and Water</a:t>
            </a:r>
            <a:endParaRPr lang="en-ID" b="1" dirty="0"/>
          </a:p>
        </p:txBody>
      </p:sp>
      <p:sp>
        <p:nvSpPr>
          <p:cNvPr id="3" name="Content Placeholder 2">
            <a:extLst>
              <a:ext uri="{FF2B5EF4-FFF2-40B4-BE49-F238E27FC236}">
                <a16:creationId xmlns:a16="http://schemas.microsoft.com/office/drawing/2014/main" xmlns="" id="{D24F929B-AAC0-2442-9D8F-2FD34352A893}"/>
              </a:ext>
            </a:extLst>
          </p:cNvPr>
          <p:cNvSpPr>
            <a:spLocks noGrp="1"/>
          </p:cNvSpPr>
          <p:nvPr>
            <p:ph idx="1"/>
          </p:nvPr>
        </p:nvSpPr>
        <p:spPr>
          <a:xfrm>
            <a:off x="644779" y="2022004"/>
            <a:ext cx="5799429" cy="1887412"/>
          </a:xfrm>
        </p:spPr>
        <p:txBody>
          <a:bodyPr/>
          <a:lstStyle/>
          <a:p>
            <a:r>
              <a:rPr lang="en-US" dirty="0"/>
              <a:t>Did you know that your body consists of approximately 75 percent water? Our blood is 90 percent water, and our brain consists of 80 percent water.</a:t>
            </a:r>
            <a:endParaRPr lang="en-ID" dirty="0"/>
          </a:p>
        </p:txBody>
      </p:sp>
    </p:spTree>
    <p:extLst>
      <p:ext uri="{BB962C8B-B14F-4D97-AF65-F5344CB8AC3E}">
        <p14:creationId xmlns:p14="http://schemas.microsoft.com/office/powerpoint/2010/main" val="41980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635646"/>
            <a:ext cx="5616624" cy="2160240"/>
          </a:xfrm>
        </p:spPr>
        <p:txBody>
          <a:bodyPr>
            <a:normAutofit/>
          </a:bodyPr>
          <a:lstStyle/>
          <a:p>
            <a:pPr algn="ctr"/>
            <a:r>
              <a:rPr lang="en-US" dirty="0"/>
              <a:t>Your first step is to moisturize your face thoroughly to prevent the makeup from drying out and becoming scaly. The best makeup for eczema suffers should contain natural oils to increase moisture.</a:t>
            </a:r>
            <a:endParaRPr lang="en-ID" dirty="0"/>
          </a:p>
        </p:txBody>
      </p:sp>
    </p:spTree>
    <p:extLst>
      <p:ext uri="{BB962C8B-B14F-4D97-AF65-F5344CB8AC3E}">
        <p14:creationId xmlns:p14="http://schemas.microsoft.com/office/powerpoint/2010/main" val="244412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187624" y="1491630"/>
            <a:ext cx="5040560" cy="2160240"/>
          </a:xfrm>
        </p:spPr>
        <p:txBody>
          <a:bodyPr>
            <a:normAutofit/>
          </a:bodyPr>
          <a:lstStyle/>
          <a:p>
            <a:pPr algn="ctr"/>
            <a:r>
              <a:rPr lang="en-US" dirty="0"/>
              <a:t>When applying makeup, use your freshly-washed fingers to gently dab on makeup instead of a makeup brush. Even brushes that are regularly cleaned can contain bacteria. </a:t>
            </a:r>
            <a:endParaRPr lang="en-ID" dirty="0"/>
          </a:p>
        </p:txBody>
      </p:sp>
    </p:spTree>
    <p:extLst>
      <p:ext uri="{BB962C8B-B14F-4D97-AF65-F5344CB8AC3E}">
        <p14:creationId xmlns:p14="http://schemas.microsoft.com/office/powerpoint/2010/main" val="74840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419622"/>
            <a:ext cx="5616624" cy="936104"/>
          </a:xfrm>
        </p:spPr>
        <p:txBody>
          <a:bodyPr>
            <a:normAutofit/>
          </a:bodyPr>
          <a:lstStyle/>
          <a:p>
            <a:pPr algn="ctr"/>
            <a:r>
              <a:rPr lang="en-US" dirty="0"/>
              <a:t>Complete your makeup routine with a facial mist to seal in moisture.</a:t>
            </a:r>
            <a:endParaRPr lang="en-ID" dirty="0"/>
          </a:p>
        </p:txBody>
      </p:sp>
      <p:pic>
        <p:nvPicPr>
          <p:cNvPr id="2" name="Picture 1">
            <a:extLst>
              <a:ext uri="{FF2B5EF4-FFF2-40B4-BE49-F238E27FC236}">
                <a16:creationId xmlns:a16="http://schemas.microsoft.com/office/drawing/2014/main" xmlns="" id="{6DEB1205-5632-2C4B-B821-176A2F2EF6F7}"/>
              </a:ext>
            </a:extLst>
          </p:cNvPr>
          <p:cNvPicPr>
            <a:picLocks noChangeAspect="1"/>
          </p:cNvPicPr>
          <p:nvPr/>
        </p:nvPicPr>
        <p:blipFill>
          <a:blip r:embed="rId2"/>
          <a:stretch>
            <a:fillRect/>
          </a:stretch>
        </p:blipFill>
        <p:spPr>
          <a:xfrm>
            <a:off x="2435808" y="2592288"/>
            <a:ext cx="2544192" cy="149163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45782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491630"/>
            <a:ext cx="6447501" cy="530374"/>
          </a:xfrm>
        </p:spPr>
        <p:txBody>
          <a:bodyPr/>
          <a:lstStyle/>
          <a:p>
            <a:r>
              <a:rPr lang="en-US" b="1" dirty="0"/>
              <a:t>Phototherapy</a:t>
            </a:r>
            <a:endParaRPr lang="en-ID"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2310036"/>
            <a:ext cx="5439389" cy="1455364"/>
          </a:xfrm>
        </p:spPr>
        <p:txBody>
          <a:bodyPr>
            <a:normAutofit/>
          </a:bodyPr>
          <a:lstStyle/>
          <a:p>
            <a:r>
              <a:rPr lang="en-US" dirty="0"/>
              <a:t>This is a light therapy that can be extremely effective as an eczema treatment, especially for facial skin.</a:t>
            </a:r>
            <a:endParaRPr lang="en-ID" dirty="0"/>
          </a:p>
        </p:txBody>
      </p:sp>
    </p:spTree>
    <p:extLst>
      <p:ext uri="{BB962C8B-B14F-4D97-AF65-F5344CB8AC3E}">
        <p14:creationId xmlns:p14="http://schemas.microsoft.com/office/powerpoint/2010/main" val="392746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259632" y="1923678"/>
            <a:ext cx="4824536" cy="1368152"/>
          </a:xfrm>
        </p:spPr>
        <p:txBody>
          <a:bodyPr>
            <a:normAutofit/>
          </a:bodyPr>
          <a:lstStyle/>
          <a:p>
            <a:pPr algn="ctr"/>
            <a:r>
              <a:rPr lang="en-US" dirty="0"/>
              <a:t>Approximately 70 percent of eczema-sufferers who try phototherapy see improvement on their skin.</a:t>
            </a:r>
            <a:endParaRPr lang="en-ID" dirty="0"/>
          </a:p>
        </p:txBody>
      </p:sp>
    </p:spTree>
    <p:extLst>
      <p:ext uri="{BB962C8B-B14F-4D97-AF65-F5344CB8AC3E}">
        <p14:creationId xmlns:p14="http://schemas.microsoft.com/office/powerpoint/2010/main" val="106067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27584" y="1419622"/>
            <a:ext cx="6048672" cy="2520280"/>
          </a:xfrm>
        </p:spPr>
        <p:txBody>
          <a:bodyPr>
            <a:normAutofit/>
          </a:bodyPr>
          <a:lstStyle/>
          <a:p>
            <a:r>
              <a:rPr lang="en-US" dirty="0"/>
              <a:t>Phototherapy can:</a:t>
            </a:r>
            <a:endParaRPr lang="en-ID" dirty="0"/>
          </a:p>
          <a:p>
            <a:pPr marL="342900" lvl="0" indent="-342900">
              <a:buClr>
                <a:schemeClr val="accent1">
                  <a:lumMod val="50000"/>
                </a:schemeClr>
              </a:buClr>
              <a:buFont typeface="Wingdings" pitchFamily="2" charset="2"/>
              <a:buChar char="Ø"/>
            </a:pPr>
            <a:r>
              <a:rPr lang="en-US" dirty="0"/>
              <a:t>Reduce annoying itch</a:t>
            </a:r>
            <a:endParaRPr lang="en-ID" dirty="0"/>
          </a:p>
          <a:p>
            <a:pPr marL="342900" lvl="0" indent="-342900">
              <a:buClr>
                <a:schemeClr val="accent1">
                  <a:lumMod val="50000"/>
                </a:schemeClr>
              </a:buClr>
              <a:buFont typeface="Wingdings" pitchFamily="2" charset="2"/>
              <a:buChar char="Ø"/>
            </a:pPr>
            <a:r>
              <a:rPr lang="en-US" dirty="0"/>
              <a:t>Reduce inflammation</a:t>
            </a:r>
            <a:endParaRPr lang="en-ID" dirty="0"/>
          </a:p>
          <a:p>
            <a:pPr marL="342900" lvl="0" indent="-342900">
              <a:buClr>
                <a:schemeClr val="accent1">
                  <a:lumMod val="50000"/>
                </a:schemeClr>
              </a:buClr>
              <a:buFont typeface="Wingdings" pitchFamily="2" charset="2"/>
              <a:buChar char="Ø"/>
            </a:pPr>
            <a:r>
              <a:rPr lang="en-US" dirty="0"/>
              <a:t>Increase the number of bacteria-fighting cells</a:t>
            </a:r>
            <a:endParaRPr lang="en-ID" dirty="0"/>
          </a:p>
        </p:txBody>
      </p:sp>
    </p:spTree>
    <p:extLst>
      <p:ext uri="{BB962C8B-B14F-4D97-AF65-F5344CB8AC3E}">
        <p14:creationId xmlns:p14="http://schemas.microsoft.com/office/powerpoint/2010/main" val="376313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320480" cy="1656184"/>
          </a:xfrm>
        </p:spPr>
        <p:txBody>
          <a:bodyPr>
            <a:normAutofit/>
          </a:bodyPr>
          <a:lstStyle/>
          <a:p>
            <a:pPr algn="ctr"/>
            <a:r>
              <a:rPr lang="en-US" dirty="0"/>
              <a:t>If the treatment is successful, patients can reduce their visits to once-a-week to maintain their state of remission.</a:t>
            </a:r>
            <a:endParaRPr lang="en-ID" dirty="0"/>
          </a:p>
        </p:txBody>
      </p:sp>
    </p:spTree>
    <p:extLst>
      <p:ext uri="{BB962C8B-B14F-4D97-AF65-F5344CB8AC3E}">
        <p14:creationId xmlns:p14="http://schemas.microsoft.com/office/powerpoint/2010/main" val="171337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547664" y="1779662"/>
            <a:ext cx="4032448" cy="2160240"/>
          </a:xfrm>
        </p:spPr>
        <p:txBody>
          <a:bodyPr>
            <a:normAutofit/>
          </a:bodyPr>
          <a:lstStyle/>
          <a:p>
            <a:pPr algn="ctr"/>
            <a:r>
              <a:rPr lang="en-US" dirty="0"/>
              <a:t>Without proper hydration, even “normal” bodies suffer and perform at less than optimal capacity.</a:t>
            </a:r>
            <a:endParaRPr lang="en-ID" dirty="0"/>
          </a:p>
        </p:txBody>
      </p:sp>
    </p:spTree>
    <p:extLst>
      <p:ext uri="{BB962C8B-B14F-4D97-AF65-F5344CB8AC3E}">
        <p14:creationId xmlns:p14="http://schemas.microsoft.com/office/powerpoint/2010/main" val="18394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331640" y="1347614"/>
            <a:ext cx="4752528" cy="2592288"/>
          </a:xfrm>
        </p:spPr>
        <p:txBody>
          <a:bodyPr>
            <a:normAutofit/>
          </a:bodyPr>
          <a:lstStyle/>
          <a:p>
            <a:pPr algn="ctr"/>
            <a:r>
              <a:rPr lang="en-US" dirty="0"/>
              <a:t>Needless to say, dehydration can serve as a quick trigger for eczema flareups. Eczema </a:t>
            </a:r>
            <a:r>
              <a:rPr lang="en-US" i="1" dirty="0"/>
              <a:t>is</a:t>
            </a:r>
            <a:r>
              <a:rPr lang="en-US" dirty="0"/>
              <a:t> dry skin, and when you aren’t properly hydrated, you are immediately setting the itch/scratch cycle into motion. </a:t>
            </a:r>
            <a:endParaRPr lang="en-ID" dirty="0"/>
          </a:p>
        </p:txBody>
      </p:sp>
    </p:spTree>
    <p:extLst>
      <p:ext uri="{BB962C8B-B14F-4D97-AF65-F5344CB8AC3E}">
        <p14:creationId xmlns:p14="http://schemas.microsoft.com/office/powerpoint/2010/main" val="324933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619672" y="1707654"/>
            <a:ext cx="4176464" cy="2160240"/>
          </a:xfrm>
        </p:spPr>
        <p:txBody>
          <a:bodyPr>
            <a:normAutofit/>
          </a:bodyPr>
          <a:lstStyle/>
          <a:p>
            <a:pPr algn="ctr"/>
            <a:r>
              <a:rPr lang="en-US" dirty="0"/>
              <a:t>Please note that water is the best hydrating agent. Fruit juices are okay, but if possible, water them down.</a:t>
            </a:r>
            <a:endParaRPr lang="en-ID" dirty="0"/>
          </a:p>
          <a:p>
            <a:pPr algn="ctr"/>
            <a:endParaRPr lang="en-ID" dirty="0"/>
          </a:p>
        </p:txBody>
      </p:sp>
    </p:spTree>
    <p:extLst>
      <p:ext uri="{BB962C8B-B14F-4D97-AF65-F5344CB8AC3E}">
        <p14:creationId xmlns:p14="http://schemas.microsoft.com/office/powerpoint/2010/main" val="300611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899592" y="1131590"/>
            <a:ext cx="5616624" cy="936104"/>
          </a:xfrm>
        </p:spPr>
        <p:txBody>
          <a:bodyPr>
            <a:normAutofit/>
          </a:bodyPr>
          <a:lstStyle/>
          <a:p>
            <a:pPr algn="ctr"/>
            <a:r>
              <a:rPr lang="en-US" dirty="0"/>
              <a:t>So, if you have eczema, always keep a bottle of water at your side. </a:t>
            </a:r>
            <a:endParaRPr lang="en-ID" dirty="0"/>
          </a:p>
        </p:txBody>
      </p:sp>
      <p:pic>
        <p:nvPicPr>
          <p:cNvPr id="2" name="Picture 1">
            <a:extLst>
              <a:ext uri="{FF2B5EF4-FFF2-40B4-BE49-F238E27FC236}">
                <a16:creationId xmlns:a16="http://schemas.microsoft.com/office/drawing/2014/main" xmlns="" id="{4DCE2F08-F51B-184A-BC67-05285426E02F}"/>
              </a:ext>
            </a:extLst>
          </p:cNvPr>
          <p:cNvPicPr>
            <a:picLocks noChangeAspect="1"/>
          </p:cNvPicPr>
          <p:nvPr/>
        </p:nvPicPr>
        <p:blipFill>
          <a:blip r:embed="rId2"/>
          <a:stretch>
            <a:fillRect/>
          </a:stretch>
        </p:blipFill>
        <p:spPr>
          <a:xfrm>
            <a:off x="2432282" y="2211710"/>
            <a:ext cx="2551243" cy="1707654"/>
          </a:xfrm>
          <a:prstGeom prst="rect">
            <a:avLst/>
          </a:prstGeom>
          <a:ln>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48166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931EBF-945D-1F40-8506-8161136D8818}"/>
              </a:ext>
            </a:extLst>
          </p:cNvPr>
          <p:cNvSpPr>
            <a:spLocks noGrp="1"/>
          </p:cNvSpPr>
          <p:nvPr>
            <p:ph type="title"/>
          </p:nvPr>
        </p:nvSpPr>
        <p:spPr>
          <a:xfrm>
            <a:off x="716787" y="1059582"/>
            <a:ext cx="6447501" cy="530374"/>
          </a:xfrm>
        </p:spPr>
        <p:txBody>
          <a:bodyPr/>
          <a:lstStyle/>
          <a:p>
            <a:r>
              <a:rPr lang="en-US" b="1" dirty="0"/>
              <a:t>Wet Water Wraps</a:t>
            </a:r>
            <a:endParaRPr lang="en-ID" b="1" dirty="0"/>
          </a:p>
        </p:txBody>
      </p:sp>
      <p:sp>
        <p:nvSpPr>
          <p:cNvPr id="3" name="Content Placeholder 2">
            <a:extLst>
              <a:ext uri="{FF2B5EF4-FFF2-40B4-BE49-F238E27FC236}">
                <a16:creationId xmlns:a16="http://schemas.microsoft.com/office/drawing/2014/main" xmlns="" id="{721E3C4F-65B1-EF48-BD99-994135B63CB1}"/>
              </a:ext>
            </a:extLst>
          </p:cNvPr>
          <p:cNvSpPr>
            <a:spLocks noGrp="1"/>
          </p:cNvSpPr>
          <p:nvPr>
            <p:ph idx="1"/>
          </p:nvPr>
        </p:nvSpPr>
        <p:spPr>
          <a:xfrm>
            <a:off x="716787" y="1877988"/>
            <a:ext cx="5439389" cy="2103436"/>
          </a:xfrm>
        </p:spPr>
        <p:txBody>
          <a:bodyPr>
            <a:normAutofit/>
          </a:bodyPr>
          <a:lstStyle/>
          <a:p>
            <a:r>
              <a:rPr lang="en-US" dirty="0"/>
              <a:t>You may not have heard of these, but wet wraps drench your skin in water and lessen the severity of eczema by up to 75 percent when applied along with your topical ointment.</a:t>
            </a:r>
            <a:endParaRPr lang="en-ID" dirty="0"/>
          </a:p>
        </p:txBody>
      </p:sp>
    </p:spTree>
    <p:extLst>
      <p:ext uri="{BB962C8B-B14F-4D97-AF65-F5344CB8AC3E}">
        <p14:creationId xmlns:p14="http://schemas.microsoft.com/office/powerpoint/2010/main" val="40383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EF08755-07B9-E048-AAFF-7BBDFD34CE31}"/>
              </a:ext>
            </a:extLst>
          </p:cNvPr>
          <p:cNvSpPr>
            <a:spLocks noGrp="1"/>
          </p:cNvSpPr>
          <p:nvPr>
            <p:ph idx="1"/>
          </p:nvPr>
        </p:nvSpPr>
        <p:spPr>
          <a:xfrm>
            <a:off x="1907704" y="1419622"/>
            <a:ext cx="3816424" cy="2088232"/>
          </a:xfrm>
        </p:spPr>
        <p:txBody>
          <a:bodyPr>
            <a:normAutofit/>
          </a:bodyPr>
          <a:lstStyle/>
          <a:p>
            <a:pPr algn="ctr"/>
            <a:r>
              <a:rPr lang="en-US" dirty="0"/>
              <a:t>Wet wraps are bandages soaked in water which are wrapped around the affected area after it has been treated with ointment or cream.</a:t>
            </a:r>
            <a:endParaRPr lang="en-ID" dirty="0"/>
          </a:p>
        </p:txBody>
      </p:sp>
    </p:spTree>
    <p:extLst>
      <p:ext uri="{BB962C8B-B14F-4D97-AF65-F5344CB8AC3E}">
        <p14:creationId xmlns:p14="http://schemas.microsoft.com/office/powerpoint/2010/main" val="16811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ezcemabook" id="{18694C78-B167-3845-8964-FD8C32BB81EF}" vid="{98F5D66E-E852-7E41-848C-BFD792C015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ezcemabook</Template>
  <TotalTime>810</TotalTime>
  <Words>877</Words>
  <Application>Microsoft Office PowerPoint</Application>
  <PresentationFormat>On-screen Show (16:9)</PresentationFormat>
  <Paragraphs>53</Paragraphs>
  <Slides>36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Trebuchet MS</vt:lpstr>
      <vt:lpstr>Wingdings</vt:lpstr>
      <vt:lpstr>Wingdings 3</vt:lpstr>
      <vt:lpstr>Facet</vt:lpstr>
      <vt:lpstr>PowerPoint Presentation</vt:lpstr>
      <vt:lpstr>PowerPoint Presentation</vt:lpstr>
      <vt:lpstr>Our Body and Water</vt:lpstr>
      <vt:lpstr>PowerPoint Presentation</vt:lpstr>
      <vt:lpstr>PowerPoint Presentation</vt:lpstr>
      <vt:lpstr>PowerPoint Presentation</vt:lpstr>
      <vt:lpstr>PowerPoint Presentation</vt:lpstr>
      <vt:lpstr>Wet Water Wraps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Eczema and Weather</vt:lpstr>
      <vt:lpstr>PowerPoint Presentation</vt:lpstr>
      <vt:lpstr>PowerPoint Presentation</vt:lpstr>
      <vt:lpstr>Eczema and the Right Cream and Ointment</vt:lpstr>
      <vt:lpstr>PowerPoint Presentation</vt:lpstr>
      <vt:lpstr>PowerPoint Presentation</vt:lpstr>
      <vt:lpstr>PowerPoint Presentation</vt:lpstr>
      <vt:lpstr>Lotions and Potions</vt:lpstr>
      <vt:lpstr>PowerPoint Presentation</vt:lpstr>
      <vt:lpstr>Facial Eczema</vt:lpstr>
      <vt:lpstr>PowerPoint Presentation</vt:lpstr>
      <vt:lpstr>PowerPoint Presentation</vt:lpstr>
      <vt:lpstr>PowerPoint Presentation</vt:lpstr>
      <vt:lpstr>Eczema and Makeup</vt:lpstr>
      <vt:lpstr>PowerPoint Presentation</vt:lpstr>
      <vt:lpstr>PowerPoint Presentation</vt:lpstr>
      <vt:lpstr>PowerPoint Presentation</vt:lpstr>
      <vt:lpstr>Phototherapy</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40</cp:revision>
  <dcterms:created xsi:type="dcterms:W3CDTF">2018-10-15T07:11:14Z</dcterms:created>
  <dcterms:modified xsi:type="dcterms:W3CDTF">2019-06-24T13:46:48Z</dcterms:modified>
</cp:coreProperties>
</file>