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5" r:id="rId1"/>
  </p:sldMasterIdLst>
  <p:notesMasterIdLst>
    <p:notesMasterId r:id="rId39"/>
  </p:notesMasterIdLst>
  <p:sldIdLst>
    <p:sldId id="257" r:id="rId2"/>
    <p:sldId id="274" r:id="rId3"/>
    <p:sldId id="323" r:id="rId4"/>
    <p:sldId id="280" r:id="rId5"/>
    <p:sldId id="269" r:id="rId6"/>
    <p:sldId id="324" r:id="rId7"/>
    <p:sldId id="287" r:id="rId8"/>
    <p:sldId id="314" r:id="rId9"/>
    <p:sldId id="325" r:id="rId10"/>
    <p:sldId id="326" r:id="rId11"/>
    <p:sldId id="327" r:id="rId12"/>
    <p:sldId id="328" r:id="rId13"/>
    <p:sldId id="329" r:id="rId14"/>
    <p:sldId id="296" r:id="rId15"/>
    <p:sldId id="297" r:id="rId16"/>
    <p:sldId id="330" r:id="rId17"/>
    <p:sldId id="315" r:id="rId18"/>
    <p:sldId id="316" r:id="rId19"/>
    <p:sldId id="331" r:id="rId20"/>
    <p:sldId id="332" r:id="rId21"/>
    <p:sldId id="333" r:id="rId22"/>
    <p:sldId id="317" r:id="rId23"/>
    <p:sldId id="318" r:id="rId24"/>
    <p:sldId id="319" r:id="rId25"/>
    <p:sldId id="320" r:id="rId26"/>
    <p:sldId id="334" r:id="rId27"/>
    <p:sldId id="335" r:id="rId28"/>
    <p:sldId id="336" r:id="rId29"/>
    <p:sldId id="321" r:id="rId30"/>
    <p:sldId id="322" r:id="rId31"/>
    <p:sldId id="339" r:id="rId32"/>
    <p:sldId id="337" r:id="rId33"/>
    <p:sldId id="338" r:id="rId34"/>
    <p:sldId id="340" r:id="rId35"/>
    <p:sldId id="341" r:id="rId36"/>
    <p:sldId id="342" r:id="rId37"/>
    <p:sldId id="343" r:id="rId38"/>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9E5"/>
    <a:srgbClr val="FFEC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4868"/>
    <p:restoredTop sz="94650"/>
  </p:normalViewPr>
  <p:slideViewPr>
    <p:cSldViewPr>
      <p:cViewPr varScale="1">
        <p:scale>
          <a:sx n="68" d="100"/>
          <a:sy n="68" d="100"/>
        </p:scale>
        <p:origin x="24" y="405"/>
      </p:cViewPr>
      <p:guideLst>
        <p:guide orient="horz" pos="1620"/>
        <p:guide pos="2880"/>
      </p:guideLst>
    </p:cSldViewPr>
  </p:slideViewPr>
  <p:notesTextViewPr>
    <p:cViewPr>
      <p:scale>
        <a:sx n="100" d="100"/>
        <a:sy n="100" d="100"/>
      </p:scale>
      <p:origin x="0" y="0"/>
    </p:cViewPr>
  </p:notesTextViewPr>
  <p:sorterViewPr>
    <p:cViewPr>
      <p:scale>
        <a:sx n="100" d="100"/>
        <a:sy n="100" d="100"/>
      </p:scale>
      <p:origin x="0" y="-1461"/>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8BA754-79BD-4972-839A-D62EA2C7C3EA}" type="datetimeFigureOut">
              <a:rPr lang="en-US" smtClean="0"/>
              <a:pPr/>
              <a:t>6/24/2019</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9BBF2C-A7F8-4A46-8FD9-0FE6834BDEB8}" type="slidenum">
              <a:rPr lang="en-US" smtClean="0"/>
              <a:pPr/>
              <a:t>‹#›</a:t>
            </a:fld>
            <a:endParaRPr lang="en-US"/>
          </a:p>
        </p:txBody>
      </p:sp>
    </p:spTree>
    <p:extLst>
      <p:ext uri="{BB962C8B-B14F-4D97-AF65-F5344CB8AC3E}">
        <p14:creationId xmlns:p14="http://schemas.microsoft.com/office/powerpoint/2010/main" val="2201631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sz="quarter" idx="10"/>
          </p:nvPr>
        </p:nvSpPr>
        <p:spPr/>
        <p:txBody>
          <a:bodyPr/>
          <a:lstStyle/>
          <a:p>
            <a:fld id="{C59BBF2C-A7F8-4A46-8FD9-0FE6834BDEB8}" type="slidenum">
              <a:rPr lang="en-US" smtClean="0"/>
              <a:pPr/>
              <a:t>1</a:t>
            </a:fld>
            <a:endParaRPr lang="en-US"/>
          </a:p>
        </p:txBody>
      </p:sp>
    </p:spTree>
    <p:extLst>
      <p:ext uri="{BB962C8B-B14F-4D97-AF65-F5344CB8AC3E}">
        <p14:creationId xmlns:p14="http://schemas.microsoft.com/office/powerpoint/2010/main" val="30787348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6350"/>
            <a:ext cx="9144000" cy="5149850"/>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300" y="1803400"/>
            <a:ext cx="5825202" cy="1234727"/>
          </a:xfrm>
        </p:spPr>
        <p:txBody>
          <a:bodyPr anchor="b">
            <a:noAutofit/>
          </a:bodyPr>
          <a:lstStyle>
            <a:lvl1pPr algn="r">
              <a:defRPr sz="405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130300" y="3038125"/>
            <a:ext cx="5825202" cy="822674"/>
          </a:xfrm>
        </p:spPr>
        <p:txBody>
          <a:bodyPr anchor="t"/>
          <a:lstStyle>
            <a:lvl1pPr marL="0" indent="0" algn="r">
              <a:buNone/>
              <a:defRPr>
                <a:solidFill>
                  <a:schemeClr val="tx1">
                    <a:lumMod val="50000"/>
                    <a:lumOff val="50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6/24/2019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4765402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2552700"/>
          </a:xfrm>
        </p:spPr>
        <p:txBody>
          <a:bodyPr anchor="ctr">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4630331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024604" y="2724150"/>
            <a:ext cx="5418393" cy="285750"/>
          </a:xfrm>
        </p:spPr>
        <p:txBody>
          <a:bodyPr anchor="ctr">
            <a:noAutofit/>
          </a:bodyPr>
          <a:lstStyle>
            <a:lvl1pPr marL="0" indent="0">
              <a:buFontTx/>
              <a:buNone/>
              <a:defRPr sz="1200">
                <a:solidFill>
                  <a:schemeClr val="tx1">
                    <a:lumMod val="50000"/>
                    <a:lumOff val="50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Edit Master text styles</a:t>
            </a:r>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0" name="TextBox 19"/>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latin typeface="Arial"/>
              </a:rPr>
              <a:t>”</a:t>
            </a:r>
            <a:endParaRPr lang="en-US" sz="1350" dirty="0">
              <a:solidFill>
                <a:schemeClr val="accent1">
                  <a:lumMod val="60000"/>
                  <a:lumOff val="40000"/>
                </a:schemeClr>
              </a:solidFill>
              <a:latin typeface="Arial"/>
            </a:endParaRPr>
          </a:p>
        </p:txBody>
      </p:sp>
    </p:spTree>
    <p:extLst>
      <p:ext uri="{BB962C8B-B14F-4D97-AF65-F5344CB8AC3E}">
        <p14:creationId xmlns:p14="http://schemas.microsoft.com/office/powerpoint/2010/main" val="36795573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08001" y="1448991"/>
            <a:ext cx="6447501" cy="1946595"/>
          </a:xfrm>
        </p:spPr>
        <p:txBody>
          <a:bodyPr anchor="b">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8548960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tx1">
                    <a:lumMod val="75000"/>
                    <a:lumOff val="25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0141227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514350" y="457200"/>
            <a:ext cx="6441152"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accent1"/>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56491893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6/24/2019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415098143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5755" y="457200"/>
            <a:ext cx="978557" cy="3938588"/>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508001" y="457200"/>
            <a:ext cx="5295113" cy="393858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6/24/2019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9818195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800">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normAutofit/>
          </a:bodyPr>
          <a:lstStyle>
            <a:lvl1pPr marL="0" indent="0">
              <a:buNone/>
              <a:defRPr sz="2400">
                <a:solidFill>
                  <a:schemeClr val="tx1">
                    <a:lumMod val="85000"/>
                    <a:lumOff val="15000"/>
                  </a:schemeClr>
                </a:solidFill>
                <a:latin typeface="Calibri" panose="020F0502020204030204" pitchFamily="34" charset="0"/>
                <a:cs typeface="Calibri" panose="020F0502020204030204" pitchFamily="34" charset="0"/>
              </a:defRPr>
            </a:lvl1pPr>
            <a:lvl2pPr marL="342900" indent="0">
              <a:buNone/>
              <a:defRPr sz="2400">
                <a:solidFill>
                  <a:schemeClr val="tx1">
                    <a:lumMod val="85000"/>
                    <a:lumOff val="15000"/>
                  </a:schemeClr>
                </a:solidFill>
                <a:latin typeface="Calibri" panose="020F0502020204030204" pitchFamily="34" charset="0"/>
                <a:cs typeface="Calibri" panose="020F0502020204030204" pitchFamily="34" charset="0"/>
              </a:defRPr>
            </a:lvl2pPr>
            <a:lvl3pPr marL="685800" indent="0">
              <a:buNone/>
              <a:defRPr sz="2400">
                <a:solidFill>
                  <a:schemeClr val="tx1">
                    <a:lumMod val="85000"/>
                    <a:lumOff val="15000"/>
                  </a:schemeClr>
                </a:solidFill>
                <a:latin typeface="Calibri" panose="020F0502020204030204" pitchFamily="34" charset="0"/>
                <a:cs typeface="Calibri" panose="020F0502020204030204" pitchFamily="34" charset="0"/>
              </a:defRPr>
            </a:lvl3pPr>
            <a:lvl4pPr marL="1028700" indent="0">
              <a:buNone/>
              <a:defRPr sz="2400">
                <a:solidFill>
                  <a:schemeClr val="tx1">
                    <a:lumMod val="85000"/>
                    <a:lumOff val="15000"/>
                  </a:schemeClr>
                </a:solidFill>
                <a:latin typeface="Calibri" panose="020F0502020204030204" pitchFamily="34" charset="0"/>
                <a:cs typeface="Calibri" panose="020F0502020204030204" pitchFamily="34" charset="0"/>
              </a:defRPr>
            </a:lvl4pPr>
            <a:lvl5pPr marL="1371600" indent="0">
              <a:buNone/>
              <a:defRPr sz="2400">
                <a:solidFill>
                  <a:schemeClr val="tx1">
                    <a:lumMod val="85000"/>
                    <a:lumOff val="15000"/>
                  </a:schemeClr>
                </a:solidFill>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6/24/2019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6310208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08001" y="2025651"/>
            <a:ext cx="6447501" cy="1369936"/>
          </a:xfrm>
        </p:spPr>
        <p:txBody>
          <a:bodyPr anchor="b"/>
          <a:lstStyle>
            <a:lvl1pPr algn="l">
              <a:defRPr sz="30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645300"/>
          </a:xfrm>
        </p:spPr>
        <p:txBody>
          <a:bodyPr anchor="t"/>
          <a:lstStyle>
            <a:lvl1pPr marL="0" indent="0" algn="l">
              <a:buNone/>
              <a:defRPr sz="150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0862976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08001" y="1620442"/>
            <a:ext cx="3138026" cy="29105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17477" y="1620442"/>
            <a:ext cx="3138026" cy="291058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D8241E9-601D-4A27-BF72-C7763949FF5A}" type="datetimeFigureOut">
              <a:rPr lang="en-US" smtClean="0"/>
              <a:pPr/>
              <a:t>6/24/2019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5929293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506809" y="1620737"/>
            <a:ext cx="3139217"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506809" y="2052934"/>
            <a:ext cx="3139217" cy="2478088"/>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16287" y="1620737"/>
            <a:ext cx="3139214"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3816288" y="2052934"/>
            <a:ext cx="3139213" cy="2478088"/>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D8241E9-601D-4A27-BF72-C7763949FF5A}" type="datetimeFigureOut">
              <a:rPr lang="en-US" smtClean="0"/>
              <a:pPr/>
              <a:t>6/24/2019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1020423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990600"/>
          </a:xfrm>
        </p:spPr>
        <p:txBody>
          <a:bodyPr>
            <a:normAutofit/>
          </a:bodyPr>
          <a:lstStyle>
            <a:lvl1pPr>
              <a:defRPr sz="2600">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D8241E9-601D-4A27-BF72-C7763949FF5A}" type="datetimeFigureOut">
              <a:rPr lang="en-US" smtClean="0"/>
              <a:pPr/>
              <a:t>6/24/2019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3858197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8241E9-601D-4A27-BF72-C7763949FF5A}" type="datetimeFigureOut">
              <a:rPr lang="en-US" smtClean="0"/>
              <a:pPr/>
              <a:t>6/24/2019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4815051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1123953"/>
            <a:ext cx="2890896" cy="958850"/>
          </a:xfrm>
        </p:spPr>
        <p:txBody>
          <a:bodyPr anchor="b">
            <a:normAutofit/>
          </a:bodyPr>
          <a:lstStyle>
            <a:lvl1pPr>
              <a:defRPr sz="1500"/>
            </a:lvl1pPr>
          </a:lstStyle>
          <a:p>
            <a:r>
              <a:rPr lang="en-US"/>
              <a:t>Click to edit Master title style</a:t>
            </a:r>
            <a:endParaRPr lang="en-US" dirty="0"/>
          </a:p>
        </p:txBody>
      </p:sp>
      <p:sp>
        <p:nvSpPr>
          <p:cNvPr id="3" name="Content Placeholder 2"/>
          <p:cNvSpPr>
            <a:spLocks noGrp="1"/>
          </p:cNvSpPr>
          <p:nvPr>
            <p:ph idx="1"/>
          </p:nvPr>
        </p:nvSpPr>
        <p:spPr>
          <a:xfrm>
            <a:off x="3570346" y="386193"/>
            <a:ext cx="3385156" cy="4144828"/>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08001" y="2082802"/>
            <a:ext cx="2890896" cy="1938337"/>
          </a:xfrm>
        </p:spPr>
        <p:txBody>
          <a:bodyPr>
            <a:normAutofit/>
          </a:bodyPr>
          <a:lstStyle>
            <a:lvl1pPr marL="0" indent="0">
              <a:buNone/>
              <a:defRPr sz="1050"/>
            </a:lvl1pPr>
            <a:lvl2pPr marL="342797" indent="0">
              <a:buNone/>
              <a:defRPr sz="1050"/>
            </a:lvl2pPr>
            <a:lvl3pPr marL="685595" indent="0">
              <a:buNone/>
              <a:defRPr sz="900"/>
            </a:lvl3pPr>
            <a:lvl4pPr marL="1028392" indent="0">
              <a:buNone/>
              <a:defRPr sz="750"/>
            </a:lvl4pPr>
            <a:lvl5pPr marL="1371188" indent="0">
              <a:buNone/>
              <a:defRPr sz="750"/>
            </a:lvl5pPr>
            <a:lvl6pPr marL="1713986" indent="0">
              <a:buNone/>
              <a:defRPr sz="750"/>
            </a:lvl6pPr>
            <a:lvl7pPr marL="2056783" indent="0">
              <a:buNone/>
              <a:defRPr sz="750"/>
            </a:lvl7pPr>
            <a:lvl8pPr marL="2399580" indent="0">
              <a:buNone/>
              <a:defRPr sz="750"/>
            </a:lvl8pPr>
            <a:lvl9pPr marL="2742377"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6/24/2019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6322500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3600450"/>
            <a:ext cx="6447500" cy="425054"/>
          </a:xfrm>
        </p:spPr>
        <p:txBody>
          <a:bodyPr anchor="b">
            <a:normAutofit/>
          </a:bodyPr>
          <a:lstStyle>
            <a:lvl1pPr algn="l">
              <a:defRPr sz="18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08001" y="457200"/>
            <a:ext cx="6447501" cy="2884289"/>
          </a:xfrm>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4" name="Text Placeholder 3"/>
          <p:cNvSpPr>
            <a:spLocks noGrp="1"/>
          </p:cNvSpPr>
          <p:nvPr>
            <p:ph type="body" sz="half" idx="2"/>
          </p:nvPr>
        </p:nvSpPr>
        <p:spPr>
          <a:xfrm>
            <a:off x="508001" y="4025504"/>
            <a:ext cx="6447500" cy="505518"/>
          </a:xfrm>
        </p:spPr>
        <p:txBody>
          <a:bodyPr>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6/24/2019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6767042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6350"/>
            <a:ext cx="9144000" cy="5149850"/>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457200"/>
            <a:ext cx="6447501" cy="9906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508001" y="1620442"/>
            <a:ext cx="6447501" cy="2910580"/>
          </a:xfrm>
          <a:prstGeom prst="rect">
            <a:avLst/>
          </a:prstGeom>
        </p:spPr>
        <p:txBody>
          <a:bodyPr vert="horz" lIns="91440" tIns="45720" rIns="91440" bIns="45720" rtlCol="0">
            <a:normAutofit/>
          </a:bodyPr>
          <a:lstStyle/>
          <a:p>
            <a:pPr lvl="0"/>
            <a:r>
              <a:rPr lang="en-US" dirty="0"/>
              <a:t>Click to edit Master text styles</a:t>
            </a:r>
          </a:p>
        </p:txBody>
      </p:sp>
      <p:sp>
        <p:nvSpPr>
          <p:cNvPr id="4" name="Date Placeholder 3"/>
          <p:cNvSpPr>
            <a:spLocks noGrp="1"/>
          </p:cNvSpPr>
          <p:nvPr>
            <p:ph type="dt" sz="half" idx="2"/>
          </p:nvPr>
        </p:nvSpPr>
        <p:spPr>
          <a:xfrm>
            <a:off x="5403850" y="4531022"/>
            <a:ext cx="683954" cy="273844"/>
          </a:xfrm>
          <a:prstGeom prst="rect">
            <a:avLst/>
          </a:prstGeom>
        </p:spPr>
        <p:txBody>
          <a:bodyPr vert="horz" lIns="91440" tIns="45720" rIns="91440" bIns="45720" rtlCol="0" anchor="ctr"/>
          <a:lstStyle>
            <a:lvl1pPr algn="r">
              <a:defRPr sz="675">
                <a:solidFill>
                  <a:schemeClr val="tx1">
                    <a:tint val="75000"/>
                  </a:schemeClr>
                </a:solidFill>
              </a:defRPr>
            </a:lvl1pPr>
          </a:lstStyle>
          <a:p>
            <a:fld id="{4D8241E9-601D-4A27-BF72-C7763949FF5A}" type="datetimeFigureOut">
              <a:rPr lang="en-US" smtClean="0"/>
              <a:pPr/>
              <a:t>6/24/2019</a:t>
            </a:fld>
            <a:endParaRPr lang="en-US"/>
          </a:p>
        </p:txBody>
      </p:sp>
      <p:sp>
        <p:nvSpPr>
          <p:cNvPr id="5" name="Footer Placeholder 4"/>
          <p:cNvSpPr>
            <a:spLocks noGrp="1"/>
          </p:cNvSpPr>
          <p:nvPr>
            <p:ph type="ftr" sz="quarter" idx="3"/>
          </p:nvPr>
        </p:nvSpPr>
        <p:spPr>
          <a:xfrm>
            <a:off x="508001" y="4531022"/>
            <a:ext cx="4723209" cy="273844"/>
          </a:xfrm>
          <a:prstGeom prst="rect">
            <a:avLst/>
          </a:prstGeom>
        </p:spPr>
        <p:txBody>
          <a:bodyPr vert="horz" lIns="91440" tIns="45720" rIns="91440" bIns="45720" rtlCol="0" anchor="ctr"/>
          <a:lstStyle>
            <a:lvl1pPr algn="l">
              <a:defRPr sz="675">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42998" y="4531022"/>
            <a:ext cx="512504" cy="273844"/>
          </a:xfrm>
          <a:prstGeom prst="rect">
            <a:avLst/>
          </a:prstGeom>
        </p:spPr>
        <p:txBody>
          <a:bodyPr vert="horz" lIns="91440" tIns="45720" rIns="91440" bIns="45720" rtlCol="0" anchor="ctr"/>
          <a:lstStyle>
            <a:lvl1pPr algn="r">
              <a:defRPr sz="675">
                <a:solidFill>
                  <a:schemeClr val="accent1"/>
                </a:solidFill>
              </a:defRPr>
            </a:lvl1pPr>
          </a:lstStyle>
          <a:p>
            <a:fld id="{4586AFA4-EB3C-4B7D-993E-220BD55D95C0}" type="slidenum">
              <a:rPr lang="en-US" smtClean="0"/>
              <a:pPr/>
              <a:t>‹#›</a:t>
            </a:fld>
            <a:endParaRPr lang="en-US"/>
          </a:p>
        </p:txBody>
      </p:sp>
    </p:spTree>
    <p:extLst>
      <p:ext uri="{BB962C8B-B14F-4D97-AF65-F5344CB8AC3E}">
        <p14:creationId xmlns:p14="http://schemas.microsoft.com/office/powerpoint/2010/main" val="1582191592"/>
      </p:ext>
    </p:extLst>
  </p:cSld>
  <p:clrMap bg1="lt1" tx1="dk1" bg2="lt2" tx2="dk2" accent1="accent1" accent2="accent2" accent3="accent3" accent4="accent4" accent5="accent5" accent6="accent6" hlink="hlink" folHlink="folHlink"/>
  <p:sldLayoutIdLst>
    <p:sldLayoutId id="2147483846" r:id="rId1"/>
    <p:sldLayoutId id="2147483847" r:id="rId2"/>
    <p:sldLayoutId id="2147483848" r:id="rId3"/>
    <p:sldLayoutId id="2147483849" r:id="rId4"/>
    <p:sldLayoutId id="2147483850" r:id="rId5"/>
    <p:sldLayoutId id="2147483851" r:id="rId6"/>
    <p:sldLayoutId id="2147483852" r:id="rId7"/>
    <p:sldLayoutId id="2147483853" r:id="rId8"/>
    <p:sldLayoutId id="2147483854" r:id="rId9"/>
    <p:sldLayoutId id="2147483855" r:id="rId10"/>
    <p:sldLayoutId id="2147483856" r:id="rId11"/>
    <p:sldLayoutId id="2147483857" r:id="rId12"/>
    <p:sldLayoutId id="2147483858" r:id="rId13"/>
    <p:sldLayoutId id="2147483859" r:id="rId14"/>
    <p:sldLayoutId id="2147483860" r:id="rId15"/>
    <p:sldLayoutId id="2147483861" r:id="rId16"/>
  </p:sldLayoutIdLst>
  <p:txStyles>
    <p:titleStyle>
      <a:lvl1pPr algn="l" defTabSz="342900" rtl="0" eaLnBrk="1" latinLnBrk="0" hangingPunct="1">
        <a:spcBef>
          <a:spcPct val="0"/>
        </a:spcBef>
        <a:buNone/>
        <a:defRPr sz="2800" kern="1200">
          <a:solidFill>
            <a:schemeClr val="accent1">
              <a:lumMod val="75000"/>
            </a:schemeClr>
          </a:solidFill>
          <a:latin typeface="Calibri" panose="020F0502020204030204" pitchFamily="34" charset="0"/>
          <a:ea typeface="+mj-ea"/>
          <a:cs typeface="Calibri" panose="020F0502020204030204" pitchFamily="34" charset="0"/>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kern="1200">
          <a:solidFill>
            <a:schemeClr val="tx1">
              <a:lumMod val="75000"/>
              <a:lumOff val="25000"/>
            </a:schemeClr>
          </a:solidFill>
          <a:latin typeface="Calibri" panose="020F0502020204030204" pitchFamily="34" charset="0"/>
          <a:ea typeface="+mn-ea"/>
          <a:cs typeface="Calibri" panose="020F0502020204030204" pitchFamily="34" charset="0"/>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kern="1200">
          <a:solidFill>
            <a:schemeClr val="tx1">
              <a:lumMod val="75000"/>
              <a:lumOff val="25000"/>
            </a:schemeClr>
          </a:solidFill>
          <a:latin typeface="Calibri" panose="020F0502020204030204" pitchFamily="34" charset="0"/>
          <a:ea typeface="+mn-ea"/>
          <a:cs typeface="Calibri" panose="020F0502020204030204" pitchFamily="34" charset="0"/>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Calibri" panose="020F0502020204030204" pitchFamily="34" charset="0"/>
          <a:ea typeface="+mn-ea"/>
          <a:cs typeface="Calibri" panose="020F0502020204030204" pitchFamily="34" charset="0"/>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xmlns="" id="{3A12D124-E8CD-F142-A540-5FD88CEB4E64}"/>
              </a:ext>
            </a:extLst>
          </p:cNvPr>
          <p:cNvPicPr>
            <a:picLocks noChangeAspect="1"/>
          </p:cNvPicPr>
          <p:nvPr/>
        </p:nvPicPr>
        <p:blipFill rotWithShape="1">
          <a:blip r:embed="rId3">
            <a:extLst>
              <a:ext uri="{28A0092B-C50C-407E-A947-70E740481C1C}">
                <a14:useLocalDpi xmlns:a14="http://schemas.microsoft.com/office/drawing/2010/main" val="0"/>
              </a:ext>
            </a:extLst>
          </a:blip>
          <a:srcRect r="-400" b="7434"/>
          <a:stretch/>
        </p:blipFill>
        <p:spPr>
          <a:xfrm>
            <a:off x="0" y="0"/>
            <a:ext cx="9180512" cy="5143500"/>
          </a:xfrm>
          <a:prstGeom prst="rect">
            <a:avLst/>
          </a:prstGeom>
        </p:spPr>
      </p:pic>
      <p:sp>
        <p:nvSpPr>
          <p:cNvPr id="12" name="Rectangle 11">
            <a:extLst>
              <a:ext uri="{FF2B5EF4-FFF2-40B4-BE49-F238E27FC236}">
                <a16:creationId xmlns:a16="http://schemas.microsoft.com/office/drawing/2014/main" xmlns="" id="{B285440D-AE88-CD4F-83CA-2F5FF6F9A10E}"/>
              </a:ext>
            </a:extLst>
          </p:cNvPr>
          <p:cNvSpPr/>
          <p:nvPr/>
        </p:nvSpPr>
        <p:spPr>
          <a:xfrm>
            <a:off x="5334000" y="2343150"/>
            <a:ext cx="3581400" cy="2514600"/>
          </a:xfrm>
          <a:prstGeom prst="rect">
            <a:avLst/>
          </a:prstGeom>
          <a:noFill/>
          <a:ln w="571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xmlns="" id="{78C6DD3E-2D52-9E45-B7C5-CE3CECEAB3EB}"/>
              </a:ext>
            </a:extLst>
          </p:cNvPr>
          <p:cNvSpPr/>
          <p:nvPr/>
        </p:nvSpPr>
        <p:spPr>
          <a:xfrm>
            <a:off x="5410200" y="2419350"/>
            <a:ext cx="3429000" cy="2362200"/>
          </a:xfrm>
          <a:prstGeom prst="rect">
            <a:avLst/>
          </a:prstGeom>
          <a:solidFill>
            <a:schemeClr val="bg1"/>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4" name="TextBox 13">
            <a:extLst>
              <a:ext uri="{FF2B5EF4-FFF2-40B4-BE49-F238E27FC236}">
                <a16:creationId xmlns:a16="http://schemas.microsoft.com/office/drawing/2014/main" xmlns="" id="{9E98EEA3-6627-FA40-B2FB-643397847C30}"/>
              </a:ext>
            </a:extLst>
          </p:cNvPr>
          <p:cNvSpPr txBox="1"/>
          <p:nvPr/>
        </p:nvSpPr>
        <p:spPr>
          <a:xfrm>
            <a:off x="5486400" y="2630954"/>
            <a:ext cx="3276600" cy="1938992"/>
          </a:xfrm>
          <a:prstGeom prst="rect">
            <a:avLst/>
          </a:prstGeom>
          <a:noFill/>
        </p:spPr>
        <p:txBody>
          <a:bodyPr wrap="square" rtlCol="0">
            <a:spAutoFit/>
          </a:bodyPr>
          <a:lstStyle/>
          <a:p>
            <a:pPr algn="ctr"/>
            <a:r>
              <a:rPr lang="en-US" sz="4000" b="1" dirty="0">
                <a:latin typeface="Calibri" panose="020F0502020204030204" pitchFamily="34" charset="0"/>
                <a:cs typeface="Calibri" panose="020F0502020204030204" pitchFamily="34" charset="0"/>
              </a:rPr>
              <a:t>Coping With Eczema Every Day</a:t>
            </a:r>
            <a:endParaRPr lang="en-ID" sz="4000" b="1" dirty="0">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14"/>
                                        </p:tgtEl>
                                        <p:attrNameLst>
                                          <p:attrName>style.visibility</p:attrName>
                                        </p:attrNameLst>
                                      </p:cBhvr>
                                      <p:to>
                                        <p:strVal val="visible"/>
                                      </p:to>
                                    </p:set>
                                    <p:animEffect transition="in" filter="dissolve">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87625" y="1491630"/>
            <a:ext cx="4824535" cy="2088232"/>
          </a:xfrm>
        </p:spPr>
        <p:txBody>
          <a:bodyPr>
            <a:noAutofit/>
          </a:bodyPr>
          <a:lstStyle/>
          <a:p>
            <a:pPr algn="ctr"/>
            <a:r>
              <a:rPr lang="en-US" dirty="0"/>
              <a:t>Cotton is considered the top fabric for eczema sufferers. Best yet, just about any clothing can be found made out of cotton, from underwear to heavy outer garments.</a:t>
            </a:r>
            <a:endParaRPr lang="en-ID" dirty="0"/>
          </a:p>
          <a:p>
            <a:pPr algn="ctr"/>
            <a:endParaRPr lang="en-ID" dirty="0"/>
          </a:p>
        </p:txBody>
      </p:sp>
    </p:spTree>
    <p:extLst>
      <p:ext uri="{BB962C8B-B14F-4D97-AF65-F5344CB8AC3E}">
        <p14:creationId xmlns:p14="http://schemas.microsoft.com/office/powerpoint/2010/main" val="27981416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27584" y="1275606"/>
            <a:ext cx="5688632" cy="936104"/>
          </a:xfrm>
        </p:spPr>
        <p:txBody>
          <a:bodyPr>
            <a:noAutofit/>
          </a:bodyPr>
          <a:lstStyle/>
          <a:p>
            <a:pPr algn="ctr"/>
            <a:r>
              <a:rPr lang="en-US" dirty="0"/>
              <a:t>Two other natural fabrics that are safe for eczema sufferers are linen and silk.</a:t>
            </a:r>
            <a:endParaRPr lang="en-ID" dirty="0"/>
          </a:p>
        </p:txBody>
      </p:sp>
      <p:pic>
        <p:nvPicPr>
          <p:cNvPr id="2" name="Picture 1">
            <a:extLst>
              <a:ext uri="{FF2B5EF4-FFF2-40B4-BE49-F238E27FC236}">
                <a16:creationId xmlns:a16="http://schemas.microsoft.com/office/drawing/2014/main" xmlns="" id="{6BCDEBF1-561C-DC46-B299-1C4D056971BB}"/>
              </a:ext>
            </a:extLst>
          </p:cNvPr>
          <p:cNvPicPr>
            <a:picLocks noChangeAspect="1"/>
          </p:cNvPicPr>
          <p:nvPr/>
        </p:nvPicPr>
        <p:blipFill>
          <a:blip r:embed="rId2"/>
          <a:stretch>
            <a:fillRect/>
          </a:stretch>
        </p:blipFill>
        <p:spPr>
          <a:xfrm>
            <a:off x="2554548" y="2355726"/>
            <a:ext cx="2234704" cy="1469959"/>
          </a:xfrm>
          <a:prstGeom prst="rect">
            <a:avLst/>
          </a:prstGeom>
          <a:ln w="15875">
            <a:solidFill>
              <a:schemeClr val="tx1">
                <a:lumMod val="85000"/>
                <a:lumOff val="15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4848344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ppt_x"/>
                                          </p:val>
                                        </p:tav>
                                        <p:tav tm="100000">
                                          <p:val>
                                            <p:strVal val="#ppt_x"/>
                                          </p:val>
                                        </p:tav>
                                      </p:tavLst>
                                    </p:anim>
                                    <p:anim calcmode="lin" valueType="num">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59632" y="1563638"/>
            <a:ext cx="5112568" cy="2160240"/>
          </a:xfrm>
        </p:spPr>
        <p:txBody>
          <a:bodyPr>
            <a:noAutofit/>
          </a:bodyPr>
          <a:lstStyle/>
          <a:p>
            <a:pPr algn="ctr"/>
            <a:r>
              <a:rPr lang="en-US" dirty="0"/>
              <a:t>Just about any synthetic fiber will keep your skin from breathing, so those should be avoided. Keep in mind that “polycotton blend” does not mean pure cotton. It always contains polyester.</a:t>
            </a:r>
            <a:endParaRPr lang="en-ID" dirty="0"/>
          </a:p>
          <a:p>
            <a:pPr algn="ctr"/>
            <a:endParaRPr lang="en-ID" dirty="0"/>
          </a:p>
        </p:txBody>
      </p:sp>
    </p:spTree>
    <p:extLst>
      <p:ext uri="{BB962C8B-B14F-4D97-AF65-F5344CB8AC3E}">
        <p14:creationId xmlns:p14="http://schemas.microsoft.com/office/powerpoint/2010/main" val="12133927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75656" y="1995686"/>
            <a:ext cx="4104456" cy="1440160"/>
          </a:xfrm>
        </p:spPr>
        <p:txBody>
          <a:bodyPr>
            <a:noAutofit/>
          </a:bodyPr>
          <a:lstStyle/>
          <a:p>
            <a:pPr algn="ctr"/>
            <a:r>
              <a:rPr lang="en-US" dirty="0"/>
              <a:t>You can also find specific eczema-friendly clothing online, which are highly recommended for children. </a:t>
            </a:r>
            <a:endParaRPr lang="en-ID" dirty="0"/>
          </a:p>
        </p:txBody>
      </p:sp>
    </p:spTree>
    <p:extLst>
      <p:ext uri="{BB962C8B-B14F-4D97-AF65-F5344CB8AC3E}">
        <p14:creationId xmlns:p14="http://schemas.microsoft.com/office/powerpoint/2010/main" val="24986072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D880B75-46CC-4D4E-A724-8F98891F795B}"/>
              </a:ext>
            </a:extLst>
          </p:cNvPr>
          <p:cNvSpPr>
            <a:spLocks noGrp="1"/>
          </p:cNvSpPr>
          <p:nvPr>
            <p:ph type="title"/>
          </p:nvPr>
        </p:nvSpPr>
        <p:spPr>
          <a:xfrm>
            <a:off x="508001" y="987574"/>
            <a:ext cx="6447501" cy="602382"/>
          </a:xfrm>
        </p:spPr>
        <p:txBody>
          <a:bodyPr>
            <a:normAutofit/>
          </a:bodyPr>
          <a:lstStyle/>
          <a:p>
            <a:r>
              <a:rPr lang="en-US" b="1" dirty="0"/>
              <a:t>Eczema-Friendly Products in Your Home</a:t>
            </a:r>
            <a:endParaRPr lang="en-ID" b="1" dirty="0"/>
          </a:p>
        </p:txBody>
      </p:sp>
      <p:sp>
        <p:nvSpPr>
          <p:cNvPr id="3" name="Content Placeholder 2">
            <a:extLst>
              <a:ext uri="{FF2B5EF4-FFF2-40B4-BE49-F238E27FC236}">
                <a16:creationId xmlns:a16="http://schemas.microsoft.com/office/drawing/2014/main" xmlns="" id="{5B407FDB-5B12-144E-B280-A2CCE85E562A}"/>
              </a:ext>
            </a:extLst>
          </p:cNvPr>
          <p:cNvSpPr>
            <a:spLocks noGrp="1"/>
          </p:cNvSpPr>
          <p:nvPr>
            <p:ph idx="1"/>
          </p:nvPr>
        </p:nvSpPr>
        <p:spPr>
          <a:xfrm>
            <a:off x="508001" y="1718768"/>
            <a:ext cx="6447501" cy="1069006"/>
          </a:xfrm>
        </p:spPr>
        <p:txBody>
          <a:bodyPr>
            <a:normAutofit/>
          </a:bodyPr>
          <a:lstStyle/>
          <a:p>
            <a:r>
              <a:rPr lang="en-US" dirty="0"/>
              <a:t>Avoid any cleaner or detergent with fragrances, alcohol, or other additives.</a:t>
            </a:r>
            <a:endParaRPr lang="en-ID" dirty="0"/>
          </a:p>
        </p:txBody>
      </p:sp>
      <p:pic>
        <p:nvPicPr>
          <p:cNvPr id="4" name="Picture 3">
            <a:extLst>
              <a:ext uri="{FF2B5EF4-FFF2-40B4-BE49-F238E27FC236}">
                <a16:creationId xmlns:a16="http://schemas.microsoft.com/office/drawing/2014/main" xmlns="" id="{A560E78B-0028-8C45-B3C9-47D85FD1EB62}"/>
              </a:ext>
            </a:extLst>
          </p:cNvPr>
          <p:cNvPicPr>
            <a:picLocks noChangeAspect="1"/>
          </p:cNvPicPr>
          <p:nvPr/>
        </p:nvPicPr>
        <p:blipFill>
          <a:blip r:embed="rId2"/>
          <a:stretch>
            <a:fillRect/>
          </a:stretch>
        </p:blipFill>
        <p:spPr>
          <a:xfrm>
            <a:off x="2411760" y="2859782"/>
            <a:ext cx="2637036" cy="1516556"/>
          </a:xfrm>
          <a:prstGeom prst="rect">
            <a:avLst/>
          </a:prstGeom>
          <a:ln w="15875">
            <a:solidFill>
              <a:schemeClr val="tx1">
                <a:lumMod val="85000"/>
                <a:lumOff val="15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606726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par>
                                <p:cTn id="13" presetID="22" presetClass="entr" presetSubtype="4" fill="hold" grpId="0" nodeType="withEffect">
                                  <p:stCondLst>
                                    <p:cond delay="100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wipe(down)">
                                      <p:cBhvr>
                                        <p:cTn id="15"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47664" y="1635646"/>
            <a:ext cx="4176464" cy="1872208"/>
          </a:xfrm>
        </p:spPr>
        <p:txBody>
          <a:bodyPr>
            <a:noAutofit/>
          </a:bodyPr>
          <a:lstStyle/>
          <a:p>
            <a:pPr algn="ctr"/>
            <a:r>
              <a:rPr lang="en-US" dirty="0"/>
              <a:t>Household cleaners can be harsh and filled with chemicals. If you purchase a cleanser, look for the National Eczema Association seal of approval. </a:t>
            </a:r>
            <a:endParaRPr lang="en-ID" dirty="0"/>
          </a:p>
        </p:txBody>
      </p:sp>
    </p:spTree>
    <p:extLst>
      <p:ext uri="{BB962C8B-B14F-4D97-AF65-F5344CB8AC3E}">
        <p14:creationId xmlns:p14="http://schemas.microsoft.com/office/powerpoint/2010/main" val="25636211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75656" y="1347614"/>
            <a:ext cx="4464496" cy="2592288"/>
          </a:xfrm>
        </p:spPr>
        <p:txBody>
          <a:bodyPr>
            <a:noAutofit/>
          </a:bodyPr>
          <a:lstStyle/>
          <a:p>
            <a:pPr algn="ctr"/>
            <a:r>
              <a:rPr lang="en-US" dirty="0"/>
              <a:t>In addition, learn more about the cleaning power of apple cider vinegar. ACV can be used to clean tiles, linoleum, counters, blinds. You can add it to your laundry when you wash your clothes. </a:t>
            </a:r>
            <a:endParaRPr lang="en-ID" dirty="0"/>
          </a:p>
        </p:txBody>
      </p:sp>
    </p:spTree>
    <p:extLst>
      <p:ext uri="{BB962C8B-B14F-4D97-AF65-F5344CB8AC3E}">
        <p14:creationId xmlns:p14="http://schemas.microsoft.com/office/powerpoint/2010/main" val="38044477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A133CDF-1D27-804C-8880-F9CBE3AD3A5A}"/>
              </a:ext>
            </a:extLst>
          </p:cNvPr>
          <p:cNvSpPr>
            <a:spLocks noGrp="1"/>
          </p:cNvSpPr>
          <p:nvPr>
            <p:ph type="title"/>
          </p:nvPr>
        </p:nvSpPr>
        <p:spPr>
          <a:xfrm>
            <a:off x="508001" y="1810296"/>
            <a:ext cx="6447501" cy="530374"/>
          </a:xfrm>
        </p:spPr>
        <p:txBody>
          <a:bodyPr>
            <a:normAutofit/>
          </a:bodyPr>
          <a:lstStyle/>
          <a:p>
            <a:r>
              <a:rPr lang="en-US" b="1" dirty="0"/>
              <a:t>Wear Cotton Gloves</a:t>
            </a:r>
            <a:endParaRPr lang="en-ID" b="1" dirty="0"/>
          </a:p>
        </p:txBody>
      </p:sp>
      <p:sp>
        <p:nvSpPr>
          <p:cNvPr id="3" name="Content Placeholder 2">
            <a:extLst>
              <a:ext uri="{FF2B5EF4-FFF2-40B4-BE49-F238E27FC236}">
                <a16:creationId xmlns:a16="http://schemas.microsoft.com/office/drawing/2014/main" xmlns="" id="{A6FD6DB7-D1E2-8D47-9A8A-76B77B30680F}"/>
              </a:ext>
            </a:extLst>
          </p:cNvPr>
          <p:cNvSpPr>
            <a:spLocks noGrp="1"/>
          </p:cNvSpPr>
          <p:nvPr>
            <p:ph idx="1"/>
          </p:nvPr>
        </p:nvSpPr>
        <p:spPr>
          <a:xfrm>
            <a:off x="508001" y="2469482"/>
            <a:ext cx="5720183" cy="1614436"/>
          </a:xfrm>
        </p:spPr>
        <p:txBody>
          <a:bodyPr/>
          <a:lstStyle/>
          <a:p>
            <a:r>
              <a:rPr lang="en-US" dirty="0"/>
              <a:t>Chemicals and additives in soaps, detergents and cleaners can severely irritate an eczema rash, especially on the hand.</a:t>
            </a:r>
            <a:endParaRPr lang="en-ID" dirty="0"/>
          </a:p>
        </p:txBody>
      </p:sp>
    </p:spTree>
    <p:extLst>
      <p:ext uri="{BB962C8B-B14F-4D97-AF65-F5344CB8AC3E}">
        <p14:creationId xmlns:p14="http://schemas.microsoft.com/office/powerpoint/2010/main" val="724793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8" presetClass="entr" presetSubtype="12"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strips(downLeft)">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15616" y="1635646"/>
            <a:ext cx="4824536" cy="2088232"/>
          </a:xfrm>
        </p:spPr>
        <p:txBody>
          <a:bodyPr>
            <a:noAutofit/>
          </a:bodyPr>
          <a:lstStyle/>
          <a:p>
            <a:pPr algn="ctr"/>
            <a:r>
              <a:rPr lang="en-US" dirty="0"/>
              <a:t>When you do wash, use lukewarm water instead of hot. And always apply moisturizer.</a:t>
            </a:r>
            <a:r>
              <a:rPr lang="en-ID" dirty="0"/>
              <a:t> </a:t>
            </a:r>
            <a:r>
              <a:rPr lang="en-US" dirty="0"/>
              <a:t>Keep a travel-size moisturizer handy for when you are away from home.</a:t>
            </a:r>
            <a:endParaRPr lang="en-ID" dirty="0"/>
          </a:p>
          <a:p>
            <a:pPr algn="ctr"/>
            <a:endParaRPr lang="en-ID" dirty="0"/>
          </a:p>
        </p:txBody>
      </p:sp>
    </p:spTree>
    <p:extLst>
      <p:ext uri="{BB962C8B-B14F-4D97-AF65-F5344CB8AC3E}">
        <p14:creationId xmlns:p14="http://schemas.microsoft.com/office/powerpoint/2010/main" val="24502935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75656" y="1635646"/>
            <a:ext cx="4176464" cy="2088232"/>
          </a:xfrm>
        </p:spPr>
        <p:txBody>
          <a:bodyPr>
            <a:noAutofit/>
          </a:bodyPr>
          <a:lstStyle/>
          <a:p>
            <a:pPr algn="ctr"/>
            <a:r>
              <a:rPr lang="en-US" dirty="0"/>
              <a:t>Beware of antibacterial sanitizers. They don’t use water, but they do contain harsh chemicals that can worsen your dry skin.</a:t>
            </a:r>
            <a:endParaRPr lang="en-ID" dirty="0"/>
          </a:p>
        </p:txBody>
      </p:sp>
    </p:spTree>
    <p:extLst>
      <p:ext uri="{BB962C8B-B14F-4D97-AF65-F5344CB8AC3E}">
        <p14:creationId xmlns:p14="http://schemas.microsoft.com/office/powerpoint/2010/main" val="911610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1" y="1275606"/>
            <a:ext cx="6447501" cy="936104"/>
          </a:xfrm>
        </p:spPr>
        <p:txBody>
          <a:bodyPr>
            <a:noAutofit/>
          </a:bodyPr>
          <a:lstStyle/>
          <a:p>
            <a:pPr algn="ctr"/>
            <a:r>
              <a:rPr lang="en-US" dirty="0"/>
              <a:t>We’ve discussed the role that emotions and stress play in itchy skin and eczema flareups.</a:t>
            </a:r>
            <a:endParaRPr lang="en-MY" dirty="0"/>
          </a:p>
        </p:txBody>
      </p:sp>
      <p:pic>
        <p:nvPicPr>
          <p:cNvPr id="2" name="Picture 1">
            <a:extLst>
              <a:ext uri="{FF2B5EF4-FFF2-40B4-BE49-F238E27FC236}">
                <a16:creationId xmlns:a16="http://schemas.microsoft.com/office/drawing/2014/main" xmlns="" id="{6F826713-1070-954A-B0F3-014F002709B4}"/>
              </a:ext>
            </a:extLst>
          </p:cNvPr>
          <p:cNvPicPr>
            <a:picLocks noChangeAspect="1"/>
          </p:cNvPicPr>
          <p:nvPr/>
        </p:nvPicPr>
        <p:blipFill>
          <a:blip r:embed="rId2"/>
          <a:stretch>
            <a:fillRect/>
          </a:stretch>
        </p:blipFill>
        <p:spPr>
          <a:xfrm>
            <a:off x="2461924" y="2571750"/>
            <a:ext cx="2602756" cy="1360724"/>
          </a:xfrm>
          <a:prstGeom prst="rect">
            <a:avLst/>
          </a:prstGeom>
          <a:ln w="15875">
            <a:solidFill>
              <a:schemeClr val="tx1">
                <a:lumMod val="85000"/>
                <a:lumOff val="15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085011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ppt_x"/>
                                          </p:val>
                                        </p:tav>
                                        <p:tav tm="100000">
                                          <p:val>
                                            <p:strVal val="#ppt_x"/>
                                          </p:val>
                                        </p:tav>
                                      </p:tavLst>
                                    </p:anim>
                                    <p:anim calcmode="lin" valueType="num">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91680" y="1707654"/>
            <a:ext cx="3816424" cy="2088232"/>
          </a:xfrm>
        </p:spPr>
        <p:txBody>
          <a:bodyPr>
            <a:noAutofit/>
          </a:bodyPr>
          <a:lstStyle/>
          <a:p>
            <a:pPr algn="ctr"/>
            <a:r>
              <a:rPr lang="en-US" dirty="0"/>
              <a:t>While working around the house, yard, or preparing food, use protective white gloves to keep hands clean.</a:t>
            </a:r>
            <a:endParaRPr lang="en-ID" dirty="0"/>
          </a:p>
        </p:txBody>
      </p:sp>
    </p:spTree>
    <p:extLst>
      <p:ext uri="{BB962C8B-B14F-4D97-AF65-F5344CB8AC3E}">
        <p14:creationId xmlns:p14="http://schemas.microsoft.com/office/powerpoint/2010/main" val="10610193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47664" y="1563638"/>
            <a:ext cx="3960440" cy="2088232"/>
          </a:xfrm>
        </p:spPr>
        <p:txBody>
          <a:bodyPr>
            <a:noAutofit/>
          </a:bodyPr>
          <a:lstStyle/>
          <a:p>
            <a:pPr algn="ctr"/>
            <a:r>
              <a:rPr lang="en-US" dirty="0"/>
              <a:t>Cover the white gloves with latex gloves when doing dishes. (Don’t wear the latex gloves on their own because they can irritate the skin.)</a:t>
            </a:r>
            <a:endParaRPr lang="en-ID" dirty="0"/>
          </a:p>
        </p:txBody>
      </p:sp>
    </p:spTree>
    <p:extLst>
      <p:ext uri="{BB962C8B-B14F-4D97-AF65-F5344CB8AC3E}">
        <p14:creationId xmlns:p14="http://schemas.microsoft.com/office/powerpoint/2010/main" val="16345097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A133CDF-1D27-804C-8880-F9CBE3AD3A5A}"/>
              </a:ext>
            </a:extLst>
          </p:cNvPr>
          <p:cNvSpPr>
            <a:spLocks noGrp="1"/>
          </p:cNvSpPr>
          <p:nvPr>
            <p:ph type="title"/>
          </p:nvPr>
        </p:nvSpPr>
        <p:spPr>
          <a:xfrm>
            <a:off x="508001" y="1563638"/>
            <a:ext cx="6447501" cy="530374"/>
          </a:xfrm>
        </p:spPr>
        <p:txBody>
          <a:bodyPr>
            <a:normAutofit/>
          </a:bodyPr>
          <a:lstStyle/>
          <a:p>
            <a:r>
              <a:rPr lang="en-US" b="1" dirty="0"/>
              <a:t>Less Stress Every Day</a:t>
            </a:r>
            <a:endParaRPr lang="en-ID" b="1" dirty="0"/>
          </a:p>
        </p:txBody>
      </p:sp>
      <p:sp>
        <p:nvSpPr>
          <p:cNvPr id="3" name="Content Placeholder 2">
            <a:extLst>
              <a:ext uri="{FF2B5EF4-FFF2-40B4-BE49-F238E27FC236}">
                <a16:creationId xmlns:a16="http://schemas.microsoft.com/office/drawing/2014/main" xmlns="" id="{A6FD6DB7-D1E2-8D47-9A8A-76B77B30680F}"/>
              </a:ext>
            </a:extLst>
          </p:cNvPr>
          <p:cNvSpPr>
            <a:spLocks noGrp="1"/>
          </p:cNvSpPr>
          <p:nvPr>
            <p:ph idx="1"/>
          </p:nvPr>
        </p:nvSpPr>
        <p:spPr>
          <a:xfrm>
            <a:off x="508001" y="2222824"/>
            <a:ext cx="5792191" cy="1398412"/>
          </a:xfrm>
        </p:spPr>
        <p:txBody>
          <a:bodyPr/>
          <a:lstStyle/>
          <a:p>
            <a:r>
              <a:rPr lang="en-US" dirty="0"/>
              <a:t>Each day will bring some type of stress. It is unavoidable. But when you suffer from eczema, stress can cause horrible flareups.</a:t>
            </a:r>
            <a:endParaRPr lang="en-ID" dirty="0"/>
          </a:p>
        </p:txBody>
      </p:sp>
    </p:spTree>
    <p:extLst>
      <p:ext uri="{BB962C8B-B14F-4D97-AF65-F5344CB8AC3E}">
        <p14:creationId xmlns:p14="http://schemas.microsoft.com/office/powerpoint/2010/main" val="2761612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8" presetClass="entr" presetSubtype="12"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strips(downLeft)">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87624" y="1563638"/>
            <a:ext cx="4536504" cy="2088232"/>
          </a:xfrm>
        </p:spPr>
        <p:txBody>
          <a:bodyPr>
            <a:noAutofit/>
          </a:bodyPr>
          <a:lstStyle/>
          <a:p>
            <a:pPr algn="ctr"/>
            <a:r>
              <a:rPr lang="en-US" dirty="0"/>
              <a:t>If you have eczema, you need to indulge in self-care. You matter, so learn to listen to your own needs instead of putting the needs of others ahead of your own.</a:t>
            </a:r>
            <a:endParaRPr lang="en-ID" dirty="0"/>
          </a:p>
        </p:txBody>
      </p:sp>
    </p:spTree>
    <p:extLst>
      <p:ext uri="{BB962C8B-B14F-4D97-AF65-F5344CB8AC3E}">
        <p14:creationId xmlns:p14="http://schemas.microsoft.com/office/powerpoint/2010/main" val="2824672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9181257-99D1-054E-8DBF-209E5EC6E364}"/>
              </a:ext>
            </a:extLst>
          </p:cNvPr>
          <p:cNvSpPr>
            <a:spLocks noGrp="1"/>
          </p:cNvSpPr>
          <p:nvPr>
            <p:ph type="title"/>
          </p:nvPr>
        </p:nvSpPr>
        <p:spPr>
          <a:xfrm>
            <a:off x="508001" y="1419622"/>
            <a:ext cx="6447501" cy="530374"/>
          </a:xfrm>
        </p:spPr>
        <p:txBody>
          <a:bodyPr>
            <a:normAutofit/>
          </a:bodyPr>
          <a:lstStyle/>
          <a:p>
            <a:r>
              <a:rPr lang="en-US" b="1" dirty="0"/>
              <a:t>Just Say No</a:t>
            </a:r>
            <a:endParaRPr lang="en-ID" dirty="0"/>
          </a:p>
        </p:txBody>
      </p:sp>
      <p:sp>
        <p:nvSpPr>
          <p:cNvPr id="3" name="Content Placeholder 2">
            <a:extLst>
              <a:ext uri="{FF2B5EF4-FFF2-40B4-BE49-F238E27FC236}">
                <a16:creationId xmlns:a16="http://schemas.microsoft.com/office/drawing/2014/main" xmlns="" id="{C2AC6606-9AE5-B341-95B4-61E6211B0B38}"/>
              </a:ext>
            </a:extLst>
          </p:cNvPr>
          <p:cNvSpPr>
            <a:spLocks noGrp="1"/>
          </p:cNvSpPr>
          <p:nvPr>
            <p:ph idx="1"/>
          </p:nvPr>
        </p:nvSpPr>
        <p:spPr>
          <a:xfrm>
            <a:off x="508001" y="2196506"/>
            <a:ext cx="5576167" cy="1398412"/>
          </a:xfrm>
        </p:spPr>
        <p:txBody>
          <a:bodyPr>
            <a:normAutofit/>
          </a:bodyPr>
          <a:lstStyle/>
          <a:p>
            <a:r>
              <a:rPr lang="en-US" dirty="0"/>
              <a:t>There’s a whole world out there happy to claim a stake in your day. Your children insist on a ride to the mall.</a:t>
            </a:r>
            <a:r>
              <a:rPr lang="en-ID" dirty="0"/>
              <a:t> </a:t>
            </a:r>
            <a:endParaRPr lang="en-US" dirty="0"/>
          </a:p>
        </p:txBody>
      </p:sp>
    </p:spTree>
    <p:extLst>
      <p:ext uri="{BB962C8B-B14F-4D97-AF65-F5344CB8AC3E}">
        <p14:creationId xmlns:p14="http://schemas.microsoft.com/office/powerpoint/2010/main" val="1000975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4" presetClass="entr" presetSubtype="1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91680" y="1923678"/>
            <a:ext cx="3816424" cy="1440160"/>
          </a:xfrm>
        </p:spPr>
        <p:txBody>
          <a:bodyPr>
            <a:noAutofit/>
          </a:bodyPr>
          <a:lstStyle/>
          <a:p>
            <a:pPr algn="ctr"/>
            <a:r>
              <a:rPr lang="en-US" dirty="0"/>
              <a:t>Your neighbor wants you to take care of her pets while he’s away. And your boss keeps piling on the work.</a:t>
            </a:r>
            <a:endParaRPr lang="en-ID" dirty="0"/>
          </a:p>
        </p:txBody>
      </p:sp>
    </p:spTree>
    <p:extLst>
      <p:ext uri="{BB962C8B-B14F-4D97-AF65-F5344CB8AC3E}">
        <p14:creationId xmlns:p14="http://schemas.microsoft.com/office/powerpoint/2010/main" val="5006854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03648" y="1707654"/>
            <a:ext cx="4608512" cy="2016224"/>
          </a:xfrm>
        </p:spPr>
        <p:txBody>
          <a:bodyPr>
            <a:noAutofit/>
          </a:bodyPr>
          <a:lstStyle/>
          <a:p>
            <a:pPr algn="ctr"/>
            <a:r>
              <a:rPr lang="en-US" dirty="0"/>
              <a:t>A short word can greatly reduce your daily stress level. NO. Many people have difficulty with that little word, so practice until you become more assertive. </a:t>
            </a:r>
            <a:endParaRPr lang="en-ID" dirty="0"/>
          </a:p>
        </p:txBody>
      </p:sp>
    </p:spTree>
    <p:extLst>
      <p:ext uri="{BB962C8B-B14F-4D97-AF65-F5344CB8AC3E}">
        <p14:creationId xmlns:p14="http://schemas.microsoft.com/office/powerpoint/2010/main" val="16465292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75656" y="1851670"/>
            <a:ext cx="4032448" cy="1440160"/>
          </a:xfrm>
        </p:spPr>
        <p:txBody>
          <a:bodyPr>
            <a:noAutofit/>
          </a:bodyPr>
          <a:lstStyle/>
          <a:p>
            <a:pPr algn="ctr"/>
            <a:r>
              <a:rPr lang="en-US" dirty="0"/>
              <a:t>Remember, you have a choice. You can always politely refuse a request, even from those closest to you.</a:t>
            </a:r>
            <a:endParaRPr lang="en-ID" dirty="0"/>
          </a:p>
        </p:txBody>
      </p:sp>
    </p:spTree>
    <p:extLst>
      <p:ext uri="{BB962C8B-B14F-4D97-AF65-F5344CB8AC3E}">
        <p14:creationId xmlns:p14="http://schemas.microsoft.com/office/powerpoint/2010/main" val="12221623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87624" y="1635646"/>
            <a:ext cx="5184576" cy="2016224"/>
          </a:xfrm>
        </p:spPr>
        <p:txBody>
          <a:bodyPr>
            <a:noAutofit/>
          </a:bodyPr>
          <a:lstStyle/>
          <a:p>
            <a:pPr algn="ctr"/>
            <a:r>
              <a:rPr lang="en-US" dirty="0"/>
              <a:t>Self-care means being comfortable when acknowledging your own needs. Do so, and watch your stress level decrease rapidly while your skin clears up. No stress equals no rash.</a:t>
            </a:r>
            <a:r>
              <a:rPr lang="en-ID" dirty="0"/>
              <a:t> </a:t>
            </a:r>
          </a:p>
        </p:txBody>
      </p:sp>
    </p:spTree>
    <p:extLst>
      <p:ext uri="{BB962C8B-B14F-4D97-AF65-F5344CB8AC3E}">
        <p14:creationId xmlns:p14="http://schemas.microsoft.com/office/powerpoint/2010/main" val="430616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D880B75-46CC-4D4E-A724-8F98891F795B}"/>
              </a:ext>
            </a:extLst>
          </p:cNvPr>
          <p:cNvSpPr>
            <a:spLocks noGrp="1"/>
          </p:cNvSpPr>
          <p:nvPr>
            <p:ph type="title"/>
          </p:nvPr>
        </p:nvSpPr>
        <p:spPr>
          <a:xfrm>
            <a:off x="508001" y="1563638"/>
            <a:ext cx="6447501" cy="602382"/>
          </a:xfrm>
        </p:spPr>
        <p:txBody>
          <a:bodyPr>
            <a:normAutofit/>
          </a:bodyPr>
          <a:lstStyle/>
          <a:p>
            <a:r>
              <a:rPr lang="en-US" b="1" dirty="0"/>
              <a:t>Forget About Perfectionism</a:t>
            </a:r>
            <a:endParaRPr lang="en-ID" b="1" dirty="0"/>
          </a:p>
        </p:txBody>
      </p:sp>
      <p:sp>
        <p:nvSpPr>
          <p:cNvPr id="3" name="Content Placeholder 2">
            <a:extLst>
              <a:ext uri="{FF2B5EF4-FFF2-40B4-BE49-F238E27FC236}">
                <a16:creationId xmlns:a16="http://schemas.microsoft.com/office/drawing/2014/main" xmlns="" id="{5B407FDB-5B12-144E-B280-A2CCE85E562A}"/>
              </a:ext>
            </a:extLst>
          </p:cNvPr>
          <p:cNvSpPr>
            <a:spLocks noGrp="1"/>
          </p:cNvSpPr>
          <p:nvPr>
            <p:ph idx="1"/>
          </p:nvPr>
        </p:nvSpPr>
        <p:spPr>
          <a:xfrm>
            <a:off x="508001" y="2366840"/>
            <a:ext cx="5576167" cy="1357038"/>
          </a:xfrm>
        </p:spPr>
        <p:txBody>
          <a:bodyPr>
            <a:normAutofit/>
          </a:bodyPr>
          <a:lstStyle/>
          <a:p>
            <a:r>
              <a:rPr lang="en-US" dirty="0"/>
              <a:t>Perfectionism is at the root of a lot of stress. You go through your day wanting everything to be perfect.</a:t>
            </a:r>
            <a:endParaRPr lang="en-ID" dirty="0"/>
          </a:p>
        </p:txBody>
      </p:sp>
    </p:spTree>
    <p:extLst>
      <p:ext uri="{BB962C8B-B14F-4D97-AF65-F5344CB8AC3E}">
        <p14:creationId xmlns:p14="http://schemas.microsoft.com/office/powerpoint/2010/main" val="18602880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2" presetClass="entr" presetSubtype="4"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wipe(down)">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15616" y="1707654"/>
            <a:ext cx="4968552" cy="2232248"/>
          </a:xfrm>
        </p:spPr>
        <p:txBody>
          <a:bodyPr>
            <a:noAutofit/>
          </a:bodyPr>
          <a:lstStyle/>
          <a:p>
            <a:pPr algn="ctr"/>
            <a:r>
              <a:rPr lang="en-US" dirty="0"/>
              <a:t>You desperately want to live a “normal” life like everyone else. There are certain things you can do daily to help put eczema behind you.</a:t>
            </a:r>
            <a:r>
              <a:rPr lang="en-ID" dirty="0"/>
              <a:t> </a:t>
            </a:r>
            <a:endParaRPr lang="en-MY" dirty="0"/>
          </a:p>
        </p:txBody>
      </p:sp>
    </p:spTree>
    <p:extLst>
      <p:ext uri="{BB962C8B-B14F-4D97-AF65-F5344CB8AC3E}">
        <p14:creationId xmlns:p14="http://schemas.microsoft.com/office/powerpoint/2010/main" val="11488448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75656" y="1923678"/>
            <a:ext cx="4320480" cy="1872208"/>
          </a:xfrm>
        </p:spPr>
        <p:txBody>
          <a:bodyPr>
            <a:noAutofit/>
          </a:bodyPr>
          <a:lstStyle/>
          <a:p>
            <a:pPr algn="ctr"/>
            <a:r>
              <a:rPr lang="en-US" dirty="0"/>
              <a:t>Accept that you have nothing to prove to anyone. Sometimes, good is good enough.</a:t>
            </a:r>
            <a:endParaRPr lang="en-ID" dirty="0"/>
          </a:p>
        </p:txBody>
      </p:sp>
    </p:spTree>
    <p:extLst>
      <p:ext uri="{BB962C8B-B14F-4D97-AF65-F5344CB8AC3E}">
        <p14:creationId xmlns:p14="http://schemas.microsoft.com/office/powerpoint/2010/main" val="1429115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03648" y="1635646"/>
            <a:ext cx="4320480" cy="1872208"/>
          </a:xfrm>
        </p:spPr>
        <p:txBody>
          <a:bodyPr>
            <a:noAutofit/>
          </a:bodyPr>
          <a:lstStyle/>
          <a:p>
            <a:pPr algn="ctr"/>
            <a:r>
              <a:rPr lang="en-US" dirty="0"/>
              <a:t>There is no need to overwhelm your brain with demands for absolute perfection. Do your best; the rest will follow.</a:t>
            </a:r>
            <a:endParaRPr lang="en-ID" dirty="0"/>
          </a:p>
        </p:txBody>
      </p:sp>
    </p:spTree>
    <p:extLst>
      <p:ext uri="{BB962C8B-B14F-4D97-AF65-F5344CB8AC3E}">
        <p14:creationId xmlns:p14="http://schemas.microsoft.com/office/powerpoint/2010/main" val="2581282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9181257-99D1-054E-8DBF-209E5EC6E364}"/>
              </a:ext>
            </a:extLst>
          </p:cNvPr>
          <p:cNvSpPr>
            <a:spLocks noGrp="1"/>
          </p:cNvSpPr>
          <p:nvPr>
            <p:ph type="title"/>
          </p:nvPr>
        </p:nvSpPr>
        <p:spPr>
          <a:xfrm>
            <a:off x="508001" y="915566"/>
            <a:ext cx="6447501" cy="530374"/>
          </a:xfrm>
        </p:spPr>
        <p:txBody>
          <a:bodyPr>
            <a:normAutofit/>
          </a:bodyPr>
          <a:lstStyle/>
          <a:p>
            <a:r>
              <a:rPr lang="en-US" b="1" dirty="0"/>
              <a:t>Eczema and Dating</a:t>
            </a:r>
            <a:endParaRPr lang="en-ID" b="1" dirty="0"/>
          </a:p>
        </p:txBody>
      </p:sp>
      <p:sp>
        <p:nvSpPr>
          <p:cNvPr id="3" name="Content Placeholder 2">
            <a:extLst>
              <a:ext uri="{FF2B5EF4-FFF2-40B4-BE49-F238E27FC236}">
                <a16:creationId xmlns:a16="http://schemas.microsoft.com/office/drawing/2014/main" xmlns="" id="{C2AC6606-9AE5-B341-95B4-61E6211B0B38}"/>
              </a:ext>
            </a:extLst>
          </p:cNvPr>
          <p:cNvSpPr>
            <a:spLocks noGrp="1"/>
          </p:cNvSpPr>
          <p:nvPr>
            <p:ph idx="1"/>
          </p:nvPr>
        </p:nvSpPr>
        <p:spPr>
          <a:xfrm>
            <a:off x="508001" y="1692450"/>
            <a:ext cx="6447501" cy="966364"/>
          </a:xfrm>
        </p:spPr>
        <p:txBody>
          <a:bodyPr>
            <a:normAutofit/>
          </a:bodyPr>
          <a:lstStyle/>
          <a:p>
            <a:r>
              <a:rPr lang="en-US" dirty="0"/>
              <a:t>As if dating weren’t stressful enough, dating when you have eczema can be a unique challenge.</a:t>
            </a:r>
            <a:endParaRPr lang="en-ID" dirty="0"/>
          </a:p>
        </p:txBody>
      </p:sp>
      <p:pic>
        <p:nvPicPr>
          <p:cNvPr id="4" name="Picture 3">
            <a:extLst>
              <a:ext uri="{FF2B5EF4-FFF2-40B4-BE49-F238E27FC236}">
                <a16:creationId xmlns:a16="http://schemas.microsoft.com/office/drawing/2014/main" xmlns="" id="{E3EA80B9-FD41-684D-B2DD-52B0176EAC84}"/>
              </a:ext>
            </a:extLst>
          </p:cNvPr>
          <p:cNvPicPr>
            <a:picLocks noChangeAspect="1"/>
          </p:cNvPicPr>
          <p:nvPr/>
        </p:nvPicPr>
        <p:blipFill>
          <a:blip r:embed="rId2"/>
          <a:stretch>
            <a:fillRect/>
          </a:stretch>
        </p:blipFill>
        <p:spPr>
          <a:xfrm>
            <a:off x="2267744" y="2887829"/>
            <a:ext cx="2699792" cy="1510228"/>
          </a:xfrm>
          <a:prstGeom prst="rect">
            <a:avLst/>
          </a:prstGeom>
          <a:ln w="15875">
            <a:solidFill>
              <a:schemeClr val="tx1">
                <a:lumMod val="85000"/>
                <a:lumOff val="15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8125896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par>
                                <p:cTn id="13" presetID="14" presetClass="entr" presetSubtype="10" fill="hold" grpId="0" nodeType="withEffect">
                                  <p:stCondLst>
                                    <p:cond delay="100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5"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31640" y="1923678"/>
            <a:ext cx="4608512" cy="1440160"/>
          </a:xfrm>
        </p:spPr>
        <p:txBody>
          <a:bodyPr>
            <a:noAutofit/>
          </a:bodyPr>
          <a:lstStyle/>
          <a:p>
            <a:pPr algn="ctr"/>
            <a:r>
              <a:rPr lang="en-US" dirty="0"/>
              <a:t>Many potential relationships are destroyed because eczema sufferers are too embarrassed by their condition.</a:t>
            </a:r>
            <a:endParaRPr lang="en-ID" dirty="0"/>
          </a:p>
        </p:txBody>
      </p:sp>
    </p:spTree>
    <p:extLst>
      <p:ext uri="{BB962C8B-B14F-4D97-AF65-F5344CB8AC3E}">
        <p14:creationId xmlns:p14="http://schemas.microsoft.com/office/powerpoint/2010/main" val="34886126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31640" y="1347614"/>
            <a:ext cx="4536504" cy="2376264"/>
          </a:xfrm>
        </p:spPr>
        <p:txBody>
          <a:bodyPr>
            <a:noAutofit/>
          </a:bodyPr>
          <a:lstStyle/>
          <a:p>
            <a:pPr algn="ctr"/>
            <a:r>
              <a:rPr lang="en-US" dirty="0"/>
              <a:t>The simple act of opening yourself to love has incredible emotional benefits. Explain that there may be flareups in your future. Any partner who doesn’t understand isn’t worth having in your life.</a:t>
            </a:r>
            <a:r>
              <a:rPr lang="en-ID" dirty="0"/>
              <a:t> </a:t>
            </a:r>
          </a:p>
        </p:txBody>
      </p:sp>
    </p:spTree>
    <p:extLst>
      <p:ext uri="{BB962C8B-B14F-4D97-AF65-F5344CB8AC3E}">
        <p14:creationId xmlns:p14="http://schemas.microsoft.com/office/powerpoint/2010/main" val="34276475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15616" y="1635646"/>
            <a:ext cx="4824536" cy="1800200"/>
          </a:xfrm>
        </p:spPr>
        <p:txBody>
          <a:bodyPr>
            <a:noAutofit/>
          </a:bodyPr>
          <a:lstStyle/>
          <a:p>
            <a:pPr algn="ctr"/>
            <a:r>
              <a:rPr lang="en-US" dirty="0"/>
              <a:t>On the other hand, a partner who is willing to stand beside you on this journey is a treasure. It means he or she genuinely cares about you. How’s that for a natural stress-reducer?</a:t>
            </a:r>
            <a:endParaRPr lang="en-ID" dirty="0"/>
          </a:p>
        </p:txBody>
      </p:sp>
    </p:spTree>
    <p:extLst>
      <p:ext uri="{BB962C8B-B14F-4D97-AF65-F5344CB8AC3E}">
        <p14:creationId xmlns:p14="http://schemas.microsoft.com/office/powerpoint/2010/main" val="33091460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47664" y="1635646"/>
            <a:ext cx="4176464" cy="1800200"/>
          </a:xfrm>
        </p:spPr>
        <p:txBody>
          <a:bodyPr>
            <a:noAutofit/>
          </a:bodyPr>
          <a:lstStyle/>
          <a:p>
            <a:pPr algn="ctr"/>
            <a:r>
              <a:rPr lang="en-US" dirty="0"/>
              <a:t>Love automatically brings joy and laughter into your life. Embrace the possibilities instead of avoiding them.</a:t>
            </a:r>
            <a:endParaRPr lang="en-ID" dirty="0"/>
          </a:p>
        </p:txBody>
      </p:sp>
    </p:spTree>
    <p:extLst>
      <p:ext uri="{BB962C8B-B14F-4D97-AF65-F5344CB8AC3E}">
        <p14:creationId xmlns:p14="http://schemas.microsoft.com/office/powerpoint/2010/main" val="9195008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47664" y="1491630"/>
            <a:ext cx="4104456" cy="2160240"/>
          </a:xfrm>
        </p:spPr>
        <p:txBody>
          <a:bodyPr>
            <a:noAutofit/>
          </a:bodyPr>
          <a:lstStyle/>
          <a:p>
            <a:pPr algn="ctr"/>
            <a:r>
              <a:rPr lang="en-US" dirty="0"/>
              <a:t>It may be difficult at first, but acknowledge your own worth and keep trying. </a:t>
            </a:r>
            <a:endParaRPr lang="en-ID" dirty="0"/>
          </a:p>
          <a:p>
            <a:pPr algn="ctr"/>
            <a:r>
              <a:rPr lang="en-US" dirty="0"/>
              <a:t>You control your eczema. It does not control you.</a:t>
            </a:r>
            <a:endParaRPr lang="en-ID" dirty="0"/>
          </a:p>
        </p:txBody>
      </p:sp>
    </p:spTree>
    <p:extLst>
      <p:ext uri="{BB962C8B-B14F-4D97-AF65-F5344CB8AC3E}">
        <p14:creationId xmlns:p14="http://schemas.microsoft.com/office/powerpoint/2010/main" val="25394776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A133CDF-1D27-804C-8880-F9CBE3AD3A5A}"/>
              </a:ext>
            </a:extLst>
          </p:cNvPr>
          <p:cNvSpPr>
            <a:spLocks noGrp="1"/>
          </p:cNvSpPr>
          <p:nvPr>
            <p:ph type="title"/>
          </p:nvPr>
        </p:nvSpPr>
        <p:spPr>
          <a:xfrm>
            <a:off x="508001" y="1306240"/>
            <a:ext cx="6447501" cy="530374"/>
          </a:xfrm>
        </p:spPr>
        <p:txBody>
          <a:bodyPr>
            <a:normAutofit/>
          </a:bodyPr>
          <a:lstStyle/>
          <a:p>
            <a:r>
              <a:rPr lang="en-US" b="1" dirty="0"/>
              <a:t>Get Enough Sleep</a:t>
            </a:r>
            <a:endParaRPr lang="en-ID" b="1" dirty="0"/>
          </a:p>
        </p:txBody>
      </p:sp>
      <p:sp>
        <p:nvSpPr>
          <p:cNvPr id="3" name="Content Placeholder 2">
            <a:extLst>
              <a:ext uri="{FF2B5EF4-FFF2-40B4-BE49-F238E27FC236}">
                <a16:creationId xmlns:a16="http://schemas.microsoft.com/office/drawing/2014/main" xmlns="" id="{A6FD6DB7-D1E2-8D47-9A8A-76B77B30680F}"/>
              </a:ext>
            </a:extLst>
          </p:cNvPr>
          <p:cNvSpPr>
            <a:spLocks noGrp="1"/>
          </p:cNvSpPr>
          <p:nvPr>
            <p:ph idx="1"/>
          </p:nvPr>
        </p:nvSpPr>
        <p:spPr>
          <a:xfrm>
            <a:off x="508001" y="1965426"/>
            <a:ext cx="6447501" cy="2910580"/>
          </a:xfrm>
        </p:spPr>
        <p:txBody>
          <a:bodyPr/>
          <a:lstStyle/>
          <a:p>
            <a:r>
              <a:rPr lang="en-US" dirty="0"/>
              <a:t>Develop good sleep habits. Eczema’s constant itching makes getting a good night’s difficult, which only adds to your overall stress.</a:t>
            </a:r>
            <a:endParaRPr lang="en-ID" dirty="0"/>
          </a:p>
        </p:txBody>
      </p:sp>
    </p:spTree>
    <p:extLst>
      <p:ext uri="{BB962C8B-B14F-4D97-AF65-F5344CB8AC3E}">
        <p14:creationId xmlns:p14="http://schemas.microsoft.com/office/powerpoint/2010/main" val="2562652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8" presetClass="entr" presetSubtype="12"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strips(downLeft)">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1059582"/>
            <a:ext cx="6447501" cy="3168352"/>
          </a:xfrm>
        </p:spPr>
        <p:txBody>
          <a:bodyPr>
            <a:noAutofit/>
          </a:bodyPr>
          <a:lstStyle/>
          <a:p>
            <a:r>
              <a:rPr lang="en-US" dirty="0"/>
              <a:t>For a better night’s sleep:</a:t>
            </a:r>
            <a:br>
              <a:rPr lang="en-US" dirty="0"/>
            </a:br>
            <a:endParaRPr lang="en-ID" dirty="0"/>
          </a:p>
          <a:p>
            <a:pPr marL="457200" lvl="0" indent="-457200">
              <a:buFont typeface="+mj-lt"/>
              <a:buAutoNum type="arabicPeriod"/>
            </a:pPr>
            <a:r>
              <a:rPr lang="en-US" dirty="0"/>
              <a:t>Daily meditation can have a relaxing effect on the brain and lull you into a deep sleep.</a:t>
            </a:r>
            <a:endParaRPr lang="en-ID" dirty="0"/>
          </a:p>
          <a:p>
            <a:pPr marL="457200" lvl="0" indent="-457200">
              <a:buFont typeface="+mj-lt"/>
              <a:buAutoNum type="arabicPeriod"/>
            </a:pPr>
            <a:r>
              <a:rPr lang="en-US" dirty="0"/>
              <a:t>Apply your favorite anti-itch cream right before going to bed to prevent overnight scratching.</a:t>
            </a:r>
            <a:endParaRPr lang="en-ID" dirty="0"/>
          </a:p>
        </p:txBody>
      </p:sp>
    </p:spTree>
    <p:extLst>
      <p:ext uri="{BB962C8B-B14F-4D97-AF65-F5344CB8AC3E}">
        <p14:creationId xmlns:p14="http://schemas.microsoft.com/office/powerpoint/2010/main" val="573182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par>
                                <p:cTn id="8" presetID="18" presetClass="entr" presetSubtype="12"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strips(downLeft)">
                                      <p:cBhvr>
                                        <p:cTn id="10" dur="500"/>
                                        <p:tgtEl>
                                          <p:spTgt spid="3">
                                            <p:txEl>
                                              <p:pRg st="1" end="1"/>
                                            </p:txEl>
                                          </p:spTgt>
                                        </p:tgtEl>
                                      </p:cBhvr>
                                    </p:animEffect>
                                  </p:childTnLst>
                                </p:cTn>
                              </p:par>
                              <p:par>
                                <p:cTn id="11" presetID="18" presetClass="entr" presetSubtype="12"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strips(downLeft)">
                                      <p:cBhvr>
                                        <p:cTn id="13"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1131590"/>
            <a:ext cx="6447501" cy="1368152"/>
          </a:xfrm>
        </p:spPr>
        <p:txBody>
          <a:bodyPr>
            <a:noAutofit/>
          </a:bodyPr>
          <a:lstStyle/>
          <a:p>
            <a:pPr marL="457200" lvl="0" indent="-457200">
              <a:buFont typeface="+mj-lt"/>
              <a:buAutoNum type="arabicPeriod" startAt="3"/>
            </a:pPr>
            <a:r>
              <a:rPr lang="en-US" dirty="0"/>
              <a:t>Many people find that listening to soothing music helps them fall asleep and stay asleep more easily.</a:t>
            </a:r>
            <a:endParaRPr lang="en-ID" dirty="0"/>
          </a:p>
        </p:txBody>
      </p:sp>
      <p:pic>
        <p:nvPicPr>
          <p:cNvPr id="2" name="Picture 1">
            <a:extLst>
              <a:ext uri="{FF2B5EF4-FFF2-40B4-BE49-F238E27FC236}">
                <a16:creationId xmlns:a16="http://schemas.microsoft.com/office/drawing/2014/main" xmlns="" id="{99CC3438-CD6F-1144-83D8-D33F6CFCE70D}"/>
              </a:ext>
            </a:extLst>
          </p:cNvPr>
          <p:cNvPicPr>
            <a:picLocks noChangeAspect="1"/>
          </p:cNvPicPr>
          <p:nvPr/>
        </p:nvPicPr>
        <p:blipFill>
          <a:blip r:embed="rId2"/>
          <a:stretch>
            <a:fillRect/>
          </a:stretch>
        </p:blipFill>
        <p:spPr>
          <a:xfrm>
            <a:off x="2390195" y="2643758"/>
            <a:ext cx="2746213" cy="1362720"/>
          </a:xfrm>
          <a:prstGeom prst="rect">
            <a:avLst/>
          </a:prstGeom>
          <a:ln w="15875">
            <a:solidFill>
              <a:schemeClr val="tx1">
                <a:lumMod val="85000"/>
                <a:lumOff val="15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1223752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ppt_x"/>
                                          </p:val>
                                        </p:tav>
                                        <p:tav tm="100000">
                                          <p:val>
                                            <p:strVal val="#ppt_x"/>
                                          </p:val>
                                        </p:tav>
                                      </p:tavLst>
                                    </p:anim>
                                    <p:anim calcmode="lin" valueType="num">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9181257-99D1-054E-8DBF-209E5EC6E364}"/>
              </a:ext>
            </a:extLst>
          </p:cNvPr>
          <p:cNvSpPr>
            <a:spLocks noGrp="1"/>
          </p:cNvSpPr>
          <p:nvPr>
            <p:ph type="title"/>
          </p:nvPr>
        </p:nvSpPr>
        <p:spPr>
          <a:xfrm>
            <a:off x="644779" y="1404566"/>
            <a:ext cx="6447501" cy="530374"/>
          </a:xfrm>
        </p:spPr>
        <p:txBody>
          <a:bodyPr>
            <a:normAutofit/>
          </a:bodyPr>
          <a:lstStyle/>
          <a:p>
            <a:r>
              <a:rPr lang="en-US" b="1" dirty="0"/>
              <a:t>Dress for Eczema Success</a:t>
            </a:r>
            <a:endParaRPr lang="en-ID" b="1" dirty="0"/>
          </a:p>
        </p:txBody>
      </p:sp>
      <p:sp>
        <p:nvSpPr>
          <p:cNvPr id="3" name="Content Placeholder 2">
            <a:extLst>
              <a:ext uri="{FF2B5EF4-FFF2-40B4-BE49-F238E27FC236}">
                <a16:creationId xmlns:a16="http://schemas.microsoft.com/office/drawing/2014/main" xmlns="" id="{C2AC6606-9AE5-B341-95B4-61E6211B0B38}"/>
              </a:ext>
            </a:extLst>
          </p:cNvPr>
          <p:cNvSpPr>
            <a:spLocks noGrp="1"/>
          </p:cNvSpPr>
          <p:nvPr>
            <p:ph idx="1"/>
          </p:nvPr>
        </p:nvSpPr>
        <p:spPr>
          <a:xfrm>
            <a:off x="644779" y="2181450"/>
            <a:ext cx="5576167" cy="2190500"/>
          </a:xfrm>
        </p:spPr>
        <p:txBody>
          <a:bodyPr>
            <a:normAutofit/>
          </a:bodyPr>
          <a:lstStyle/>
          <a:p>
            <a:r>
              <a:rPr lang="en-US" dirty="0"/>
              <a:t>Of course, you want to dress with style. You can, but you need to take your skin into consideration.</a:t>
            </a:r>
            <a:endParaRPr lang="en-ID" dirty="0"/>
          </a:p>
        </p:txBody>
      </p:sp>
    </p:spTree>
    <p:extLst>
      <p:ext uri="{BB962C8B-B14F-4D97-AF65-F5344CB8AC3E}">
        <p14:creationId xmlns:p14="http://schemas.microsoft.com/office/powerpoint/2010/main" val="14767412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4" presetClass="entr" presetSubtype="1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03648" y="1347614"/>
            <a:ext cx="4752528" cy="1008112"/>
          </a:xfrm>
        </p:spPr>
        <p:txBody>
          <a:bodyPr>
            <a:noAutofit/>
          </a:bodyPr>
          <a:lstStyle/>
          <a:p>
            <a:pPr algn="ctr"/>
            <a:r>
              <a:rPr lang="en-US" dirty="0"/>
              <a:t>Don’t wear tight clothes that will end up irritating your skin.</a:t>
            </a:r>
            <a:endParaRPr lang="en-ID" dirty="0"/>
          </a:p>
        </p:txBody>
      </p:sp>
      <p:pic>
        <p:nvPicPr>
          <p:cNvPr id="2" name="Picture 1">
            <a:extLst>
              <a:ext uri="{FF2B5EF4-FFF2-40B4-BE49-F238E27FC236}">
                <a16:creationId xmlns:a16="http://schemas.microsoft.com/office/drawing/2014/main" xmlns="" id="{9E53B929-45B0-6E40-9A7A-7FDC50738AAA}"/>
              </a:ext>
            </a:extLst>
          </p:cNvPr>
          <p:cNvPicPr>
            <a:picLocks noChangeAspect="1"/>
          </p:cNvPicPr>
          <p:nvPr/>
        </p:nvPicPr>
        <p:blipFill>
          <a:blip r:embed="rId2"/>
          <a:stretch>
            <a:fillRect/>
          </a:stretch>
        </p:blipFill>
        <p:spPr>
          <a:xfrm>
            <a:off x="2663924" y="2355726"/>
            <a:ext cx="2231975" cy="1635646"/>
          </a:xfrm>
          <a:prstGeom prst="rect">
            <a:avLst/>
          </a:prstGeom>
          <a:ln w="15875">
            <a:solidFill>
              <a:schemeClr val="tx1">
                <a:lumMod val="85000"/>
                <a:lumOff val="15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8750502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ppt_x"/>
                                          </p:val>
                                        </p:tav>
                                        <p:tav tm="100000">
                                          <p:val>
                                            <p:strVal val="#ppt_x"/>
                                          </p:val>
                                        </p:tav>
                                      </p:tavLst>
                                    </p:anim>
                                    <p:anim calcmode="lin" valueType="num">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15616" y="1563638"/>
            <a:ext cx="5040560" cy="1944216"/>
          </a:xfrm>
        </p:spPr>
        <p:txBody>
          <a:bodyPr>
            <a:noAutofit/>
          </a:bodyPr>
          <a:lstStyle/>
          <a:p>
            <a:pPr algn="ctr"/>
            <a:r>
              <a:rPr lang="en-US" dirty="0"/>
              <a:t>Avoid scratchy fabrics. And wool, which a natural fabric, can cause a great deal of itching. In addition, many children are allergic to wool, and it can trigger a rash on their skin.</a:t>
            </a:r>
            <a:endParaRPr lang="en-ID" dirty="0"/>
          </a:p>
        </p:txBody>
      </p:sp>
    </p:spTree>
    <p:extLst>
      <p:ext uri="{BB962C8B-B14F-4D97-AF65-F5344CB8AC3E}">
        <p14:creationId xmlns:p14="http://schemas.microsoft.com/office/powerpoint/2010/main" val="11844229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Facet">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ezcemabook" id="{18694C78-B167-3845-8964-FD8C32BB81EF}" vid="{98F5D66E-E852-7E41-848C-BFD792C0157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ezcemabook</Template>
  <TotalTime>901</TotalTime>
  <Words>910</Words>
  <Application>Microsoft Office PowerPoint</Application>
  <PresentationFormat>On-screen Show (16:9)</PresentationFormat>
  <Paragraphs>49</Paragraphs>
  <Slides>37</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37</vt:i4>
      </vt:variant>
    </vt:vector>
  </HeadingPairs>
  <TitlesOfParts>
    <vt:vector size="42" baseType="lpstr">
      <vt:lpstr>Arial</vt:lpstr>
      <vt:lpstr>Calibri</vt:lpstr>
      <vt:lpstr>Trebuchet MS</vt:lpstr>
      <vt:lpstr>Wingdings 3</vt:lpstr>
      <vt:lpstr>Facet</vt:lpstr>
      <vt:lpstr>PowerPoint Presentation</vt:lpstr>
      <vt:lpstr>PowerPoint Presentation</vt:lpstr>
      <vt:lpstr>PowerPoint Presentation</vt:lpstr>
      <vt:lpstr>Get Enough Sleep</vt:lpstr>
      <vt:lpstr>PowerPoint Presentation</vt:lpstr>
      <vt:lpstr>PowerPoint Presentation</vt:lpstr>
      <vt:lpstr>Dress for Eczema Success</vt:lpstr>
      <vt:lpstr>PowerPoint Presentation</vt:lpstr>
      <vt:lpstr>PowerPoint Presentation</vt:lpstr>
      <vt:lpstr>PowerPoint Presentation</vt:lpstr>
      <vt:lpstr>PowerPoint Presentation</vt:lpstr>
      <vt:lpstr>PowerPoint Presentation</vt:lpstr>
      <vt:lpstr>PowerPoint Presentation</vt:lpstr>
      <vt:lpstr>Eczema-Friendly Products in Your Home</vt:lpstr>
      <vt:lpstr>PowerPoint Presentation</vt:lpstr>
      <vt:lpstr>PowerPoint Presentation</vt:lpstr>
      <vt:lpstr>Wear Cotton Gloves</vt:lpstr>
      <vt:lpstr>PowerPoint Presentation</vt:lpstr>
      <vt:lpstr>PowerPoint Presentation</vt:lpstr>
      <vt:lpstr>PowerPoint Presentation</vt:lpstr>
      <vt:lpstr>PowerPoint Presentation</vt:lpstr>
      <vt:lpstr>Less Stress Every Day</vt:lpstr>
      <vt:lpstr>PowerPoint Presentation</vt:lpstr>
      <vt:lpstr>Just Say No</vt:lpstr>
      <vt:lpstr>PowerPoint Presentation</vt:lpstr>
      <vt:lpstr>PowerPoint Presentation</vt:lpstr>
      <vt:lpstr>PowerPoint Presentation</vt:lpstr>
      <vt:lpstr>PowerPoint Presentation</vt:lpstr>
      <vt:lpstr>Forget About Perfectionism</vt:lpstr>
      <vt:lpstr>PowerPoint Presentation</vt:lpstr>
      <vt:lpstr>PowerPoint Presentation</vt:lpstr>
      <vt:lpstr>Eczema and Dating</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Cally</cp:lastModifiedBy>
  <cp:revision>64</cp:revision>
  <dcterms:created xsi:type="dcterms:W3CDTF">2018-10-15T07:11:14Z</dcterms:created>
  <dcterms:modified xsi:type="dcterms:W3CDTF">2019-06-24T13:55:11Z</dcterms:modified>
</cp:coreProperties>
</file>