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1" r:id="rId1"/>
  </p:sldMasterIdLst>
  <p:notesMasterIdLst>
    <p:notesMasterId r:id="rId34"/>
  </p:notesMasterIdLst>
  <p:sldIdLst>
    <p:sldId id="257" r:id="rId2"/>
    <p:sldId id="305" r:id="rId3"/>
    <p:sldId id="279" r:id="rId4"/>
    <p:sldId id="280" r:id="rId5"/>
    <p:sldId id="281" r:id="rId6"/>
    <p:sldId id="282"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61" r:id="rId21"/>
    <p:sldId id="278" r:id="rId22"/>
    <p:sldId id="296" r:id="rId23"/>
    <p:sldId id="297" r:id="rId24"/>
    <p:sldId id="298" r:id="rId25"/>
    <p:sldId id="299" r:id="rId26"/>
    <p:sldId id="300" r:id="rId27"/>
    <p:sldId id="301" r:id="rId28"/>
    <p:sldId id="302" r:id="rId29"/>
    <p:sldId id="303" r:id="rId30"/>
    <p:sldId id="265" r:id="rId31"/>
    <p:sldId id="266" r:id="rId32"/>
    <p:sldId id="304" r:id="rId3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777"/>
    <p:restoredTop sz="94650"/>
  </p:normalViewPr>
  <p:slideViewPr>
    <p:cSldViewPr>
      <p:cViewPr varScale="1">
        <p:scale>
          <a:sx n="71" d="100"/>
          <a:sy n="71" d="100"/>
        </p:scale>
        <p:origin x="51" y="363"/>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6/24/2019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2440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576854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42076763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946729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854227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096306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876814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99470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08548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329414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0943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62242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0917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939044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49552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32876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6/24/2019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48962246"/>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 id="2147483824" r:id="rId13"/>
    <p:sldLayoutId id="2147483825" r:id="rId14"/>
    <p:sldLayoutId id="2147483826" r:id="rId15"/>
    <p:sldLayoutId id="2147483827" r:id="rId16"/>
  </p:sldLayoutIdLst>
  <p:txStyles>
    <p:titleStyle>
      <a:lvl1pPr algn="l" defTabSz="342900" rtl="0" eaLnBrk="1" latinLnBrk="0" hangingPunct="1">
        <a:spcBef>
          <a:spcPct val="0"/>
        </a:spcBef>
        <a:buNone/>
        <a:defRPr sz="28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ED0D7EC8-3951-6543-A4F3-CEF0CB397229}"/>
              </a:ext>
            </a:extLst>
          </p:cNvPr>
          <p:cNvPicPr>
            <a:picLocks noChangeAspect="1"/>
          </p:cNvPicPr>
          <p:nvPr/>
        </p:nvPicPr>
        <p:blipFill rotWithShape="1">
          <a:blip r:embed="rId3">
            <a:extLst>
              <a:ext uri="{28A0092B-C50C-407E-A947-70E740481C1C}">
                <a14:useLocalDpi xmlns:a14="http://schemas.microsoft.com/office/drawing/2010/main" val="0"/>
              </a:ext>
            </a:extLst>
          </a:blip>
          <a:srcRect r="-400" b="7434"/>
          <a:stretch/>
        </p:blipFill>
        <p:spPr>
          <a:xfrm>
            <a:off x="0" y="0"/>
            <a:ext cx="9180512" cy="5143500"/>
          </a:xfrm>
          <a:prstGeom prst="rect">
            <a:avLst/>
          </a:prstGeom>
        </p:spPr>
      </p:pic>
      <p:sp>
        <p:nvSpPr>
          <p:cNvPr id="10" name="Rectangle 9">
            <a:extLst>
              <a:ext uri="{FF2B5EF4-FFF2-40B4-BE49-F238E27FC236}">
                <a16:creationId xmlns:a16="http://schemas.microsoft.com/office/drawing/2014/main" xmlns=""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xmlns="" id="{3086809A-4301-AD41-933D-AE418453FFDA}"/>
              </a:ext>
            </a:extLst>
          </p:cNvPr>
          <p:cNvSpPr txBox="1"/>
          <p:nvPr/>
        </p:nvSpPr>
        <p:spPr>
          <a:xfrm>
            <a:off x="5486400" y="2846397"/>
            <a:ext cx="3276600" cy="1508105"/>
          </a:xfrm>
          <a:prstGeom prst="rect">
            <a:avLst/>
          </a:prstGeom>
          <a:noFill/>
        </p:spPr>
        <p:txBody>
          <a:bodyPr wrap="square" rtlCol="0">
            <a:spAutoFit/>
          </a:bodyPr>
          <a:lstStyle/>
          <a:p>
            <a:pPr algn="ctr"/>
            <a:r>
              <a:rPr lang="en-US" sz="4600" b="1" dirty="0">
                <a:latin typeface="Calibri" panose="020F0502020204030204" pitchFamily="34" charset="0"/>
                <a:cs typeface="Calibri" panose="020F0502020204030204" pitchFamily="34" charset="0"/>
              </a:rPr>
              <a:t>The Eczema Itch</a:t>
            </a:r>
            <a:endParaRPr lang="en-ID" sz="46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635646"/>
            <a:ext cx="4536504" cy="2664296"/>
          </a:xfrm>
        </p:spPr>
        <p:txBody>
          <a:bodyPr>
            <a:normAutofit/>
          </a:bodyPr>
          <a:lstStyle/>
          <a:p>
            <a:pPr algn="ctr"/>
            <a:r>
              <a:rPr lang="en-US" dirty="0"/>
              <a:t>The epidermis, or the skin’s top layer, is constantly changing.</a:t>
            </a:r>
            <a:r>
              <a:rPr lang="en-ID" dirty="0"/>
              <a:t> </a:t>
            </a:r>
            <a:r>
              <a:rPr lang="en-US" dirty="0"/>
              <a:t>Normal skin is protected by barriers in the epidermis that shields the skin from the itch stimuli that makes it feel dry. </a:t>
            </a:r>
            <a:endParaRPr lang="en-ID" dirty="0"/>
          </a:p>
        </p:txBody>
      </p:sp>
    </p:spTree>
    <p:extLst>
      <p:ext uri="{BB962C8B-B14F-4D97-AF65-F5344CB8AC3E}">
        <p14:creationId xmlns:p14="http://schemas.microsoft.com/office/powerpoint/2010/main" val="309049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635646"/>
            <a:ext cx="4536504" cy="2664296"/>
          </a:xfrm>
        </p:spPr>
        <p:txBody>
          <a:bodyPr>
            <a:normAutofit/>
          </a:bodyPr>
          <a:lstStyle/>
          <a:p>
            <a:pPr algn="ctr"/>
            <a:r>
              <a:rPr lang="en-US" dirty="0"/>
              <a:t>The skin is unable to hold moisture and becomes drier faster. This causes skin cells to shrink and let irritants into the body.</a:t>
            </a:r>
            <a:r>
              <a:rPr lang="en-ID" dirty="0"/>
              <a:t> </a:t>
            </a:r>
          </a:p>
        </p:txBody>
      </p:sp>
    </p:spTree>
    <p:extLst>
      <p:ext uri="{BB962C8B-B14F-4D97-AF65-F5344CB8AC3E}">
        <p14:creationId xmlns:p14="http://schemas.microsoft.com/office/powerpoint/2010/main" val="2959377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763688" y="1707654"/>
            <a:ext cx="3960440" cy="1656184"/>
          </a:xfrm>
        </p:spPr>
        <p:txBody>
          <a:bodyPr>
            <a:normAutofit/>
          </a:bodyPr>
          <a:lstStyle/>
          <a:p>
            <a:pPr algn="ctr"/>
            <a:r>
              <a:rPr lang="en-US" dirty="0"/>
              <a:t>This can happen anytime, but it seems to occur most frequently at night, when the body is at rest.</a:t>
            </a:r>
            <a:endParaRPr lang="en-ID" dirty="0"/>
          </a:p>
        </p:txBody>
      </p:sp>
    </p:spTree>
    <p:extLst>
      <p:ext uri="{BB962C8B-B14F-4D97-AF65-F5344CB8AC3E}">
        <p14:creationId xmlns:p14="http://schemas.microsoft.com/office/powerpoint/2010/main" val="1455848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635646"/>
            <a:ext cx="4536504" cy="2664296"/>
          </a:xfrm>
        </p:spPr>
        <p:txBody>
          <a:bodyPr>
            <a:normAutofit/>
          </a:bodyPr>
          <a:lstStyle/>
          <a:p>
            <a:pPr algn="ctr"/>
            <a:r>
              <a:rPr lang="en-US" dirty="0"/>
              <a:t>Every fiber of your being just wants to scratch. Our brain is always at work. The scratching feels extremely good and brings some needed relief.</a:t>
            </a:r>
            <a:r>
              <a:rPr lang="en-ID" dirty="0"/>
              <a:t> </a:t>
            </a:r>
          </a:p>
        </p:txBody>
      </p:sp>
    </p:spTree>
    <p:extLst>
      <p:ext uri="{BB962C8B-B14F-4D97-AF65-F5344CB8AC3E}">
        <p14:creationId xmlns:p14="http://schemas.microsoft.com/office/powerpoint/2010/main" val="2880494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635646"/>
            <a:ext cx="4536504" cy="2664296"/>
          </a:xfrm>
        </p:spPr>
        <p:txBody>
          <a:bodyPr>
            <a:normAutofit/>
          </a:bodyPr>
          <a:lstStyle/>
          <a:p>
            <a:pPr algn="ctr"/>
            <a:r>
              <a:rPr lang="en-US" dirty="0"/>
              <a:t>It “rewards” our scratching by temporarily lessening the itch.</a:t>
            </a:r>
            <a:r>
              <a:rPr lang="en-ID" dirty="0"/>
              <a:t> </a:t>
            </a:r>
            <a:r>
              <a:rPr lang="en-US" dirty="0"/>
              <a:t>In other words, the brain will simply continue to send “scratch” messages whenever we feel itchy.</a:t>
            </a:r>
            <a:endParaRPr lang="en-ID" dirty="0"/>
          </a:p>
          <a:p>
            <a:pPr algn="ctr"/>
            <a:endParaRPr lang="en-ID" dirty="0"/>
          </a:p>
        </p:txBody>
      </p:sp>
    </p:spTree>
    <p:extLst>
      <p:ext uri="{BB962C8B-B14F-4D97-AF65-F5344CB8AC3E}">
        <p14:creationId xmlns:p14="http://schemas.microsoft.com/office/powerpoint/2010/main" val="673936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635646"/>
            <a:ext cx="4536504" cy="2664296"/>
          </a:xfrm>
        </p:spPr>
        <p:txBody>
          <a:bodyPr>
            <a:normAutofit/>
          </a:bodyPr>
          <a:lstStyle/>
          <a:p>
            <a:pPr algn="ctr"/>
            <a:r>
              <a:rPr lang="en-US" dirty="0"/>
              <a:t>A large part of the problem is the brain’s eagerness to protect and help us when we feel distressed.</a:t>
            </a:r>
            <a:r>
              <a:rPr lang="en-ID" dirty="0"/>
              <a:t> </a:t>
            </a:r>
            <a:r>
              <a:rPr lang="en-US" dirty="0"/>
              <a:t>It’s these enlarged red blood cells that cause the redness and inflammation of eczema.</a:t>
            </a:r>
            <a:endParaRPr lang="en-ID" dirty="0"/>
          </a:p>
        </p:txBody>
      </p:sp>
    </p:spTree>
    <p:extLst>
      <p:ext uri="{BB962C8B-B14F-4D97-AF65-F5344CB8AC3E}">
        <p14:creationId xmlns:p14="http://schemas.microsoft.com/office/powerpoint/2010/main" val="735569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635646"/>
            <a:ext cx="4536504" cy="2664296"/>
          </a:xfrm>
        </p:spPr>
        <p:txBody>
          <a:bodyPr>
            <a:normAutofit/>
          </a:bodyPr>
          <a:lstStyle/>
          <a:p>
            <a:pPr algn="ctr"/>
            <a:r>
              <a:rPr lang="en-US" dirty="0"/>
              <a:t>It </a:t>
            </a:r>
            <a:r>
              <a:rPr lang="en-US" i="1" dirty="0"/>
              <a:t>is </a:t>
            </a:r>
            <a:r>
              <a:rPr lang="en-US" dirty="0"/>
              <a:t>the job of our immune cells is to protect us from invaders. In “normal” bodies, that works out very well. This means the attack is directed indiscriminately at any and all cells. </a:t>
            </a:r>
            <a:endParaRPr lang="en-ID" dirty="0"/>
          </a:p>
        </p:txBody>
      </p:sp>
    </p:spTree>
    <p:extLst>
      <p:ext uri="{BB962C8B-B14F-4D97-AF65-F5344CB8AC3E}">
        <p14:creationId xmlns:p14="http://schemas.microsoft.com/office/powerpoint/2010/main" val="3877441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835696" y="1707654"/>
            <a:ext cx="3816424" cy="1656184"/>
          </a:xfrm>
        </p:spPr>
        <p:txBody>
          <a:bodyPr>
            <a:normAutofit/>
          </a:bodyPr>
          <a:lstStyle/>
          <a:p>
            <a:pPr algn="ctr"/>
            <a:r>
              <a:rPr lang="en-US" dirty="0"/>
              <a:t>Good cells become damaged in the process, which weakens our immune system.</a:t>
            </a:r>
            <a:r>
              <a:rPr lang="en-ID" dirty="0"/>
              <a:t> </a:t>
            </a:r>
          </a:p>
        </p:txBody>
      </p:sp>
    </p:spTree>
    <p:extLst>
      <p:ext uri="{BB962C8B-B14F-4D97-AF65-F5344CB8AC3E}">
        <p14:creationId xmlns:p14="http://schemas.microsoft.com/office/powerpoint/2010/main" val="1032298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635646"/>
            <a:ext cx="4320480" cy="1872208"/>
          </a:xfrm>
        </p:spPr>
        <p:txBody>
          <a:bodyPr>
            <a:normAutofit/>
          </a:bodyPr>
          <a:lstStyle/>
          <a:p>
            <a:pPr algn="ctr"/>
            <a:r>
              <a:rPr lang="en-US" dirty="0"/>
              <a:t>It’s a learned behavior to familiar stimuli. Even infants suffering from eczema will respond automatically by scratching.</a:t>
            </a:r>
            <a:r>
              <a:rPr lang="en-ID" dirty="0"/>
              <a:t> </a:t>
            </a:r>
          </a:p>
        </p:txBody>
      </p:sp>
    </p:spTree>
    <p:extLst>
      <p:ext uri="{BB962C8B-B14F-4D97-AF65-F5344CB8AC3E}">
        <p14:creationId xmlns:p14="http://schemas.microsoft.com/office/powerpoint/2010/main" val="825591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331640" y="1779662"/>
            <a:ext cx="5040560" cy="1584176"/>
          </a:xfrm>
        </p:spPr>
        <p:txBody>
          <a:bodyPr>
            <a:normAutofit/>
          </a:bodyPr>
          <a:lstStyle/>
          <a:p>
            <a:pPr algn="ctr"/>
            <a:r>
              <a:rPr lang="en-US" dirty="0"/>
              <a:t>Telling anyone with eczema to “just stop scratching” is useless. The brain, with all of its complexities, is transmitting different orders.</a:t>
            </a:r>
            <a:endParaRPr lang="en-ID" dirty="0"/>
          </a:p>
        </p:txBody>
      </p:sp>
    </p:spTree>
    <p:extLst>
      <p:ext uri="{BB962C8B-B14F-4D97-AF65-F5344CB8AC3E}">
        <p14:creationId xmlns:p14="http://schemas.microsoft.com/office/powerpoint/2010/main" val="164740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683568" y="2283718"/>
            <a:ext cx="5328592" cy="2160240"/>
          </a:xfrm>
        </p:spPr>
        <p:txBody>
          <a:bodyPr>
            <a:normAutofit/>
          </a:bodyPr>
          <a:lstStyle/>
          <a:p>
            <a:r>
              <a:rPr lang="en-US" dirty="0"/>
              <a:t>As anyone suffering from eczema knows, the constant and unabated itching is the most difficult to endure.</a:t>
            </a:r>
            <a:r>
              <a:rPr lang="en-ID" dirty="0"/>
              <a:t> </a:t>
            </a:r>
          </a:p>
        </p:txBody>
      </p:sp>
      <p:sp>
        <p:nvSpPr>
          <p:cNvPr id="4" name="Title 1">
            <a:extLst>
              <a:ext uri="{FF2B5EF4-FFF2-40B4-BE49-F238E27FC236}">
                <a16:creationId xmlns:a16="http://schemas.microsoft.com/office/drawing/2014/main" xmlns="" id="{178F8F20-1642-5345-BD49-792A2307B300}"/>
              </a:ext>
            </a:extLst>
          </p:cNvPr>
          <p:cNvSpPr>
            <a:spLocks noGrp="1"/>
          </p:cNvSpPr>
          <p:nvPr>
            <p:ph type="title"/>
          </p:nvPr>
        </p:nvSpPr>
        <p:spPr>
          <a:xfrm>
            <a:off x="644779" y="1491630"/>
            <a:ext cx="6447501" cy="602382"/>
          </a:xfrm>
        </p:spPr>
        <p:txBody>
          <a:bodyPr/>
          <a:lstStyle/>
          <a:p>
            <a:r>
              <a:rPr lang="en-US" b="1"/>
              <a:t>How Itching Works</a:t>
            </a:r>
            <a:endParaRPr lang="en-ID" b="1"/>
          </a:p>
        </p:txBody>
      </p:sp>
    </p:spTree>
    <p:extLst>
      <p:ext uri="{BB962C8B-B14F-4D97-AF65-F5344CB8AC3E}">
        <p14:creationId xmlns:p14="http://schemas.microsoft.com/office/powerpoint/2010/main" val="1170627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0-#ppt_w/2"/>
                                          </p:val>
                                        </p:tav>
                                        <p:tav tm="100000">
                                          <p:val>
                                            <p:strVal val="#ppt_x"/>
                                          </p:val>
                                        </p:tav>
                                      </p:tavLst>
                                    </p:anim>
                                    <p:anim calcmode="lin" valueType="num">
                                      <p:cBhvr additive="base">
                                        <p:cTn id="11"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644779" y="1450108"/>
            <a:ext cx="6447501" cy="602382"/>
          </a:xfrm>
        </p:spPr>
        <p:txBody>
          <a:bodyPr/>
          <a:lstStyle/>
          <a:p>
            <a:r>
              <a:rPr lang="en-US" b="1" dirty="0"/>
              <a:t>Using the Mind to Help the Mind</a:t>
            </a:r>
            <a:endParaRPr lang="en-ID" b="1" dirty="0"/>
          </a:p>
        </p:txBody>
      </p:sp>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644779" y="2268514"/>
            <a:ext cx="5799429" cy="1887412"/>
          </a:xfrm>
        </p:spPr>
        <p:txBody>
          <a:bodyPr/>
          <a:lstStyle/>
          <a:p>
            <a:r>
              <a:rPr lang="en-US" dirty="0"/>
              <a:t>We’ve have seen how the brain, in an attempt to be helpful, will exacerbate the itch/scratch cycle.</a:t>
            </a:r>
            <a:r>
              <a:rPr lang="en-ID" dirty="0"/>
              <a:t> </a:t>
            </a:r>
          </a:p>
        </p:txBody>
      </p:sp>
    </p:spTree>
    <p:extLst>
      <p:ext uri="{BB962C8B-B14F-4D97-AF65-F5344CB8AC3E}">
        <p14:creationId xmlns:p14="http://schemas.microsoft.com/office/powerpoint/2010/main" val="4198028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619672" y="1707654"/>
            <a:ext cx="4248472" cy="2160240"/>
          </a:xfrm>
        </p:spPr>
        <p:txBody>
          <a:bodyPr>
            <a:normAutofit/>
          </a:bodyPr>
          <a:lstStyle/>
          <a:p>
            <a:pPr algn="ctr"/>
            <a:r>
              <a:rPr lang="en-US" dirty="0"/>
              <a:t>The good news is that the brain will </a:t>
            </a:r>
            <a:r>
              <a:rPr lang="en-US" i="1" dirty="0"/>
              <a:t>always </a:t>
            </a:r>
            <a:r>
              <a:rPr lang="en-US" dirty="0"/>
              <a:t>be eager to help us. We just need to send it the correct messages.</a:t>
            </a:r>
            <a:endParaRPr lang="en-ID" dirty="0"/>
          </a:p>
        </p:txBody>
      </p:sp>
    </p:spTree>
    <p:extLst>
      <p:ext uri="{BB962C8B-B14F-4D97-AF65-F5344CB8AC3E}">
        <p14:creationId xmlns:p14="http://schemas.microsoft.com/office/powerpoint/2010/main" val="183947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899592" y="1635646"/>
            <a:ext cx="5616624" cy="2160240"/>
          </a:xfrm>
        </p:spPr>
        <p:txBody>
          <a:bodyPr>
            <a:normAutofit/>
          </a:bodyPr>
          <a:lstStyle/>
          <a:p>
            <a:pPr algn="ctr"/>
            <a:r>
              <a:rPr lang="en-US" dirty="0"/>
              <a:t>Studies have shown that stress is not only one of the major triggers for eczema, but the same stress prevents eczema medication from working, creating a double-whammy situation.</a:t>
            </a:r>
            <a:endParaRPr lang="en-ID" dirty="0"/>
          </a:p>
        </p:txBody>
      </p:sp>
    </p:spTree>
    <p:extLst>
      <p:ext uri="{BB962C8B-B14F-4D97-AF65-F5344CB8AC3E}">
        <p14:creationId xmlns:p14="http://schemas.microsoft.com/office/powerpoint/2010/main" val="1304661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635646"/>
            <a:ext cx="5112568" cy="2160240"/>
          </a:xfrm>
        </p:spPr>
        <p:txBody>
          <a:bodyPr>
            <a:normAutofit/>
          </a:bodyPr>
          <a:lstStyle/>
          <a:p>
            <a:pPr algn="ctr"/>
            <a:r>
              <a:rPr lang="en-US" dirty="0"/>
              <a:t>This requires eczema suffers to become aware of emotional triggers.</a:t>
            </a:r>
            <a:r>
              <a:rPr lang="en-ID" dirty="0"/>
              <a:t> </a:t>
            </a:r>
            <a:r>
              <a:rPr lang="en-US" dirty="0"/>
              <a:t>When bills start coming at the beginning of the month? Emotional triggers usually have a very specific cause.</a:t>
            </a:r>
            <a:r>
              <a:rPr lang="en-ID" dirty="0"/>
              <a:t> </a:t>
            </a:r>
          </a:p>
        </p:txBody>
      </p:sp>
    </p:spTree>
    <p:extLst>
      <p:ext uri="{BB962C8B-B14F-4D97-AF65-F5344CB8AC3E}">
        <p14:creationId xmlns:p14="http://schemas.microsoft.com/office/powerpoint/2010/main" val="1376815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691680" y="1779662"/>
            <a:ext cx="4104456" cy="2160240"/>
          </a:xfrm>
        </p:spPr>
        <p:txBody>
          <a:bodyPr>
            <a:normAutofit/>
          </a:bodyPr>
          <a:lstStyle/>
          <a:p>
            <a:pPr algn="ctr"/>
            <a:r>
              <a:rPr lang="en-US" dirty="0"/>
              <a:t>Unless you pinpoint the triggers, stress will only worsen and create a new cycle of anxiety and depression.</a:t>
            </a:r>
            <a:r>
              <a:rPr lang="en-ID" dirty="0"/>
              <a:t> </a:t>
            </a:r>
          </a:p>
        </p:txBody>
      </p:sp>
    </p:spTree>
    <p:extLst>
      <p:ext uri="{BB962C8B-B14F-4D97-AF65-F5344CB8AC3E}">
        <p14:creationId xmlns:p14="http://schemas.microsoft.com/office/powerpoint/2010/main" val="1760812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691680" y="1635646"/>
            <a:ext cx="3960440" cy="2160240"/>
          </a:xfrm>
        </p:spPr>
        <p:txBody>
          <a:bodyPr>
            <a:normAutofit/>
          </a:bodyPr>
          <a:lstStyle/>
          <a:p>
            <a:pPr algn="ctr"/>
            <a:r>
              <a:rPr lang="en-US" dirty="0"/>
              <a:t>A recent survey has found that more than 30 percent of people suffering from anxiety and depression also suffer from eczema. </a:t>
            </a:r>
            <a:endParaRPr lang="en-ID" dirty="0"/>
          </a:p>
        </p:txBody>
      </p:sp>
    </p:spTree>
    <p:extLst>
      <p:ext uri="{BB962C8B-B14F-4D97-AF65-F5344CB8AC3E}">
        <p14:creationId xmlns:p14="http://schemas.microsoft.com/office/powerpoint/2010/main" val="4258254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707654"/>
            <a:ext cx="4176464" cy="2160240"/>
          </a:xfrm>
        </p:spPr>
        <p:txBody>
          <a:bodyPr>
            <a:normAutofit/>
          </a:bodyPr>
          <a:lstStyle/>
          <a:p>
            <a:pPr algn="ctr"/>
            <a:r>
              <a:rPr lang="en-US" dirty="0"/>
              <a:t>It’s good to know that your emotions </a:t>
            </a:r>
            <a:r>
              <a:rPr lang="en-US" i="1" dirty="0"/>
              <a:t>can </a:t>
            </a:r>
            <a:r>
              <a:rPr lang="en-US" dirty="0"/>
              <a:t>be controlled, thereby putting you in charge of your eczema healing process.</a:t>
            </a:r>
            <a:endParaRPr lang="en-ID" dirty="0"/>
          </a:p>
        </p:txBody>
      </p:sp>
    </p:spTree>
    <p:extLst>
      <p:ext uri="{BB962C8B-B14F-4D97-AF65-F5344CB8AC3E}">
        <p14:creationId xmlns:p14="http://schemas.microsoft.com/office/powerpoint/2010/main" val="1902237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259632" y="1635646"/>
            <a:ext cx="4752528" cy="2160240"/>
          </a:xfrm>
        </p:spPr>
        <p:txBody>
          <a:bodyPr>
            <a:normAutofit/>
          </a:bodyPr>
          <a:lstStyle/>
          <a:p>
            <a:pPr algn="ctr"/>
            <a:r>
              <a:rPr lang="en-US" dirty="0"/>
              <a:t>When we experience stress, we enter a fight or flight state of mind. But these hormones can attack the immune system and cause the skin to become inflamed. </a:t>
            </a:r>
            <a:endParaRPr lang="en-ID" dirty="0"/>
          </a:p>
          <a:p>
            <a:pPr algn="ctr"/>
            <a:endParaRPr lang="en-ID" dirty="0"/>
          </a:p>
        </p:txBody>
      </p:sp>
    </p:spTree>
    <p:extLst>
      <p:ext uri="{BB962C8B-B14F-4D97-AF65-F5344CB8AC3E}">
        <p14:creationId xmlns:p14="http://schemas.microsoft.com/office/powerpoint/2010/main" val="1790159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619672" y="1635646"/>
            <a:ext cx="4104456" cy="2160240"/>
          </a:xfrm>
        </p:spPr>
        <p:txBody>
          <a:bodyPr>
            <a:normAutofit/>
          </a:bodyPr>
          <a:lstStyle/>
          <a:p>
            <a:pPr algn="ctr"/>
            <a:r>
              <a:rPr lang="en-US" dirty="0"/>
              <a:t>Stress cannot be entirely eliminated from our lives, and the lack of stress wouldn’t totally get rid of eczema. </a:t>
            </a:r>
            <a:endParaRPr lang="en-ID" dirty="0"/>
          </a:p>
        </p:txBody>
      </p:sp>
    </p:spTree>
    <p:extLst>
      <p:ext uri="{BB962C8B-B14F-4D97-AF65-F5344CB8AC3E}">
        <p14:creationId xmlns:p14="http://schemas.microsoft.com/office/powerpoint/2010/main" val="3263644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331640" y="1491630"/>
            <a:ext cx="4752528" cy="2160240"/>
          </a:xfrm>
        </p:spPr>
        <p:txBody>
          <a:bodyPr>
            <a:normAutofit/>
          </a:bodyPr>
          <a:lstStyle/>
          <a:p>
            <a:pPr algn="ctr"/>
            <a:r>
              <a:rPr lang="en-US" dirty="0"/>
              <a:t>But identifying and eliminating stress will go a long way in making eczema less painful. There is no cure for eczema. You can, however, rid yourself of most of the symptoms.</a:t>
            </a:r>
            <a:endParaRPr lang="en-ID" dirty="0"/>
          </a:p>
        </p:txBody>
      </p:sp>
    </p:spTree>
    <p:extLst>
      <p:ext uri="{BB962C8B-B14F-4D97-AF65-F5344CB8AC3E}">
        <p14:creationId xmlns:p14="http://schemas.microsoft.com/office/powerpoint/2010/main" val="4180394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923678"/>
            <a:ext cx="4536504" cy="2160240"/>
          </a:xfrm>
        </p:spPr>
        <p:txBody>
          <a:bodyPr>
            <a:normAutofit/>
          </a:bodyPr>
          <a:lstStyle/>
          <a:p>
            <a:pPr algn="ctr"/>
            <a:r>
              <a:rPr lang="en-US" dirty="0"/>
              <a:t>To conquer the itch, it’s important to know what happens to the skin during an eczema flareup.</a:t>
            </a:r>
            <a:endParaRPr lang="en-ID" dirty="0"/>
          </a:p>
        </p:txBody>
      </p:sp>
    </p:spTree>
    <p:extLst>
      <p:ext uri="{BB962C8B-B14F-4D97-AF65-F5344CB8AC3E}">
        <p14:creationId xmlns:p14="http://schemas.microsoft.com/office/powerpoint/2010/main" val="1691588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4931EBF-945D-1F40-8506-8161136D8818}"/>
              </a:ext>
            </a:extLst>
          </p:cNvPr>
          <p:cNvSpPr>
            <a:spLocks noGrp="1"/>
          </p:cNvSpPr>
          <p:nvPr>
            <p:ph type="title"/>
          </p:nvPr>
        </p:nvSpPr>
        <p:spPr>
          <a:xfrm>
            <a:off x="716787" y="915566"/>
            <a:ext cx="6447501" cy="530374"/>
          </a:xfrm>
        </p:spPr>
        <p:txBody>
          <a:bodyPr/>
          <a:lstStyle/>
          <a:p>
            <a:r>
              <a:rPr lang="en-US" b="1" dirty="0"/>
              <a:t>Becoming Proactive</a:t>
            </a:r>
            <a:endParaRPr lang="en-ID" b="1" dirty="0"/>
          </a:p>
        </p:txBody>
      </p:sp>
      <p:sp>
        <p:nvSpPr>
          <p:cNvPr id="3" name="Content Placeholder 2">
            <a:extLst>
              <a:ext uri="{FF2B5EF4-FFF2-40B4-BE49-F238E27FC236}">
                <a16:creationId xmlns:a16="http://schemas.microsoft.com/office/drawing/2014/main" xmlns="" id="{721E3C4F-65B1-EF48-BD99-994135B63CB1}"/>
              </a:ext>
            </a:extLst>
          </p:cNvPr>
          <p:cNvSpPr>
            <a:spLocks noGrp="1"/>
          </p:cNvSpPr>
          <p:nvPr>
            <p:ph idx="1"/>
          </p:nvPr>
        </p:nvSpPr>
        <p:spPr>
          <a:xfrm>
            <a:off x="716787" y="1733972"/>
            <a:ext cx="5439389" cy="981794"/>
          </a:xfrm>
        </p:spPr>
        <p:txBody>
          <a:bodyPr>
            <a:normAutofit/>
          </a:bodyPr>
          <a:lstStyle/>
          <a:p>
            <a:r>
              <a:rPr lang="en-US" dirty="0"/>
              <a:t>Being proactive begins when you pay attention to your emotions.</a:t>
            </a:r>
            <a:endParaRPr lang="en-ID" dirty="0"/>
          </a:p>
        </p:txBody>
      </p:sp>
      <p:pic>
        <p:nvPicPr>
          <p:cNvPr id="4" name="Picture 3">
            <a:extLst>
              <a:ext uri="{FF2B5EF4-FFF2-40B4-BE49-F238E27FC236}">
                <a16:creationId xmlns:a16="http://schemas.microsoft.com/office/drawing/2014/main" xmlns="" id="{2F48C4EF-CBC8-BD4C-9D1A-93A3BC51F91E}"/>
              </a:ext>
            </a:extLst>
          </p:cNvPr>
          <p:cNvPicPr>
            <a:picLocks noChangeAspect="1"/>
          </p:cNvPicPr>
          <p:nvPr/>
        </p:nvPicPr>
        <p:blipFill>
          <a:blip r:embed="rId2"/>
          <a:stretch>
            <a:fillRect/>
          </a:stretch>
        </p:blipFill>
        <p:spPr>
          <a:xfrm>
            <a:off x="2267744" y="3003798"/>
            <a:ext cx="2579266" cy="1218094"/>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3837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14" presetClass="entr" presetSubtype="10" fill="hold" grpId="0" nodeType="withEffect">
                                  <p:stCondLst>
                                    <p:cond delay="100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755576" y="915566"/>
            <a:ext cx="6048672" cy="3672408"/>
          </a:xfrm>
        </p:spPr>
        <p:txBody>
          <a:bodyPr>
            <a:normAutofit/>
          </a:bodyPr>
          <a:lstStyle/>
          <a:p>
            <a:r>
              <a:rPr lang="en-US" dirty="0"/>
              <a:t>Ask yourself:</a:t>
            </a:r>
            <a:endParaRPr lang="en-ID" dirty="0"/>
          </a:p>
          <a:p>
            <a:pPr marL="457200" lvl="0" indent="-457200">
              <a:buClr>
                <a:schemeClr val="accent1">
                  <a:lumMod val="50000"/>
                </a:schemeClr>
              </a:buClr>
              <a:buFont typeface="Wingdings" pitchFamily="2" charset="2"/>
              <a:buChar char="Ø"/>
            </a:pPr>
            <a:r>
              <a:rPr lang="en-US" dirty="0"/>
              <a:t>Have you been feeling sad or anxious for no discernable reason?</a:t>
            </a:r>
            <a:endParaRPr lang="en-ID" dirty="0"/>
          </a:p>
          <a:p>
            <a:pPr marL="457200" lvl="0" indent="-457200">
              <a:buClr>
                <a:schemeClr val="accent1">
                  <a:lumMod val="50000"/>
                </a:schemeClr>
              </a:buClr>
              <a:buFont typeface="Wingdings" pitchFamily="2" charset="2"/>
              <a:buChar char="Ø"/>
            </a:pPr>
            <a:r>
              <a:rPr lang="en-US" dirty="0"/>
              <a:t>Does your life seem hopeless?</a:t>
            </a:r>
            <a:endParaRPr lang="en-ID" dirty="0"/>
          </a:p>
          <a:p>
            <a:pPr marL="457200" lvl="0" indent="-457200">
              <a:buClr>
                <a:schemeClr val="accent1">
                  <a:lumMod val="50000"/>
                </a:schemeClr>
              </a:buClr>
              <a:buFont typeface="Wingdings" pitchFamily="2" charset="2"/>
              <a:buChar char="Ø"/>
            </a:pPr>
            <a:r>
              <a:rPr lang="en-US" dirty="0"/>
              <a:t>Do you have less energy than you used to?</a:t>
            </a:r>
            <a:endParaRPr lang="en-ID" dirty="0"/>
          </a:p>
          <a:p>
            <a:pPr marL="457200" lvl="0" indent="-457200">
              <a:buClr>
                <a:schemeClr val="accent1">
                  <a:lumMod val="50000"/>
                </a:schemeClr>
              </a:buClr>
              <a:buFont typeface="Wingdings" pitchFamily="2" charset="2"/>
              <a:buChar char="Ø"/>
            </a:pPr>
            <a:r>
              <a:rPr lang="en-US" dirty="0"/>
              <a:t>Have you lost interest in activities you used to enjoy?</a:t>
            </a:r>
            <a:endParaRPr lang="en-ID" dirty="0"/>
          </a:p>
        </p:txBody>
      </p:sp>
    </p:spTree>
    <p:extLst>
      <p:ext uri="{BB962C8B-B14F-4D97-AF65-F5344CB8AC3E}">
        <p14:creationId xmlns:p14="http://schemas.microsoft.com/office/powerpoint/2010/main" val="168110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87624" y="1419622"/>
            <a:ext cx="4968552" cy="2304256"/>
          </a:xfrm>
        </p:spPr>
        <p:txBody>
          <a:bodyPr>
            <a:normAutofit/>
          </a:bodyPr>
          <a:lstStyle/>
          <a:p>
            <a:pPr algn="ctr"/>
            <a:r>
              <a:rPr lang="en-US" dirty="0"/>
              <a:t>If you’ve ever blushed, you know how strong the mind/skin connection is. The following chapter will take a close look at how we can control the symptoms of eczema with a few changes in our lifestyle.</a:t>
            </a:r>
            <a:endParaRPr lang="en-ID" dirty="0"/>
          </a:p>
        </p:txBody>
      </p:sp>
    </p:spTree>
    <p:extLst>
      <p:ext uri="{BB962C8B-B14F-4D97-AF65-F5344CB8AC3E}">
        <p14:creationId xmlns:p14="http://schemas.microsoft.com/office/powerpoint/2010/main" val="142786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259632" y="1347614"/>
            <a:ext cx="4824536" cy="936104"/>
          </a:xfrm>
        </p:spPr>
        <p:txBody>
          <a:bodyPr>
            <a:normAutofit/>
          </a:bodyPr>
          <a:lstStyle/>
          <a:p>
            <a:pPr algn="ctr"/>
            <a:r>
              <a:rPr lang="en-US" dirty="0"/>
              <a:t>It’s a fact that </a:t>
            </a:r>
            <a:r>
              <a:rPr lang="en-US" i="1" dirty="0"/>
              <a:t>everyone</a:t>
            </a:r>
            <a:r>
              <a:rPr lang="en-US" dirty="0"/>
              <a:t> with eczema suffers from incessant itching.</a:t>
            </a:r>
            <a:r>
              <a:rPr lang="en-ID" dirty="0"/>
              <a:t> </a:t>
            </a:r>
          </a:p>
        </p:txBody>
      </p:sp>
      <p:pic>
        <p:nvPicPr>
          <p:cNvPr id="2" name="Picture 1">
            <a:extLst>
              <a:ext uri="{FF2B5EF4-FFF2-40B4-BE49-F238E27FC236}">
                <a16:creationId xmlns:a16="http://schemas.microsoft.com/office/drawing/2014/main" xmlns="" id="{E93CFD30-1EA5-2348-8EB6-1078E2A699B3}"/>
              </a:ext>
            </a:extLst>
          </p:cNvPr>
          <p:cNvPicPr>
            <a:picLocks noChangeAspect="1"/>
          </p:cNvPicPr>
          <p:nvPr/>
        </p:nvPicPr>
        <p:blipFill>
          <a:blip r:embed="rId2"/>
          <a:stretch>
            <a:fillRect/>
          </a:stretch>
        </p:blipFill>
        <p:spPr>
          <a:xfrm>
            <a:off x="2394012" y="2499742"/>
            <a:ext cx="2555776" cy="1258185"/>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87718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259632" y="1707654"/>
            <a:ext cx="5040560" cy="2160240"/>
          </a:xfrm>
        </p:spPr>
        <p:txBody>
          <a:bodyPr>
            <a:normAutofit/>
          </a:bodyPr>
          <a:lstStyle/>
          <a:p>
            <a:pPr algn="ctr"/>
            <a:r>
              <a:rPr lang="en-US" dirty="0"/>
              <a:t>In extreme cases, the agony can persist all day and all night, with little or no relief. Of course, scratching always leads to more itching.</a:t>
            </a:r>
            <a:r>
              <a:rPr lang="en-ID" dirty="0"/>
              <a:t> </a:t>
            </a:r>
          </a:p>
        </p:txBody>
      </p:sp>
    </p:spTree>
    <p:extLst>
      <p:ext uri="{BB962C8B-B14F-4D97-AF65-F5344CB8AC3E}">
        <p14:creationId xmlns:p14="http://schemas.microsoft.com/office/powerpoint/2010/main" val="406724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635646"/>
            <a:ext cx="4536504" cy="2160240"/>
          </a:xfrm>
        </p:spPr>
        <p:txBody>
          <a:bodyPr>
            <a:normAutofit/>
          </a:bodyPr>
          <a:lstStyle/>
          <a:p>
            <a:pPr algn="ctr"/>
            <a:r>
              <a:rPr lang="en-US" dirty="0"/>
              <a:t>The itch begins when nerve fibers located in the top epidermis are triggered. The triggers can be dry skin, allergies, or emotional stress.</a:t>
            </a:r>
            <a:endParaRPr lang="en-ID" dirty="0"/>
          </a:p>
        </p:txBody>
      </p:sp>
    </p:spTree>
    <p:extLst>
      <p:ext uri="{BB962C8B-B14F-4D97-AF65-F5344CB8AC3E}">
        <p14:creationId xmlns:p14="http://schemas.microsoft.com/office/powerpoint/2010/main" val="4186292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979712" y="1635646"/>
            <a:ext cx="3816424" cy="2160240"/>
          </a:xfrm>
        </p:spPr>
        <p:txBody>
          <a:bodyPr>
            <a:normAutofit/>
          </a:bodyPr>
          <a:lstStyle/>
          <a:p>
            <a:pPr algn="ctr"/>
            <a:r>
              <a:rPr lang="en-US" dirty="0"/>
              <a:t>When triggered by drying skin, the nerves become alarmed and send an “itch” message to the brain.</a:t>
            </a:r>
            <a:r>
              <a:rPr lang="en-ID" dirty="0"/>
              <a:t> </a:t>
            </a:r>
          </a:p>
        </p:txBody>
      </p:sp>
    </p:spTree>
    <p:extLst>
      <p:ext uri="{BB962C8B-B14F-4D97-AF65-F5344CB8AC3E}">
        <p14:creationId xmlns:p14="http://schemas.microsoft.com/office/powerpoint/2010/main" val="2963521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043608" y="1059582"/>
            <a:ext cx="5616624" cy="936104"/>
          </a:xfrm>
        </p:spPr>
        <p:txBody>
          <a:bodyPr>
            <a:normAutofit/>
          </a:bodyPr>
          <a:lstStyle/>
          <a:p>
            <a:pPr algn="ctr"/>
            <a:r>
              <a:rPr lang="en-US" dirty="0"/>
              <a:t>When it receives the “itch” message, it immediately sends an order to “scratch.”</a:t>
            </a:r>
            <a:r>
              <a:rPr lang="en-ID" dirty="0"/>
              <a:t> </a:t>
            </a:r>
          </a:p>
        </p:txBody>
      </p:sp>
      <p:pic>
        <p:nvPicPr>
          <p:cNvPr id="2" name="Picture 1">
            <a:extLst>
              <a:ext uri="{FF2B5EF4-FFF2-40B4-BE49-F238E27FC236}">
                <a16:creationId xmlns:a16="http://schemas.microsoft.com/office/drawing/2014/main" xmlns="" id="{4B685640-ECD3-EB48-B0E9-C20241551A56}"/>
              </a:ext>
            </a:extLst>
          </p:cNvPr>
          <p:cNvPicPr>
            <a:picLocks noChangeAspect="1"/>
          </p:cNvPicPr>
          <p:nvPr/>
        </p:nvPicPr>
        <p:blipFill>
          <a:blip r:embed="rId2"/>
          <a:stretch>
            <a:fillRect/>
          </a:stretch>
        </p:blipFill>
        <p:spPr>
          <a:xfrm>
            <a:off x="2581920" y="2211710"/>
            <a:ext cx="2540000" cy="1333500"/>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59223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635646"/>
            <a:ext cx="4536504" cy="2160240"/>
          </a:xfrm>
        </p:spPr>
        <p:txBody>
          <a:bodyPr>
            <a:normAutofit/>
          </a:bodyPr>
          <a:lstStyle/>
          <a:p>
            <a:pPr algn="ctr"/>
            <a:r>
              <a:rPr lang="en-US" dirty="0"/>
              <a:t>This is done on a subconscious level. Since you actually never consciously told yourself to scratch, telling yourself to stop scratching doesn’t work.</a:t>
            </a:r>
            <a:r>
              <a:rPr lang="en-ID" dirty="0"/>
              <a:t> </a:t>
            </a:r>
          </a:p>
        </p:txBody>
      </p:sp>
    </p:spTree>
    <p:extLst>
      <p:ext uri="{BB962C8B-B14F-4D97-AF65-F5344CB8AC3E}">
        <p14:creationId xmlns:p14="http://schemas.microsoft.com/office/powerpoint/2010/main" val="2466255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ezcemabook" id="{18694C78-B167-3845-8964-FD8C32BB81EF}" vid="{98F5D66E-E852-7E41-848C-BFD792C015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ezcemabook</Template>
  <TotalTime>804</TotalTime>
  <Words>817</Words>
  <Application>Microsoft Office PowerPoint</Application>
  <PresentationFormat>On-screen Show (16:9)</PresentationFormat>
  <Paragraphs>40</Paragraphs>
  <Slides>32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Trebuchet MS</vt:lpstr>
      <vt:lpstr>Wingdings</vt:lpstr>
      <vt:lpstr>Wingdings 3</vt:lpstr>
      <vt:lpstr>Facet</vt:lpstr>
      <vt:lpstr>PowerPoint Presentation</vt:lpstr>
      <vt:lpstr>How Itching Works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Using the Mind to Help the Mind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Becoming Proactive</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Cally</cp:lastModifiedBy>
  <cp:revision>39</cp:revision>
  <dcterms:created xsi:type="dcterms:W3CDTF">2018-10-15T07:11:14Z</dcterms:created>
  <dcterms:modified xsi:type="dcterms:W3CDTF">2019-06-24T13:41:48Z</dcterms:modified>
</cp:coreProperties>
</file>