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5" r:id="rId1"/>
  </p:sldMasterIdLst>
  <p:notesMasterIdLst>
    <p:notesMasterId r:id="rId33"/>
  </p:notesMasterIdLst>
  <p:sldIdLst>
    <p:sldId id="257" r:id="rId2"/>
    <p:sldId id="274" r:id="rId3"/>
    <p:sldId id="317" r:id="rId4"/>
    <p:sldId id="318" r:id="rId5"/>
    <p:sldId id="319" r:id="rId6"/>
    <p:sldId id="320" r:id="rId7"/>
    <p:sldId id="321" r:id="rId8"/>
    <p:sldId id="322" r:id="rId9"/>
    <p:sldId id="323" r:id="rId10"/>
    <p:sldId id="324" r:id="rId11"/>
    <p:sldId id="325" r:id="rId12"/>
    <p:sldId id="326" r:id="rId13"/>
    <p:sldId id="327" r:id="rId14"/>
    <p:sldId id="328" r:id="rId15"/>
    <p:sldId id="329" r:id="rId16"/>
    <p:sldId id="330" r:id="rId17"/>
    <p:sldId id="280" r:id="rId18"/>
    <p:sldId id="269" r:id="rId19"/>
    <p:sldId id="287" r:id="rId20"/>
    <p:sldId id="314" r:id="rId21"/>
    <p:sldId id="331" r:id="rId22"/>
    <p:sldId id="296" r:id="rId23"/>
    <p:sldId id="297" r:id="rId24"/>
    <p:sldId id="332" r:id="rId25"/>
    <p:sldId id="333" r:id="rId26"/>
    <p:sldId id="334" r:id="rId27"/>
    <p:sldId id="315" r:id="rId28"/>
    <p:sldId id="316" r:id="rId29"/>
    <p:sldId id="335" r:id="rId30"/>
    <p:sldId id="336" r:id="rId31"/>
    <p:sldId id="337" r:id="rId3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868"/>
    <p:restoredTop sz="94650"/>
  </p:normalViewPr>
  <p:slideViewPr>
    <p:cSldViewPr>
      <p:cViewPr varScale="1">
        <p:scale>
          <a:sx n="79" d="100"/>
          <a:sy n="79" d="100"/>
        </p:scale>
        <p:origin x="200" y="1560"/>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6/23/19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765402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63033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36795573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548960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141227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649189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1509814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81819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31020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862976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6/23/19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592929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6/23/19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102042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6/23/19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385819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6/23/19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81505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6/23/19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32250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6/23/19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6767042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6/23/19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582191592"/>
      </p:ext>
    </p:extLst>
  </p:cSld>
  <p:clrMap bg1="lt1" tx1="dk1" bg2="lt2" tx2="dk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 id="2147483857" r:id="rId12"/>
    <p:sldLayoutId id="2147483858" r:id="rId13"/>
    <p:sldLayoutId id="2147483859" r:id="rId14"/>
    <p:sldLayoutId id="2147483860" r:id="rId15"/>
    <p:sldLayoutId id="2147483861" r:id="rId16"/>
  </p:sldLayoutIdLst>
  <p:txStyles>
    <p:titleStyle>
      <a:lvl1pPr algn="l" defTabSz="342900" rtl="0" eaLnBrk="1" latinLnBrk="0" hangingPunct="1">
        <a:spcBef>
          <a:spcPct val="0"/>
        </a:spcBef>
        <a:buNone/>
        <a:defRPr sz="28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85000"/>
              <a:lumOff val="1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A12D124-E8CD-F142-A540-5FD88CEB4E64}"/>
              </a:ext>
            </a:extLst>
          </p:cNvPr>
          <p:cNvPicPr>
            <a:picLocks noChangeAspect="1"/>
          </p:cNvPicPr>
          <p:nvPr/>
        </p:nvPicPr>
        <p:blipFill rotWithShape="1">
          <a:blip r:embed="rId3">
            <a:extLst>
              <a:ext uri="{28A0092B-C50C-407E-A947-70E740481C1C}">
                <a14:useLocalDpi xmlns:a14="http://schemas.microsoft.com/office/drawing/2010/main" val="0"/>
              </a:ext>
            </a:extLst>
          </a:blip>
          <a:srcRect r="-400" b="7434"/>
          <a:stretch/>
        </p:blipFill>
        <p:spPr>
          <a:xfrm>
            <a:off x="0" y="0"/>
            <a:ext cx="9180512" cy="5143500"/>
          </a:xfrm>
          <a:prstGeom prst="rect">
            <a:avLst/>
          </a:prstGeom>
        </p:spPr>
      </p:pic>
      <p:sp>
        <p:nvSpPr>
          <p:cNvPr id="12" name="Rectangle 11">
            <a:extLst>
              <a:ext uri="{FF2B5EF4-FFF2-40B4-BE49-F238E27FC236}">
                <a16:creationId xmlns:a16="http://schemas.microsoft.com/office/drawing/2014/main" id="{B285440D-AE88-CD4F-83CA-2F5FF6F9A10E}"/>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8C6DD3E-2D52-9E45-B7C5-CE3CECEAB3EB}"/>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4" name="TextBox 13">
            <a:extLst>
              <a:ext uri="{FF2B5EF4-FFF2-40B4-BE49-F238E27FC236}">
                <a16:creationId xmlns:a16="http://schemas.microsoft.com/office/drawing/2014/main" id="{9E98EEA3-6627-FA40-B2FB-643397847C30}"/>
              </a:ext>
            </a:extLst>
          </p:cNvPr>
          <p:cNvSpPr txBox="1"/>
          <p:nvPr/>
        </p:nvSpPr>
        <p:spPr>
          <a:xfrm>
            <a:off x="5486400" y="2846397"/>
            <a:ext cx="3276600" cy="1508105"/>
          </a:xfrm>
          <a:prstGeom prst="rect">
            <a:avLst/>
          </a:prstGeom>
          <a:noFill/>
        </p:spPr>
        <p:txBody>
          <a:bodyPr wrap="square" rtlCol="0">
            <a:spAutoFit/>
          </a:bodyPr>
          <a:lstStyle/>
          <a:p>
            <a:pPr algn="ctr"/>
            <a:r>
              <a:rPr lang="en-US" sz="4600" b="1">
                <a:latin typeface="Calibri" panose="020F0502020204030204" pitchFamily="34" charset="0"/>
                <a:cs typeface="Calibri" panose="020F0502020204030204" pitchFamily="34" charset="0"/>
              </a:rPr>
              <a:t>What Is </a:t>
            </a:r>
            <a:r>
              <a:rPr lang="en-US" sz="4600" b="1" dirty="0">
                <a:latin typeface="Calibri" panose="020F0502020204030204" pitchFamily="34" charset="0"/>
                <a:cs typeface="Calibri" panose="020F0502020204030204" pitchFamily="34" charset="0"/>
              </a:rPr>
              <a:t>Eczema</a:t>
            </a:r>
            <a:endParaRPr lang="en-ID" sz="46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707654"/>
            <a:ext cx="4176464" cy="2232248"/>
          </a:xfrm>
        </p:spPr>
        <p:txBody>
          <a:bodyPr>
            <a:noAutofit/>
          </a:bodyPr>
          <a:lstStyle/>
          <a:p>
            <a:pPr algn="ctr"/>
            <a:r>
              <a:rPr lang="en-US" dirty="0"/>
              <a:t>Lymph nodes filter the body against foreign invaders, such as germs. This is something your dermatologist will check.</a:t>
            </a:r>
            <a:r>
              <a:rPr lang="en-ID" dirty="0"/>
              <a:t> </a:t>
            </a:r>
          </a:p>
        </p:txBody>
      </p:sp>
    </p:spTree>
    <p:extLst>
      <p:ext uri="{BB962C8B-B14F-4D97-AF65-F5344CB8AC3E}">
        <p14:creationId xmlns:p14="http://schemas.microsoft.com/office/powerpoint/2010/main" val="2388206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779662"/>
            <a:ext cx="3960440" cy="2232248"/>
          </a:xfrm>
        </p:spPr>
        <p:txBody>
          <a:bodyPr>
            <a:noAutofit/>
          </a:bodyPr>
          <a:lstStyle/>
          <a:p>
            <a:pPr algn="ctr"/>
            <a:r>
              <a:rPr lang="en-US" dirty="0"/>
              <a:t>When the body is fighting the symptoms of eczema, it is using precious nutritional resources.</a:t>
            </a:r>
            <a:endParaRPr lang="en-ID" dirty="0"/>
          </a:p>
        </p:txBody>
      </p:sp>
    </p:spTree>
    <p:extLst>
      <p:ext uri="{BB962C8B-B14F-4D97-AF65-F5344CB8AC3E}">
        <p14:creationId xmlns:p14="http://schemas.microsoft.com/office/powerpoint/2010/main" val="1149174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635646"/>
            <a:ext cx="4896544" cy="2232248"/>
          </a:xfrm>
        </p:spPr>
        <p:txBody>
          <a:bodyPr>
            <a:noAutofit/>
          </a:bodyPr>
          <a:lstStyle/>
          <a:p>
            <a:pPr algn="ctr"/>
            <a:r>
              <a:rPr lang="en-US" dirty="0"/>
              <a:t>When treated, the body immediately begins to process nutrition more efficiently. The effect on children, who almost immediately show signs of growth, is remarkable.</a:t>
            </a:r>
            <a:endParaRPr lang="en-ID" dirty="0"/>
          </a:p>
        </p:txBody>
      </p:sp>
    </p:spTree>
    <p:extLst>
      <p:ext uri="{BB962C8B-B14F-4D97-AF65-F5344CB8AC3E}">
        <p14:creationId xmlns:p14="http://schemas.microsoft.com/office/powerpoint/2010/main" val="3376304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491630"/>
            <a:ext cx="4752528" cy="2232248"/>
          </a:xfrm>
        </p:spPr>
        <p:txBody>
          <a:bodyPr>
            <a:noAutofit/>
          </a:bodyPr>
          <a:lstStyle/>
          <a:p>
            <a:pPr algn="ctr"/>
            <a:r>
              <a:rPr lang="en-US" dirty="0"/>
              <a:t>As a matter of fact, eczema is often associated with allergies, so maintaining an allergy-free environment becomes a critical tool in fighting eczema the natural way.</a:t>
            </a:r>
            <a:endParaRPr lang="en-ID" dirty="0"/>
          </a:p>
        </p:txBody>
      </p:sp>
    </p:spTree>
    <p:extLst>
      <p:ext uri="{BB962C8B-B14F-4D97-AF65-F5344CB8AC3E}">
        <p14:creationId xmlns:p14="http://schemas.microsoft.com/office/powerpoint/2010/main" val="1314481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563638"/>
            <a:ext cx="4464496" cy="2232248"/>
          </a:xfrm>
        </p:spPr>
        <p:txBody>
          <a:bodyPr>
            <a:noAutofit/>
          </a:bodyPr>
          <a:lstStyle/>
          <a:p>
            <a:pPr algn="ctr"/>
            <a:r>
              <a:rPr lang="en-US" dirty="0"/>
              <a:t>In addition to chronic eczema, there are different types of eczema. When properly diagnosed, most of these are actually treatable.</a:t>
            </a:r>
            <a:endParaRPr lang="en-ID" dirty="0"/>
          </a:p>
        </p:txBody>
      </p:sp>
    </p:spTree>
    <p:extLst>
      <p:ext uri="{BB962C8B-B14F-4D97-AF65-F5344CB8AC3E}">
        <p14:creationId xmlns:p14="http://schemas.microsoft.com/office/powerpoint/2010/main" val="3891236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707654"/>
            <a:ext cx="5184576" cy="2232248"/>
          </a:xfrm>
        </p:spPr>
        <p:txBody>
          <a:bodyPr>
            <a:noAutofit/>
          </a:bodyPr>
          <a:lstStyle/>
          <a:p>
            <a:pPr algn="ctr"/>
            <a:r>
              <a:rPr lang="en-US" b="1" dirty="0"/>
              <a:t>Dermatitis eczema</a:t>
            </a:r>
            <a:r>
              <a:rPr lang="en-US" dirty="0"/>
              <a:t> is caused by soaps and other cleaning products. Since this most frequently affects the hands, it can cause a lot of embarrassment.</a:t>
            </a:r>
            <a:r>
              <a:rPr lang="en-ID" dirty="0"/>
              <a:t> </a:t>
            </a:r>
          </a:p>
        </p:txBody>
      </p:sp>
    </p:spTree>
    <p:extLst>
      <p:ext uri="{BB962C8B-B14F-4D97-AF65-F5344CB8AC3E}">
        <p14:creationId xmlns:p14="http://schemas.microsoft.com/office/powerpoint/2010/main" val="244336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923678"/>
            <a:ext cx="4536504" cy="2232248"/>
          </a:xfrm>
        </p:spPr>
        <p:txBody>
          <a:bodyPr>
            <a:noAutofit/>
          </a:bodyPr>
          <a:lstStyle/>
          <a:p>
            <a:pPr algn="ctr"/>
            <a:r>
              <a:rPr lang="en-US" dirty="0">
                <a:solidFill>
                  <a:schemeClr val="tx1">
                    <a:lumMod val="85000"/>
                    <a:lumOff val="15000"/>
                  </a:schemeClr>
                </a:solidFill>
              </a:rPr>
              <a:t>Fortunately, once the culprits have been identified and eliminated, the rash will abate, and the skin will turn back to normal.</a:t>
            </a:r>
            <a:endParaRPr lang="en-ID" dirty="0">
              <a:solidFill>
                <a:schemeClr val="tx1">
                  <a:lumMod val="85000"/>
                  <a:lumOff val="15000"/>
                </a:schemeClr>
              </a:solidFill>
            </a:endParaRPr>
          </a:p>
        </p:txBody>
      </p:sp>
    </p:spTree>
    <p:extLst>
      <p:ext uri="{BB962C8B-B14F-4D97-AF65-F5344CB8AC3E}">
        <p14:creationId xmlns:p14="http://schemas.microsoft.com/office/powerpoint/2010/main" val="3719051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33CDF-1D27-804C-8880-F9CBE3AD3A5A}"/>
              </a:ext>
            </a:extLst>
          </p:cNvPr>
          <p:cNvSpPr>
            <a:spLocks noGrp="1"/>
          </p:cNvSpPr>
          <p:nvPr>
            <p:ph type="title"/>
          </p:nvPr>
        </p:nvSpPr>
        <p:spPr>
          <a:xfrm>
            <a:off x="508001" y="1059582"/>
            <a:ext cx="6447501" cy="530374"/>
          </a:xfrm>
        </p:spPr>
        <p:txBody>
          <a:bodyPr>
            <a:normAutofit/>
          </a:bodyPr>
          <a:lstStyle/>
          <a:p>
            <a:r>
              <a:rPr lang="en-US" b="1" dirty="0"/>
              <a:t>Allergic Dermatitis</a:t>
            </a:r>
            <a:r>
              <a:rPr lang="en-US" dirty="0"/>
              <a:t> </a:t>
            </a:r>
            <a:r>
              <a:rPr lang="en-US" b="1" dirty="0"/>
              <a:t>Eczema</a:t>
            </a:r>
            <a:endParaRPr lang="en-ID" dirty="0"/>
          </a:p>
        </p:txBody>
      </p:sp>
      <p:sp>
        <p:nvSpPr>
          <p:cNvPr id="3" name="Content Placeholder 2">
            <a:extLst>
              <a:ext uri="{FF2B5EF4-FFF2-40B4-BE49-F238E27FC236}">
                <a16:creationId xmlns:a16="http://schemas.microsoft.com/office/drawing/2014/main" id="{A6FD6DB7-D1E2-8D47-9A8A-76B77B30680F}"/>
              </a:ext>
            </a:extLst>
          </p:cNvPr>
          <p:cNvSpPr>
            <a:spLocks noGrp="1"/>
          </p:cNvSpPr>
          <p:nvPr>
            <p:ph idx="1"/>
          </p:nvPr>
        </p:nvSpPr>
        <p:spPr>
          <a:xfrm>
            <a:off x="508001" y="1718768"/>
            <a:ext cx="6224239" cy="966364"/>
          </a:xfrm>
        </p:spPr>
        <p:txBody>
          <a:bodyPr/>
          <a:lstStyle/>
          <a:p>
            <a:r>
              <a:rPr lang="en-US" dirty="0"/>
              <a:t>Some people develop rashes due to allergies to substances like nickel in jewelry.</a:t>
            </a:r>
            <a:endParaRPr lang="en-ID" dirty="0"/>
          </a:p>
        </p:txBody>
      </p:sp>
      <p:pic>
        <p:nvPicPr>
          <p:cNvPr id="4" name="Picture 3">
            <a:extLst>
              <a:ext uri="{FF2B5EF4-FFF2-40B4-BE49-F238E27FC236}">
                <a16:creationId xmlns:a16="http://schemas.microsoft.com/office/drawing/2014/main" id="{CB930FCF-F0E4-3E44-809A-4768425614FB}"/>
              </a:ext>
            </a:extLst>
          </p:cNvPr>
          <p:cNvPicPr>
            <a:picLocks noChangeAspect="1"/>
          </p:cNvPicPr>
          <p:nvPr/>
        </p:nvPicPr>
        <p:blipFill>
          <a:blip r:embed="rId2"/>
          <a:stretch>
            <a:fillRect/>
          </a:stretch>
        </p:blipFill>
        <p:spPr>
          <a:xfrm>
            <a:off x="2483768" y="2813944"/>
            <a:ext cx="2649240" cy="1411008"/>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56265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18" presetClass="entr" presetSubtype="12" fill="hold" grpId="0" nodeType="withEffect">
                                  <p:stCondLst>
                                    <p:cond delay="100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strips(downLeft)">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779662"/>
            <a:ext cx="4680520" cy="2664296"/>
          </a:xfrm>
        </p:spPr>
        <p:txBody>
          <a:bodyPr>
            <a:noAutofit/>
          </a:bodyPr>
          <a:lstStyle/>
          <a:p>
            <a:pPr algn="ctr"/>
            <a:r>
              <a:rPr lang="en-US" dirty="0"/>
              <a:t>A dermatologist can do patch tests to determine the allergy. Once the substance in question is removed, the rash should disappear.</a:t>
            </a:r>
            <a:endParaRPr lang="en-ID" dirty="0"/>
          </a:p>
        </p:txBody>
      </p:sp>
    </p:spTree>
    <p:extLst>
      <p:ext uri="{BB962C8B-B14F-4D97-AF65-F5344CB8AC3E}">
        <p14:creationId xmlns:p14="http://schemas.microsoft.com/office/powerpoint/2010/main" val="57318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81257-99D1-054E-8DBF-209E5EC6E364}"/>
              </a:ext>
            </a:extLst>
          </p:cNvPr>
          <p:cNvSpPr>
            <a:spLocks noGrp="1"/>
          </p:cNvSpPr>
          <p:nvPr>
            <p:ph type="title"/>
          </p:nvPr>
        </p:nvSpPr>
        <p:spPr>
          <a:xfrm>
            <a:off x="508001" y="1203598"/>
            <a:ext cx="6447501" cy="530374"/>
          </a:xfrm>
        </p:spPr>
        <p:txBody>
          <a:bodyPr>
            <a:normAutofit/>
          </a:bodyPr>
          <a:lstStyle/>
          <a:p>
            <a:r>
              <a:rPr lang="en-US" b="1" dirty="0"/>
              <a:t>Seborrheic Eczema</a:t>
            </a:r>
            <a:endParaRPr lang="en-ID" dirty="0"/>
          </a:p>
        </p:txBody>
      </p:sp>
      <p:sp>
        <p:nvSpPr>
          <p:cNvPr id="3" name="Content Placeholder 2">
            <a:extLst>
              <a:ext uri="{FF2B5EF4-FFF2-40B4-BE49-F238E27FC236}">
                <a16:creationId xmlns:a16="http://schemas.microsoft.com/office/drawing/2014/main" id="{C2AC6606-9AE5-B341-95B4-61E6211B0B38}"/>
              </a:ext>
            </a:extLst>
          </p:cNvPr>
          <p:cNvSpPr>
            <a:spLocks noGrp="1"/>
          </p:cNvSpPr>
          <p:nvPr>
            <p:ph idx="1"/>
          </p:nvPr>
        </p:nvSpPr>
        <p:spPr>
          <a:xfrm>
            <a:off x="508001" y="1980482"/>
            <a:ext cx="6008215" cy="2190500"/>
          </a:xfrm>
        </p:spPr>
        <p:txBody>
          <a:bodyPr>
            <a:normAutofit/>
          </a:bodyPr>
          <a:lstStyle/>
          <a:p>
            <a:r>
              <a:rPr lang="en-US" dirty="0"/>
              <a:t>This type of eczema usually develops in young people and is the result of developing hormones causing flaky dandruff to appear on the scalp and surrounding areas.</a:t>
            </a:r>
          </a:p>
        </p:txBody>
      </p:sp>
    </p:spTree>
    <p:extLst>
      <p:ext uri="{BB962C8B-B14F-4D97-AF65-F5344CB8AC3E}">
        <p14:creationId xmlns:p14="http://schemas.microsoft.com/office/powerpoint/2010/main" val="1476741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851670"/>
            <a:ext cx="4392488" cy="1296144"/>
          </a:xfrm>
        </p:spPr>
        <p:txBody>
          <a:bodyPr>
            <a:noAutofit/>
          </a:bodyPr>
          <a:lstStyle/>
          <a:p>
            <a:pPr algn="ctr"/>
            <a:r>
              <a:rPr lang="en-US" dirty="0"/>
              <a:t>Eczema is difficult to diagnose. Any dermatologist will look for a combination of symptoms.</a:t>
            </a:r>
            <a:endParaRPr lang="en-MY" dirty="0"/>
          </a:p>
        </p:txBody>
      </p:sp>
    </p:spTree>
    <p:extLst>
      <p:ext uri="{BB962C8B-B14F-4D97-AF65-F5344CB8AC3E}">
        <p14:creationId xmlns:p14="http://schemas.microsoft.com/office/powerpoint/2010/main" val="108501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995686"/>
            <a:ext cx="4464496" cy="1440160"/>
          </a:xfrm>
        </p:spPr>
        <p:txBody>
          <a:bodyPr>
            <a:noAutofit/>
          </a:bodyPr>
          <a:lstStyle/>
          <a:p>
            <a:pPr algn="ctr"/>
            <a:r>
              <a:rPr lang="en-US" dirty="0"/>
              <a:t>Healing your eczema symptoms requires proper diagnosis. You need to see a dermatologist.</a:t>
            </a:r>
            <a:endParaRPr lang="en-ID" dirty="0"/>
          </a:p>
        </p:txBody>
      </p:sp>
    </p:spTree>
    <p:extLst>
      <p:ext uri="{BB962C8B-B14F-4D97-AF65-F5344CB8AC3E}">
        <p14:creationId xmlns:p14="http://schemas.microsoft.com/office/powerpoint/2010/main" val="3875050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563638"/>
            <a:ext cx="5400600" cy="2016224"/>
          </a:xfrm>
        </p:spPr>
        <p:txBody>
          <a:bodyPr>
            <a:noAutofit/>
          </a:bodyPr>
          <a:lstStyle/>
          <a:p>
            <a:pPr algn="ctr"/>
            <a:r>
              <a:rPr lang="en-US" dirty="0"/>
              <a:t>It’s important that you consult with a specialist who is knowledgeable about eczema, its signs, and what can be done to alleviate the uncomfortable itch that is always a part of any eczema.</a:t>
            </a:r>
            <a:endParaRPr lang="en-ID" dirty="0"/>
          </a:p>
        </p:txBody>
      </p:sp>
    </p:spTree>
    <p:extLst>
      <p:ext uri="{BB962C8B-B14F-4D97-AF65-F5344CB8AC3E}">
        <p14:creationId xmlns:p14="http://schemas.microsoft.com/office/powerpoint/2010/main" val="211949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80B75-46CC-4D4E-A724-8F98891F795B}"/>
              </a:ext>
            </a:extLst>
          </p:cNvPr>
          <p:cNvSpPr>
            <a:spLocks noGrp="1"/>
          </p:cNvSpPr>
          <p:nvPr>
            <p:ph type="title"/>
          </p:nvPr>
        </p:nvSpPr>
        <p:spPr>
          <a:xfrm>
            <a:off x="508001" y="1419622"/>
            <a:ext cx="6447501" cy="602382"/>
          </a:xfrm>
        </p:spPr>
        <p:txBody>
          <a:bodyPr>
            <a:normAutofit/>
          </a:bodyPr>
          <a:lstStyle/>
          <a:p>
            <a:r>
              <a:rPr lang="en-US" b="1" dirty="0"/>
              <a:t>Atopic Eczema</a:t>
            </a:r>
            <a:r>
              <a:rPr lang="en-US" dirty="0"/>
              <a:t>.</a:t>
            </a:r>
            <a:endParaRPr lang="en-ID" dirty="0"/>
          </a:p>
        </p:txBody>
      </p:sp>
      <p:sp>
        <p:nvSpPr>
          <p:cNvPr id="3" name="Content Placeholder 2">
            <a:extLst>
              <a:ext uri="{FF2B5EF4-FFF2-40B4-BE49-F238E27FC236}">
                <a16:creationId xmlns:a16="http://schemas.microsoft.com/office/drawing/2014/main" id="{5B407FDB-5B12-144E-B280-A2CCE85E562A}"/>
              </a:ext>
            </a:extLst>
          </p:cNvPr>
          <p:cNvSpPr>
            <a:spLocks noGrp="1"/>
          </p:cNvSpPr>
          <p:nvPr>
            <p:ph idx="1"/>
          </p:nvPr>
        </p:nvSpPr>
        <p:spPr>
          <a:xfrm>
            <a:off x="508001" y="2222824"/>
            <a:ext cx="5648175" cy="1573062"/>
          </a:xfrm>
        </p:spPr>
        <p:txBody>
          <a:bodyPr>
            <a:normAutofit/>
          </a:bodyPr>
          <a:lstStyle/>
          <a:p>
            <a:r>
              <a:rPr lang="en-US" dirty="0"/>
              <a:t>This type of eczema is common in children. If at least one parent suffers from eczema, the child might get it, as well.</a:t>
            </a:r>
            <a:endParaRPr lang="en-ID" dirty="0"/>
          </a:p>
        </p:txBody>
      </p:sp>
    </p:spTree>
    <p:extLst>
      <p:ext uri="{BB962C8B-B14F-4D97-AF65-F5344CB8AC3E}">
        <p14:creationId xmlns:p14="http://schemas.microsoft.com/office/powerpoint/2010/main" val="2606726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635646"/>
            <a:ext cx="5616623" cy="2088232"/>
          </a:xfrm>
        </p:spPr>
        <p:txBody>
          <a:bodyPr>
            <a:noAutofit/>
          </a:bodyPr>
          <a:lstStyle/>
          <a:p>
            <a:pPr algn="ctr"/>
            <a:r>
              <a:rPr lang="en-US" dirty="0"/>
              <a:t>Children with atopic eczema are at a greater risk for asthma and food allergies, so testing should be done for those symptoms, as well. Many children do outgrow this type of eczema, but not all.</a:t>
            </a:r>
            <a:endParaRPr lang="en-ID" dirty="0"/>
          </a:p>
        </p:txBody>
      </p:sp>
    </p:spTree>
    <p:extLst>
      <p:ext uri="{BB962C8B-B14F-4D97-AF65-F5344CB8AC3E}">
        <p14:creationId xmlns:p14="http://schemas.microsoft.com/office/powerpoint/2010/main" val="2563621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347614"/>
            <a:ext cx="4896544" cy="2520280"/>
          </a:xfrm>
        </p:spPr>
        <p:txBody>
          <a:bodyPr>
            <a:noAutofit/>
          </a:bodyPr>
          <a:lstStyle/>
          <a:p>
            <a:pPr algn="ctr"/>
            <a:r>
              <a:rPr lang="en-US" dirty="0"/>
              <a:t>Signs of atopic dermatitis in children are the usual patches of dry skin that turn red and inflamed. The most likely places for these patches to appear in on the face and neck, as well as the elbows and knees.</a:t>
            </a:r>
            <a:endParaRPr lang="en-ID" dirty="0"/>
          </a:p>
        </p:txBody>
      </p:sp>
    </p:spTree>
    <p:extLst>
      <p:ext uri="{BB962C8B-B14F-4D97-AF65-F5344CB8AC3E}">
        <p14:creationId xmlns:p14="http://schemas.microsoft.com/office/powerpoint/2010/main" val="4158196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707654"/>
            <a:ext cx="4536504" cy="1872208"/>
          </a:xfrm>
        </p:spPr>
        <p:txBody>
          <a:bodyPr>
            <a:noAutofit/>
          </a:bodyPr>
          <a:lstStyle/>
          <a:p>
            <a:pPr algn="ctr"/>
            <a:r>
              <a:rPr lang="en-US" dirty="0"/>
              <a:t>Since children aren’t able to understand the need not to scratch, it is important to seek treatment as soon as possible.</a:t>
            </a:r>
            <a:endParaRPr lang="en-ID" dirty="0"/>
          </a:p>
        </p:txBody>
      </p:sp>
    </p:spTree>
    <p:extLst>
      <p:ext uri="{BB962C8B-B14F-4D97-AF65-F5344CB8AC3E}">
        <p14:creationId xmlns:p14="http://schemas.microsoft.com/office/powerpoint/2010/main" val="3143757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635646"/>
            <a:ext cx="4896544" cy="1872208"/>
          </a:xfrm>
        </p:spPr>
        <p:txBody>
          <a:bodyPr>
            <a:noAutofit/>
          </a:bodyPr>
          <a:lstStyle/>
          <a:p>
            <a:pPr algn="ctr"/>
            <a:r>
              <a:rPr lang="en-US" dirty="0"/>
              <a:t>People with atopic dermatitis usually experience flareups, a period when the eczema gets worse for a time. Stress and other emotions can also trigger eczema flareups.</a:t>
            </a:r>
            <a:r>
              <a:rPr lang="en-ID" dirty="0"/>
              <a:t> </a:t>
            </a:r>
          </a:p>
        </p:txBody>
      </p:sp>
    </p:spTree>
    <p:extLst>
      <p:ext uri="{BB962C8B-B14F-4D97-AF65-F5344CB8AC3E}">
        <p14:creationId xmlns:p14="http://schemas.microsoft.com/office/powerpoint/2010/main" val="269462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33CDF-1D27-804C-8880-F9CBE3AD3A5A}"/>
              </a:ext>
            </a:extLst>
          </p:cNvPr>
          <p:cNvSpPr>
            <a:spLocks noGrp="1"/>
          </p:cNvSpPr>
          <p:nvPr>
            <p:ph type="title"/>
          </p:nvPr>
        </p:nvSpPr>
        <p:spPr>
          <a:xfrm>
            <a:off x="508001" y="1378248"/>
            <a:ext cx="6447501" cy="530374"/>
          </a:xfrm>
        </p:spPr>
        <p:txBody>
          <a:bodyPr>
            <a:normAutofit/>
          </a:bodyPr>
          <a:lstStyle/>
          <a:p>
            <a:r>
              <a:rPr lang="en-US" b="1" dirty="0"/>
              <a:t>Varicose Eczema</a:t>
            </a:r>
            <a:endParaRPr lang="en-ID" dirty="0"/>
          </a:p>
        </p:txBody>
      </p:sp>
      <p:sp>
        <p:nvSpPr>
          <p:cNvPr id="3" name="Content Placeholder 2">
            <a:extLst>
              <a:ext uri="{FF2B5EF4-FFF2-40B4-BE49-F238E27FC236}">
                <a16:creationId xmlns:a16="http://schemas.microsoft.com/office/drawing/2014/main" id="{A6FD6DB7-D1E2-8D47-9A8A-76B77B30680F}"/>
              </a:ext>
            </a:extLst>
          </p:cNvPr>
          <p:cNvSpPr>
            <a:spLocks noGrp="1"/>
          </p:cNvSpPr>
          <p:nvPr>
            <p:ph idx="1"/>
          </p:nvPr>
        </p:nvSpPr>
        <p:spPr>
          <a:xfrm>
            <a:off x="508001" y="2037434"/>
            <a:ext cx="5864199" cy="1830460"/>
          </a:xfrm>
        </p:spPr>
        <p:txBody>
          <a:bodyPr/>
          <a:lstStyle/>
          <a:p>
            <a:r>
              <a:rPr lang="en-US" dirty="0"/>
              <a:t>Standing can become more difficult as people age, which can bring on both varicose veins and varicose eczema, which can result in dry, itchy patches around the ankle area.</a:t>
            </a:r>
            <a:endParaRPr lang="en-ID" dirty="0"/>
          </a:p>
        </p:txBody>
      </p:sp>
    </p:spTree>
    <p:extLst>
      <p:ext uri="{BB962C8B-B14F-4D97-AF65-F5344CB8AC3E}">
        <p14:creationId xmlns:p14="http://schemas.microsoft.com/office/powerpoint/2010/main" val="72479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563638"/>
            <a:ext cx="4896544" cy="2088232"/>
          </a:xfrm>
        </p:spPr>
        <p:txBody>
          <a:bodyPr>
            <a:noAutofit/>
          </a:bodyPr>
          <a:lstStyle/>
          <a:p>
            <a:pPr algn="ctr"/>
            <a:r>
              <a:rPr lang="en-US" dirty="0"/>
              <a:t>Skin in general becomes less moist and drier as people age. This type of eczema can worsen in cold weather, so keeping your skin moist during the winter is an important part of reducing the constant itching.</a:t>
            </a:r>
            <a:endParaRPr lang="en-ID" dirty="0"/>
          </a:p>
        </p:txBody>
      </p:sp>
    </p:spTree>
    <p:extLst>
      <p:ext uri="{BB962C8B-B14F-4D97-AF65-F5344CB8AC3E}">
        <p14:creationId xmlns:p14="http://schemas.microsoft.com/office/powerpoint/2010/main" val="2450293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635646"/>
            <a:ext cx="4464496" cy="2088232"/>
          </a:xfrm>
        </p:spPr>
        <p:txBody>
          <a:bodyPr>
            <a:noAutofit/>
          </a:bodyPr>
          <a:lstStyle/>
          <a:p>
            <a:pPr algn="ctr"/>
            <a:r>
              <a:rPr lang="en-US" dirty="0"/>
              <a:t>Your treatment should include lifestyle changes, elimination of stress, and a diet that removes potential allergens from your diet.</a:t>
            </a:r>
            <a:endParaRPr lang="en-ID" dirty="0"/>
          </a:p>
        </p:txBody>
      </p:sp>
    </p:spTree>
    <p:extLst>
      <p:ext uri="{BB962C8B-B14F-4D97-AF65-F5344CB8AC3E}">
        <p14:creationId xmlns:p14="http://schemas.microsoft.com/office/powerpoint/2010/main" val="2942979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707654"/>
            <a:ext cx="4752528" cy="2232248"/>
          </a:xfrm>
        </p:spPr>
        <p:txBody>
          <a:bodyPr>
            <a:noAutofit/>
          </a:bodyPr>
          <a:lstStyle/>
          <a:p>
            <a:pPr algn="ctr"/>
            <a:r>
              <a:rPr lang="en-US" dirty="0"/>
              <a:t>The rash is red in color and is usually covered with white, scaly skin. The scales are due to inflammation caused by constant scratching.</a:t>
            </a:r>
            <a:endParaRPr lang="en-MY" dirty="0"/>
          </a:p>
        </p:txBody>
      </p:sp>
    </p:spTree>
    <p:extLst>
      <p:ext uri="{BB962C8B-B14F-4D97-AF65-F5344CB8AC3E}">
        <p14:creationId xmlns:p14="http://schemas.microsoft.com/office/powerpoint/2010/main" val="738699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522184"/>
            <a:ext cx="6447501" cy="1008112"/>
          </a:xfrm>
        </p:spPr>
        <p:txBody>
          <a:bodyPr>
            <a:noAutofit/>
          </a:bodyPr>
          <a:lstStyle/>
          <a:p>
            <a:pPr algn="ctr"/>
            <a:r>
              <a:rPr lang="en-US" dirty="0"/>
              <a:t>Ask your doctor how these treatments can best be applied to </a:t>
            </a:r>
            <a:r>
              <a:rPr lang="en-US" i="1" dirty="0"/>
              <a:t>your </a:t>
            </a:r>
            <a:r>
              <a:rPr lang="en-US" dirty="0"/>
              <a:t>eczema, then follow his advice.</a:t>
            </a:r>
            <a:endParaRPr lang="en-ID" dirty="0"/>
          </a:p>
        </p:txBody>
      </p:sp>
      <p:pic>
        <p:nvPicPr>
          <p:cNvPr id="2" name="Picture 1">
            <a:extLst>
              <a:ext uri="{FF2B5EF4-FFF2-40B4-BE49-F238E27FC236}">
                <a16:creationId xmlns:a16="http://schemas.microsoft.com/office/drawing/2014/main" id="{A0CF4629-FCEA-C84D-AC06-2BE68841A0DF}"/>
              </a:ext>
            </a:extLst>
          </p:cNvPr>
          <p:cNvPicPr>
            <a:picLocks noChangeAspect="1"/>
          </p:cNvPicPr>
          <p:nvPr/>
        </p:nvPicPr>
        <p:blipFill>
          <a:blip r:embed="rId2"/>
          <a:stretch>
            <a:fillRect/>
          </a:stretch>
        </p:blipFill>
        <p:spPr>
          <a:xfrm>
            <a:off x="2449410" y="2555093"/>
            <a:ext cx="2627784" cy="1384809"/>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595816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779662"/>
            <a:ext cx="4320480" cy="2088232"/>
          </a:xfrm>
        </p:spPr>
        <p:txBody>
          <a:bodyPr>
            <a:noAutofit/>
          </a:bodyPr>
          <a:lstStyle/>
          <a:p>
            <a:pPr algn="ctr"/>
            <a:r>
              <a:rPr lang="en-US" dirty="0"/>
              <a:t>There is no reason for you to suffer from eczema. The sooner you act, the sooner your skin will be back to normal.</a:t>
            </a:r>
            <a:endParaRPr lang="en-ID" dirty="0"/>
          </a:p>
        </p:txBody>
      </p:sp>
    </p:spTree>
    <p:extLst>
      <p:ext uri="{BB962C8B-B14F-4D97-AF65-F5344CB8AC3E}">
        <p14:creationId xmlns:p14="http://schemas.microsoft.com/office/powerpoint/2010/main" val="1598593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851670"/>
            <a:ext cx="4608512" cy="2232248"/>
          </a:xfrm>
        </p:spPr>
        <p:txBody>
          <a:bodyPr>
            <a:noAutofit/>
          </a:bodyPr>
          <a:lstStyle/>
          <a:p>
            <a:pPr algn="ctr"/>
            <a:r>
              <a:rPr lang="en-US" dirty="0"/>
              <a:t>It’s the constant scratching that causes the skin to shed skin cells, which results in the white scales that cover the red rash.</a:t>
            </a:r>
            <a:endParaRPr lang="en-MY" dirty="0"/>
          </a:p>
        </p:txBody>
      </p:sp>
    </p:spTree>
    <p:extLst>
      <p:ext uri="{BB962C8B-B14F-4D97-AF65-F5344CB8AC3E}">
        <p14:creationId xmlns:p14="http://schemas.microsoft.com/office/powerpoint/2010/main" val="3395193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5656" y="1563638"/>
            <a:ext cx="4752528" cy="2232248"/>
          </a:xfrm>
        </p:spPr>
        <p:txBody>
          <a:bodyPr>
            <a:noAutofit/>
          </a:bodyPr>
          <a:lstStyle/>
          <a:p>
            <a:pPr algn="ctr"/>
            <a:r>
              <a:rPr lang="en-US" dirty="0"/>
              <a:t>A rash is just the first clue for a dermatologist. There are, after all, many types of rashes. With eczema, there are other specific symptoms for which to watch. </a:t>
            </a:r>
            <a:endParaRPr lang="en-ID" dirty="0"/>
          </a:p>
        </p:txBody>
      </p:sp>
    </p:spTree>
    <p:extLst>
      <p:ext uri="{BB962C8B-B14F-4D97-AF65-F5344CB8AC3E}">
        <p14:creationId xmlns:p14="http://schemas.microsoft.com/office/powerpoint/2010/main" val="3649563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851670"/>
            <a:ext cx="4608512" cy="2232248"/>
          </a:xfrm>
        </p:spPr>
        <p:txBody>
          <a:bodyPr>
            <a:noAutofit/>
          </a:bodyPr>
          <a:lstStyle/>
          <a:p>
            <a:pPr algn="ctr"/>
            <a:r>
              <a:rPr lang="en-US" dirty="0"/>
              <a:t>Lack of moisture can actually cause the skin to crack. These cracks just make the itch worse, which causes you to scratch more.</a:t>
            </a:r>
            <a:endParaRPr lang="en-ID" dirty="0"/>
          </a:p>
        </p:txBody>
      </p:sp>
    </p:spTree>
    <p:extLst>
      <p:ext uri="{BB962C8B-B14F-4D97-AF65-F5344CB8AC3E}">
        <p14:creationId xmlns:p14="http://schemas.microsoft.com/office/powerpoint/2010/main" val="761918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851670"/>
            <a:ext cx="4608512" cy="2232248"/>
          </a:xfrm>
        </p:spPr>
        <p:txBody>
          <a:bodyPr>
            <a:noAutofit/>
          </a:bodyPr>
          <a:lstStyle/>
          <a:p>
            <a:pPr algn="ctr"/>
            <a:r>
              <a:rPr lang="en-US" dirty="0"/>
              <a:t>Most of the time, eczema rashes also have blisters. If these blisters grow large enough, they can become infectious.</a:t>
            </a:r>
            <a:endParaRPr lang="en-ID" dirty="0"/>
          </a:p>
        </p:txBody>
      </p:sp>
    </p:spTree>
    <p:extLst>
      <p:ext uri="{BB962C8B-B14F-4D97-AF65-F5344CB8AC3E}">
        <p14:creationId xmlns:p14="http://schemas.microsoft.com/office/powerpoint/2010/main" val="3421887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707654"/>
            <a:ext cx="4896544" cy="2232248"/>
          </a:xfrm>
        </p:spPr>
        <p:txBody>
          <a:bodyPr>
            <a:noAutofit/>
          </a:bodyPr>
          <a:lstStyle/>
          <a:p>
            <a:pPr algn="ctr"/>
            <a:r>
              <a:rPr lang="en-US" dirty="0"/>
              <a:t>Another sign of eczema are dry, brittle nails or nails with fungus. An eczema flareup can make the eyes look swollen. Some of this is caused by rubbing the itchy, infected eyes.</a:t>
            </a:r>
            <a:endParaRPr lang="en-ID" dirty="0"/>
          </a:p>
        </p:txBody>
      </p:sp>
    </p:spTree>
    <p:extLst>
      <p:ext uri="{BB962C8B-B14F-4D97-AF65-F5344CB8AC3E}">
        <p14:creationId xmlns:p14="http://schemas.microsoft.com/office/powerpoint/2010/main" val="3675183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664" y="1491630"/>
            <a:ext cx="4104456" cy="2232248"/>
          </a:xfrm>
        </p:spPr>
        <p:txBody>
          <a:bodyPr>
            <a:noAutofit/>
          </a:bodyPr>
          <a:lstStyle/>
          <a:p>
            <a:pPr algn="ctr"/>
            <a:r>
              <a:rPr lang="en-US" dirty="0"/>
              <a:t>A good dermatologist will look beyond the red, scaly skin. When eczema becomes chronic, the resulting symptoms can be quite serious.</a:t>
            </a:r>
            <a:endParaRPr lang="en-ID" dirty="0"/>
          </a:p>
        </p:txBody>
      </p:sp>
    </p:spTree>
    <p:extLst>
      <p:ext uri="{BB962C8B-B14F-4D97-AF65-F5344CB8AC3E}">
        <p14:creationId xmlns:p14="http://schemas.microsoft.com/office/powerpoint/2010/main" val="3485645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ezcemabook" id="{18694C78-B167-3845-8964-FD8C32BB81EF}" vid="{98F5D66E-E852-7E41-848C-BFD792C015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ezcemabook</Template>
  <TotalTime>838</TotalTime>
  <Words>819</Words>
  <Application>Microsoft Macintosh PowerPoint</Application>
  <PresentationFormat>On-screen Show (16:9)</PresentationFormat>
  <Paragraphs>36</Paragraphs>
  <Slides>31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Allergic Dermatitis Eczema</vt:lpstr>
      <vt:lpstr>PowerPoint Presentation</vt:lpstr>
      <vt:lpstr>Seborrheic Eczema</vt:lpstr>
      <vt:lpstr>PowerPoint Presentation</vt:lpstr>
      <vt:lpstr>PowerPoint Presentation</vt:lpstr>
      <vt:lpstr>Atopic Eczema.</vt:lpstr>
      <vt:lpstr>PowerPoint Presentation</vt:lpstr>
      <vt:lpstr>PowerPoint Presentation</vt:lpstr>
      <vt:lpstr>PowerPoint Presentation</vt:lpstr>
      <vt:lpstr>PowerPoint Presentation</vt:lpstr>
      <vt:lpstr>Varicose Eczema</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60</cp:revision>
  <dcterms:created xsi:type="dcterms:W3CDTF">2018-10-15T07:11:14Z</dcterms:created>
  <dcterms:modified xsi:type="dcterms:W3CDTF">2019-06-23T14:24:39Z</dcterms:modified>
</cp:coreProperties>
</file>