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Lst>
  <p:notesMasterIdLst>
    <p:notesMasterId r:id="rId25"/>
  </p:notesMasterIdLst>
  <p:sldIdLst>
    <p:sldId id="257" r:id="rId2"/>
    <p:sldId id="360" r:id="rId3"/>
    <p:sldId id="369" r:id="rId4"/>
    <p:sldId id="370" r:id="rId5"/>
    <p:sldId id="263" r:id="rId6"/>
    <p:sldId id="264" r:id="rId7"/>
    <p:sldId id="371" r:id="rId8"/>
    <p:sldId id="372" r:id="rId9"/>
    <p:sldId id="373" r:id="rId10"/>
    <p:sldId id="374" r:id="rId11"/>
    <p:sldId id="271" r:id="rId12"/>
    <p:sldId id="377" r:id="rId13"/>
    <p:sldId id="386" r:id="rId14"/>
    <p:sldId id="378" r:id="rId15"/>
    <p:sldId id="379" r:id="rId16"/>
    <p:sldId id="380" r:id="rId17"/>
    <p:sldId id="381" r:id="rId18"/>
    <p:sldId id="281" r:id="rId19"/>
    <p:sldId id="282" r:id="rId20"/>
    <p:sldId id="382" r:id="rId21"/>
    <p:sldId id="383" r:id="rId22"/>
    <p:sldId id="384" r:id="rId23"/>
    <p:sldId id="385" r:id="rId2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742"/>
    <p:restoredTop sz="94650"/>
  </p:normalViewPr>
  <p:slideViewPr>
    <p:cSldViewPr>
      <p:cViewPr varScale="1">
        <p:scale>
          <a:sx n="71" d="100"/>
          <a:sy n="71" d="100"/>
        </p:scale>
        <p:origin x="51" y="363"/>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3/6/2019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31603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3790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4304653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6203286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87881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84550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4596320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44509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b="1">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normAutofit/>
          </a:bodyPr>
          <a:lstStyle>
            <a:lvl1pPr marL="0" indent="0">
              <a:buNone/>
              <a:defRPr sz="2400">
                <a:latin typeface="Calibri" panose="020F0502020204030204" pitchFamily="34" charset="0"/>
                <a:cs typeface="Calibri" panose="020F0502020204030204" pitchFamily="34" charset="0"/>
              </a:defRPr>
            </a:lvl1pPr>
            <a:lvl2pPr>
              <a:defRPr sz="2400">
                <a:latin typeface="Calibri" panose="020F0502020204030204" pitchFamily="34" charset="0"/>
                <a:cs typeface="Calibri" panose="020F0502020204030204" pitchFamily="34" charset="0"/>
              </a:defRPr>
            </a:lvl2pPr>
            <a:lvl3pPr>
              <a:defRPr sz="2400">
                <a:latin typeface="Calibri" panose="020F0502020204030204" pitchFamily="34" charset="0"/>
                <a:cs typeface="Calibri" panose="020F0502020204030204" pitchFamily="34" charset="0"/>
              </a:defRPr>
            </a:lvl3pPr>
            <a:lvl4pPr>
              <a:defRPr sz="2400">
                <a:latin typeface="Calibri" panose="020F0502020204030204" pitchFamily="34" charset="0"/>
                <a:cs typeface="Calibri" panose="020F0502020204030204" pitchFamily="34" charset="0"/>
              </a:defRPr>
            </a:lvl4pPr>
            <a:lvl5pPr>
              <a:defRPr sz="2400">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97451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556629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3/6/2019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375905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3/6/2019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34203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Date Placeholder 2"/>
          <p:cNvSpPr>
            <a:spLocks noGrp="1"/>
          </p:cNvSpPr>
          <p:nvPr>
            <p:ph type="dt" sz="half" idx="10"/>
          </p:nvPr>
        </p:nvSpPr>
        <p:spPr/>
        <p:txBody>
          <a:bodyPr/>
          <a:lstStyle/>
          <a:p>
            <a:fld id="{4D8241E9-601D-4A27-BF72-C7763949FF5A}" type="datetimeFigureOut">
              <a:rPr lang="en-US" smtClean="0"/>
              <a:pPr/>
              <a:t>3/6/2019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459998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3/6/2019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98191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267621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61629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3/6/2019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314503010"/>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8584" t="7311" r="-861"/>
          <a:stretch/>
        </p:blipFill>
        <p:spPr>
          <a:xfrm>
            <a:off x="0" y="-92546"/>
            <a:ext cx="9252520" cy="5236046"/>
          </a:xfrm>
          <a:prstGeom prst="rect">
            <a:avLst/>
          </a:prstGeom>
        </p:spPr>
      </p:pic>
      <p:sp>
        <p:nvSpPr>
          <p:cNvPr id="12" name="Rectangle 11">
            <a:extLst>
              <a:ext uri="{FF2B5EF4-FFF2-40B4-BE49-F238E27FC236}">
                <a16:creationId xmlns:a16="http://schemas.microsoft.com/office/drawing/2014/main" xmlns="" id="{B285440D-AE88-CD4F-83CA-2F5FF6F9A10E}"/>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78C6DD3E-2D52-9E45-B7C5-CE3CECEAB3EB}"/>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TextBox 13">
            <a:extLst>
              <a:ext uri="{FF2B5EF4-FFF2-40B4-BE49-F238E27FC236}">
                <a16:creationId xmlns:a16="http://schemas.microsoft.com/office/drawing/2014/main" xmlns="" id="{9E98EEA3-6627-FA40-B2FB-643397847C30}"/>
              </a:ext>
            </a:extLst>
          </p:cNvPr>
          <p:cNvSpPr txBox="1"/>
          <p:nvPr/>
        </p:nvSpPr>
        <p:spPr>
          <a:xfrm>
            <a:off x="5486400" y="2944977"/>
            <a:ext cx="3276600" cy="1323439"/>
          </a:xfrm>
          <a:prstGeom prst="rect">
            <a:avLst/>
          </a:prstGeom>
          <a:noFill/>
        </p:spPr>
        <p:txBody>
          <a:bodyPr wrap="square" rtlCol="0">
            <a:spAutoFit/>
          </a:bodyPr>
          <a:lstStyle/>
          <a:p>
            <a:pPr algn="ctr"/>
            <a:r>
              <a:rPr lang="en-US" sz="4000" b="1" dirty="0">
                <a:latin typeface="Calibri" panose="020F0502020204030204" pitchFamily="34" charset="0"/>
                <a:cs typeface="Calibri" panose="020F0502020204030204" pitchFamily="34" charset="0"/>
              </a:rPr>
              <a:t>Be A Lifelong Learner</a:t>
            </a:r>
            <a:endParaRPr lang="en-ID" sz="4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491630"/>
            <a:ext cx="6447501" cy="2304256"/>
          </a:xfrm>
        </p:spPr>
        <p:txBody>
          <a:bodyPr>
            <a:normAutofit/>
          </a:bodyPr>
          <a:lstStyle/>
          <a:p>
            <a:pPr algn="ctr"/>
            <a:r>
              <a:rPr lang="en-CA" dirty="0"/>
              <a:t>You could learn from a documentary that is completely unrelated to your career. </a:t>
            </a:r>
          </a:p>
          <a:p>
            <a:pPr algn="ctr"/>
            <a:endParaRPr lang="en-CA" dirty="0"/>
          </a:p>
          <a:p>
            <a:pPr algn="ctr"/>
            <a:r>
              <a:rPr lang="en-CA" dirty="0"/>
              <a:t>The point is just to learn, from anywhere,</a:t>
            </a:r>
            <a:br>
              <a:rPr lang="en-CA" dirty="0"/>
            </a:br>
            <a:r>
              <a:rPr lang="en-CA" dirty="0"/>
              <a:t>about anything.</a:t>
            </a:r>
            <a:endParaRPr lang="en-ID" dirty="0"/>
          </a:p>
        </p:txBody>
      </p:sp>
    </p:spTree>
    <p:extLst>
      <p:ext uri="{BB962C8B-B14F-4D97-AF65-F5344CB8AC3E}">
        <p14:creationId xmlns:p14="http://schemas.microsoft.com/office/powerpoint/2010/main" val="412042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E4653B-6B37-224B-814D-D62C9C81C6A1}"/>
              </a:ext>
            </a:extLst>
          </p:cNvPr>
          <p:cNvSpPr>
            <a:spLocks noGrp="1"/>
          </p:cNvSpPr>
          <p:nvPr>
            <p:ph type="title"/>
          </p:nvPr>
        </p:nvSpPr>
        <p:spPr>
          <a:xfrm>
            <a:off x="508001" y="1635646"/>
            <a:ext cx="6447501" cy="624564"/>
          </a:xfrm>
        </p:spPr>
        <p:txBody>
          <a:bodyPr>
            <a:noAutofit/>
          </a:bodyPr>
          <a:lstStyle/>
          <a:p>
            <a:r>
              <a:rPr lang="en-CA" sz="2800" b="1" dirty="0"/>
              <a:t>Never stopping learning</a:t>
            </a:r>
            <a:endParaRPr lang="en-ID" sz="2800" b="1" dirty="0"/>
          </a:p>
        </p:txBody>
      </p:sp>
      <p:sp>
        <p:nvSpPr>
          <p:cNvPr id="3" name="Text Placeholder 2">
            <a:extLst>
              <a:ext uri="{FF2B5EF4-FFF2-40B4-BE49-F238E27FC236}">
                <a16:creationId xmlns:a16="http://schemas.microsoft.com/office/drawing/2014/main" xmlns="" id="{DD1937F4-D594-1F49-86FC-048282BE9A03}"/>
              </a:ext>
            </a:extLst>
          </p:cNvPr>
          <p:cNvSpPr>
            <a:spLocks noGrp="1"/>
          </p:cNvSpPr>
          <p:nvPr>
            <p:ph type="body" idx="1"/>
          </p:nvPr>
        </p:nvSpPr>
        <p:spPr>
          <a:xfrm>
            <a:off x="508001" y="2332218"/>
            <a:ext cx="6447501" cy="1080120"/>
          </a:xfrm>
        </p:spPr>
        <p:txBody>
          <a:bodyPr>
            <a:noAutofit/>
          </a:bodyPr>
          <a:lstStyle/>
          <a:p>
            <a:r>
              <a:rPr lang="en-CA" sz="2400" dirty="0"/>
              <a:t>There are so many reasons why you should never stop learning, and not one logical reason why you shouldn’t.</a:t>
            </a:r>
            <a:r>
              <a:rPr lang="en-ID" sz="2400" dirty="0"/>
              <a:t> </a:t>
            </a:r>
          </a:p>
        </p:txBody>
      </p:sp>
    </p:spTree>
    <p:extLst>
      <p:ext uri="{BB962C8B-B14F-4D97-AF65-F5344CB8AC3E}">
        <p14:creationId xmlns:p14="http://schemas.microsoft.com/office/powerpoint/2010/main" val="3387057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779662"/>
            <a:ext cx="6768752" cy="1584176"/>
          </a:xfrm>
        </p:spPr>
        <p:txBody>
          <a:bodyPr>
            <a:noAutofit/>
          </a:bodyPr>
          <a:lstStyle/>
          <a:p>
            <a:pPr algn="ctr"/>
            <a:r>
              <a:rPr lang="en-CA" sz="2500" dirty="0"/>
              <a:t>When someone decides to never stop learning, they also </a:t>
            </a:r>
            <a:r>
              <a:rPr lang="en-CA" sz="2500" dirty="0" smtClean="0"/>
              <a:t>decide to </a:t>
            </a:r>
            <a:r>
              <a:rPr lang="en-CA" sz="2500" dirty="0"/>
              <a:t>be more independent,</a:t>
            </a:r>
            <a:br>
              <a:rPr lang="en-CA" sz="2500" dirty="0"/>
            </a:br>
            <a:r>
              <a:rPr lang="en-CA" sz="2500" dirty="0"/>
              <a:t>useful and hence, successful.</a:t>
            </a:r>
            <a:r>
              <a:rPr lang="en-ID" sz="2500" dirty="0"/>
              <a:t> </a:t>
            </a:r>
          </a:p>
        </p:txBody>
      </p:sp>
    </p:spTree>
    <p:extLst>
      <p:ext uri="{BB962C8B-B14F-4D97-AF65-F5344CB8AC3E}">
        <p14:creationId xmlns:p14="http://schemas.microsoft.com/office/powerpoint/2010/main" val="337314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563638"/>
            <a:ext cx="6447501" cy="2910580"/>
          </a:xfrm>
        </p:spPr>
        <p:txBody>
          <a:bodyPr/>
          <a:lstStyle/>
          <a:p>
            <a:pPr algn="ctr"/>
            <a:r>
              <a:rPr lang="en-US" dirty="0"/>
              <a:t>Learning also makes you more influential. It makes people consider your opinion and take whatever you say seriously because they know it comes from deep knowledge and is based on facts rather than intuition.</a:t>
            </a:r>
            <a:endParaRPr lang="en-MY" dirty="0"/>
          </a:p>
          <a:p>
            <a:pPr algn="ctr"/>
            <a:endParaRPr lang="en-MY" dirty="0"/>
          </a:p>
        </p:txBody>
      </p:sp>
    </p:spTree>
    <p:extLst>
      <p:ext uri="{BB962C8B-B14F-4D97-AF65-F5344CB8AC3E}">
        <p14:creationId xmlns:p14="http://schemas.microsoft.com/office/powerpoint/2010/main" val="1984420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203598"/>
            <a:ext cx="6447501" cy="1008112"/>
          </a:xfrm>
        </p:spPr>
        <p:txBody>
          <a:bodyPr>
            <a:normAutofit/>
          </a:bodyPr>
          <a:lstStyle/>
          <a:p>
            <a:pPr algn="ctr"/>
            <a:r>
              <a:rPr lang="en-CA" sz="2300" dirty="0"/>
              <a:t>If anything, learning is the minimum requirement for success in any field or life in general.</a:t>
            </a:r>
            <a:r>
              <a:rPr lang="en-ID" sz="2300" dirty="0"/>
              <a:t> </a:t>
            </a:r>
          </a:p>
        </p:txBody>
      </p:sp>
      <p:pic>
        <p:nvPicPr>
          <p:cNvPr id="2" name="Picture 1">
            <a:extLst>
              <a:ext uri="{FF2B5EF4-FFF2-40B4-BE49-F238E27FC236}">
                <a16:creationId xmlns:a16="http://schemas.microsoft.com/office/drawing/2014/main" xmlns="" id="{6FD2ED95-8AA1-F74E-8B62-E9DD60433A23}"/>
              </a:ext>
            </a:extLst>
          </p:cNvPr>
          <p:cNvPicPr>
            <a:picLocks noChangeAspect="1"/>
          </p:cNvPicPr>
          <p:nvPr/>
        </p:nvPicPr>
        <p:blipFill>
          <a:blip r:embed="rId2"/>
          <a:stretch>
            <a:fillRect/>
          </a:stretch>
        </p:blipFill>
        <p:spPr>
          <a:xfrm>
            <a:off x="2237839" y="2213647"/>
            <a:ext cx="2987824" cy="1680651"/>
          </a:xfrm>
          <a:prstGeom prst="rect">
            <a:avLst/>
          </a:prstGeom>
          <a:ln w="15875">
            <a:solidFill>
              <a:schemeClr val="tx1">
                <a:lumMod val="95000"/>
                <a:lumOff val="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8377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131590"/>
            <a:ext cx="6447501" cy="3168352"/>
          </a:xfrm>
        </p:spPr>
        <p:txBody>
          <a:bodyPr>
            <a:normAutofit/>
          </a:bodyPr>
          <a:lstStyle/>
          <a:p>
            <a:pPr algn="ctr"/>
            <a:r>
              <a:rPr lang="en-CA" dirty="0"/>
              <a:t>If it’s a specific field where you need to</a:t>
            </a:r>
            <a:br>
              <a:rPr lang="en-CA" dirty="0"/>
            </a:br>
            <a:r>
              <a:rPr lang="en-CA" dirty="0"/>
              <a:t>succeed, then you need to engage in some maintenance learning. </a:t>
            </a:r>
          </a:p>
          <a:p>
            <a:pPr algn="ctr"/>
            <a:endParaRPr lang="en-CA" dirty="0"/>
          </a:p>
          <a:p>
            <a:pPr algn="ctr"/>
            <a:r>
              <a:rPr lang="en-CA" dirty="0"/>
              <a:t>This type of learning expands</a:t>
            </a:r>
            <a:br>
              <a:rPr lang="en-CA" dirty="0"/>
            </a:br>
            <a:r>
              <a:rPr lang="en-CA" dirty="0"/>
              <a:t>the mind by teaching your skills you</a:t>
            </a:r>
            <a:br>
              <a:rPr lang="en-CA" dirty="0"/>
            </a:br>
            <a:r>
              <a:rPr lang="en-CA" dirty="0"/>
              <a:t>didn’t have before.</a:t>
            </a:r>
            <a:r>
              <a:rPr lang="en-ID" dirty="0"/>
              <a:t> </a:t>
            </a:r>
          </a:p>
        </p:txBody>
      </p:sp>
    </p:spTree>
    <p:extLst>
      <p:ext uri="{BB962C8B-B14F-4D97-AF65-F5344CB8AC3E}">
        <p14:creationId xmlns:p14="http://schemas.microsoft.com/office/powerpoint/2010/main" val="3926335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995686"/>
            <a:ext cx="6447501" cy="2664296"/>
          </a:xfrm>
        </p:spPr>
        <p:txBody>
          <a:bodyPr>
            <a:normAutofit/>
          </a:bodyPr>
          <a:lstStyle/>
          <a:p>
            <a:pPr algn="ctr"/>
            <a:r>
              <a:rPr lang="en-CA" dirty="0"/>
              <a:t>For the most part, this can potentially be the most beneficial type of learning as you first have to unlearn something that you knew before. </a:t>
            </a:r>
            <a:endParaRPr lang="en-ID" dirty="0"/>
          </a:p>
        </p:txBody>
      </p:sp>
    </p:spTree>
    <p:extLst>
      <p:ext uri="{BB962C8B-B14F-4D97-AF65-F5344CB8AC3E}">
        <p14:creationId xmlns:p14="http://schemas.microsoft.com/office/powerpoint/2010/main" val="1741248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995686"/>
            <a:ext cx="6447501" cy="2664296"/>
          </a:xfrm>
        </p:spPr>
        <p:txBody>
          <a:bodyPr>
            <a:normAutofit/>
          </a:bodyPr>
          <a:lstStyle/>
          <a:p>
            <a:pPr algn="ctr"/>
            <a:r>
              <a:rPr lang="en-CA" sz="2600" dirty="0"/>
              <a:t>Unfortunately, most people choose</a:t>
            </a:r>
            <a:br>
              <a:rPr lang="en-CA" sz="2600" dirty="0"/>
            </a:br>
            <a:r>
              <a:rPr lang="en-CA" sz="2600" dirty="0"/>
              <a:t>to ignore this in favor of the old information</a:t>
            </a:r>
            <a:br>
              <a:rPr lang="en-CA" sz="2600" dirty="0"/>
            </a:br>
            <a:r>
              <a:rPr lang="en-CA" sz="2600" dirty="0"/>
              <a:t>and sabotage their own success.</a:t>
            </a:r>
            <a:r>
              <a:rPr lang="en-ID" sz="2600" dirty="0"/>
              <a:t> </a:t>
            </a:r>
          </a:p>
        </p:txBody>
      </p:sp>
    </p:spTree>
    <p:extLst>
      <p:ext uri="{BB962C8B-B14F-4D97-AF65-F5344CB8AC3E}">
        <p14:creationId xmlns:p14="http://schemas.microsoft.com/office/powerpoint/2010/main" val="215688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E4653B-6B37-224B-814D-D62C9C81C6A1}"/>
              </a:ext>
            </a:extLst>
          </p:cNvPr>
          <p:cNvSpPr>
            <a:spLocks noGrp="1"/>
          </p:cNvSpPr>
          <p:nvPr>
            <p:ph type="title"/>
          </p:nvPr>
        </p:nvSpPr>
        <p:spPr>
          <a:xfrm>
            <a:off x="508001" y="1635646"/>
            <a:ext cx="6447501" cy="873371"/>
          </a:xfrm>
        </p:spPr>
        <p:txBody>
          <a:bodyPr>
            <a:noAutofit/>
          </a:bodyPr>
          <a:lstStyle/>
          <a:p>
            <a:r>
              <a:rPr lang="en-CA" sz="2800" b="1" dirty="0"/>
              <a:t>What stops you from becoming a lifelong learner?</a:t>
            </a:r>
            <a:endParaRPr lang="en-ID" sz="2800" b="1" dirty="0"/>
          </a:p>
        </p:txBody>
      </p:sp>
      <p:sp>
        <p:nvSpPr>
          <p:cNvPr id="3" name="Text Placeholder 2">
            <a:extLst>
              <a:ext uri="{FF2B5EF4-FFF2-40B4-BE49-F238E27FC236}">
                <a16:creationId xmlns:a16="http://schemas.microsoft.com/office/drawing/2014/main" xmlns="" id="{DD1937F4-D594-1F49-86FC-048282BE9A03}"/>
              </a:ext>
            </a:extLst>
          </p:cNvPr>
          <p:cNvSpPr>
            <a:spLocks noGrp="1"/>
          </p:cNvSpPr>
          <p:nvPr>
            <p:ph type="body" idx="1"/>
          </p:nvPr>
        </p:nvSpPr>
        <p:spPr>
          <a:xfrm>
            <a:off x="508001" y="2499742"/>
            <a:ext cx="6447501" cy="1224136"/>
          </a:xfrm>
        </p:spPr>
        <p:txBody>
          <a:bodyPr>
            <a:noAutofit/>
          </a:bodyPr>
          <a:lstStyle/>
          <a:p>
            <a:r>
              <a:rPr lang="en-CA" sz="2400" dirty="0"/>
              <a:t>The reason why most people fail to have this approach is because of themselves.</a:t>
            </a:r>
            <a:r>
              <a:rPr lang="en-ID" sz="2400" dirty="0"/>
              <a:t> </a:t>
            </a:r>
          </a:p>
        </p:txBody>
      </p:sp>
    </p:spTree>
    <p:extLst>
      <p:ext uri="{BB962C8B-B14F-4D97-AF65-F5344CB8AC3E}">
        <p14:creationId xmlns:p14="http://schemas.microsoft.com/office/powerpoint/2010/main" val="1593096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779662"/>
            <a:ext cx="6447501" cy="3024336"/>
          </a:xfrm>
        </p:spPr>
        <p:txBody>
          <a:bodyPr>
            <a:noAutofit/>
          </a:bodyPr>
          <a:lstStyle/>
          <a:p>
            <a:pPr algn="ctr"/>
            <a:r>
              <a:rPr lang="en-CA" dirty="0"/>
              <a:t>If someone tries to get our facts right, we end up getting in an argument because we’re too stubborn to admit that we could be wrong and the other person is actually doing us a favor. </a:t>
            </a:r>
            <a:endParaRPr lang="en-ID" dirty="0"/>
          </a:p>
        </p:txBody>
      </p:sp>
    </p:spTree>
    <p:extLst>
      <p:ext uri="{BB962C8B-B14F-4D97-AF65-F5344CB8AC3E}">
        <p14:creationId xmlns:p14="http://schemas.microsoft.com/office/powerpoint/2010/main" val="1694520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419622"/>
            <a:ext cx="6447501" cy="864096"/>
          </a:xfrm>
        </p:spPr>
        <p:txBody>
          <a:bodyPr>
            <a:normAutofit/>
          </a:bodyPr>
          <a:lstStyle/>
          <a:p>
            <a:pPr algn="ctr"/>
            <a:r>
              <a:rPr lang="en-CA" sz="2300" dirty="0"/>
              <a:t>Learning is not limited to how many school and college years you’ve had.</a:t>
            </a:r>
            <a:r>
              <a:rPr lang="en-ID" sz="2300" dirty="0"/>
              <a:t> </a:t>
            </a:r>
          </a:p>
        </p:txBody>
      </p:sp>
      <p:pic>
        <p:nvPicPr>
          <p:cNvPr id="2" name="Picture 1">
            <a:extLst>
              <a:ext uri="{FF2B5EF4-FFF2-40B4-BE49-F238E27FC236}">
                <a16:creationId xmlns:a16="http://schemas.microsoft.com/office/drawing/2014/main" xmlns="" id="{D4C01B0E-53B9-F443-9E58-6C13572A5B4F}"/>
              </a:ext>
            </a:extLst>
          </p:cNvPr>
          <p:cNvPicPr>
            <a:picLocks noChangeAspect="1"/>
          </p:cNvPicPr>
          <p:nvPr/>
        </p:nvPicPr>
        <p:blipFill>
          <a:blip r:embed="rId2"/>
          <a:stretch>
            <a:fillRect/>
          </a:stretch>
        </p:blipFill>
        <p:spPr>
          <a:xfrm>
            <a:off x="2245727" y="2499742"/>
            <a:ext cx="2972048" cy="1486024"/>
          </a:xfrm>
          <a:prstGeom prst="rect">
            <a:avLst/>
          </a:prstGeom>
          <a:ln w="15875">
            <a:solidFill>
              <a:schemeClr val="tx1">
                <a:lumMod val="95000"/>
                <a:lumOff val="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31422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203598"/>
            <a:ext cx="6447501" cy="3024336"/>
          </a:xfrm>
        </p:spPr>
        <p:txBody>
          <a:bodyPr>
            <a:noAutofit/>
          </a:bodyPr>
          <a:lstStyle/>
          <a:p>
            <a:pPr algn="ctr"/>
            <a:r>
              <a:rPr lang="en-CA" dirty="0"/>
              <a:t>It’s important to remember that the one thing</a:t>
            </a:r>
            <a:br>
              <a:rPr lang="en-CA" dirty="0"/>
            </a:br>
            <a:r>
              <a:rPr lang="en-CA" dirty="0"/>
              <a:t>that you’re most short of in life is time.</a:t>
            </a:r>
            <a:r>
              <a:rPr lang="en-ID" dirty="0"/>
              <a:t> </a:t>
            </a:r>
          </a:p>
          <a:p>
            <a:pPr algn="ctr"/>
            <a:endParaRPr lang="en-ID" dirty="0"/>
          </a:p>
          <a:p>
            <a:pPr algn="ctr"/>
            <a:r>
              <a:rPr lang="en-CA" dirty="0"/>
              <a:t>You need to embrace this journey and</a:t>
            </a:r>
            <a:br>
              <a:rPr lang="en-CA" dirty="0"/>
            </a:br>
            <a:r>
              <a:rPr lang="en-CA" dirty="0"/>
              <a:t>learn about anything, from anyone or anywhere. </a:t>
            </a:r>
            <a:endParaRPr lang="en-ID" dirty="0"/>
          </a:p>
        </p:txBody>
      </p:sp>
    </p:spTree>
    <p:extLst>
      <p:ext uri="{BB962C8B-B14F-4D97-AF65-F5344CB8AC3E}">
        <p14:creationId xmlns:p14="http://schemas.microsoft.com/office/powerpoint/2010/main" val="43875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059582"/>
            <a:ext cx="6447501" cy="936104"/>
          </a:xfrm>
        </p:spPr>
        <p:txBody>
          <a:bodyPr>
            <a:noAutofit/>
          </a:bodyPr>
          <a:lstStyle/>
          <a:p>
            <a:pPr algn="ctr"/>
            <a:r>
              <a:rPr lang="en-CA" sz="2300" dirty="0"/>
              <a:t>“Live as if you were to die tomorrow. Learn as if you were to live forever.” ― Mahatma Gandhi.</a:t>
            </a:r>
            <a:endParaRPr lang="en-ID" sz="2300" dirty="0"/>
          </a:p>
        </p:txBody>
      </p:sp>
      <p:pic>
        <p:nvPicPr>
          <p:cNvPr id="2" name="Picture 1">
            <a:extLst>
              <a:ext uri="{FF2B5EF4-FFF2-40B4-BE49-F238E27FC236}">
                <a16:creationId xmlns:a16="http://schemas.microsoft.com/office/drawing/2014/main" xmlns="" id="{1074EC94-8C75-5E42-A9B3-5353B23D2300}"/>
              </a:ext>
            </a:extLst>
          </p:cNvPr>
          <p:cNvPicPr>
            <a:picLocks noChangeAspect="1"/>
          </p:cNvPicPr>
          <p:nvPr/>
        </p:nvPicPr>
        <p:blipFill>
          <a:blip r:embed="rId2"/>
          <a:stretch>
            <a:fillRect/>
          </a:stretch>
        </p:blipFill>
        <p:spPr>
          <a:xfrm>
            <a:off x="2274178" y="2283718"/>
            <a:ext cx="2915146" cy="1823094"/>
          </a:xfrm>
          <a:prstGeom prst="rect">
            <a:avLst/>
          </a:prstGeom>
          <a:ln w="15875">
            <a:solidFill>
              <a:schemeClr val="tx1">
                <a:lumMod val="95000"/>
                <a:lumOff val="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27463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1" y="771550"/>
            <a:ext cx="6447501" cy="1008112"/>
          </a:xfrm>
        </p:spPr>
        <p:txBody>
          <a:bodyPr>
            <a:noAutofit/>
          </a:bodyPr>
          <a:lstStyle/>
          <a:p>
            <a:pPr algn="ctr"/>
            <a:r>
              <a:rPr lang="en-US" dirty="0"/>
              <a:t>Great thinkers, leaders and influencers, all had many things in common. Lifelong learning is one of them. In order to achieve personal success and also to be more valuable and useful to those around you, be a lifelong learner</a:t>
            </a:r>
            <a:r>
              <a:rPr lang="en-US" dirty="0" smtClean="0"/>
              <a:t>.</a:t>
            </a:r>
            <a:endParaRPr lang="en-CA" dirty="0"/>
          </a:p>
        </p:txBody>
      </p:sp>
      <p:pic>
        <p:nvPicPr>
          <p:cNvPr id="2" name="Picture 1">
            <a:extLst>
              <a:ext uri="{FF2B5EF4-FFF2-40B4-BE49-F238E27FC236}">
                <a16:creationId xmlns:a16="http://schemas.microsoft.com/office/drawing/2014/main" xmlns="" id="{47DC92A8-5453-9A4B-A2BF-7A260D6A2B0F}"/>
              </a:ext>
            </a:extLst>
          </p:cNvPr>
          <p:cNvPicPr>
            <a:picLocks noChangeAspect="1"/>
          </p:cNvPicPr>
          <p:nvPr/>
        </p:nvPicPr>
        <p:blipFill>
          <a:blip r:embed="rId2"/>
          <a:stretch>
            <a:fillRect/>
          </a:stretch>
        </p:blipFill>
        <p:spPr>
          <a:xfrm>
            <a:off x="2719186" y="3075806"/>
            <a:ext cx="2088232" cy="1445699"/>
          </a:xfrm>
          <a:prstGeom prst="rect">
            <a:avLst/>
          </a:prstGeom>
          <a:ln w="15875">
            <a:solidFill>
              <a:schemeClr val="tx1">
                <a:lumMod val="95000"/>
                <a:lumOff val="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3289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491630"/>
            <a:ext cx="6447501" cy="2232248"/>
          </a:xfrm>
        </p:spPr>
        <p:txBody>
          <a:bodyPr>
            <a:noAutofit/>
          </a:bodyPr>
          <a:lstStyle/>
          <a:p>
            <a:pPr algn="ctr"/>
            <a:r>
              <a:rPr lang="en-CA" sz="2600" dirty="0"/>
              <a:t>Don’t confine your learning to</a:t>
            </a:r>
            <a:br>
              <a:rPr lang="en-CA" sz="2600" dirty="0"/>
            </a:br>
            <a:r>
              <a:rPr lang="en-CA" sz="2600" dirty="0"/>
              <a:t>years or places. </a:t>
            </a:r>
          </a:p>
          <a:p>
            <a:pPr algn="ctr"/>
            <a:endParaRPr lang="en-CA" sz="2600" dirty="0"/>
          </a:p>
          <a:p>
            <a:pPr algn="ctr"/>
            <a:r>
              <a:rPr lang="en-CA" sz="2600" dirty="0"/>
              <a:t>Have a strong desire, almost a hunger</a:t>
            </a:r>
            <a:br>
              <a:rPr lang="en-CA" sz="2600" dirty="0"/>
            </a:br>
            <a:r>
              <a:rPr lang="en-CA" sz="2600" dirty="0"/>
              <a:t>for knowledge.</a:t>
            </a:r>
            <a:r>
              <a:rPr lang="en-ID" sz="2600" dirty="0"/>
              <a:t> </a:t>
            </a:r>
          </a:p>
        </p:txBody>
      </p:sp>
    </p:spTree>
    <p:extLst>
      <p:ext uri="{BB962C8B-B14F-4D97-AF65-F5344CB8AC3E}">
        <p14:creationId xmlns:p14="http://schemas.microsoft.com/office/powerpoint/2010/main" val="222847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779662"/>
            <a:ext cx="6447501" cy="1800200"/>
          </a:xfrm>
        </p:spPr>
        <p:txBody>
          <a:bodyPr>
            <a:normAutofit/>
          </a:bodyPr>
          <a:lstStyle/>
          <a:p>
            <a:pPr algn="ctr"/>
            <a:r>
              <a:rPr lang="en-CA" dirty="0"/>
              <a:t>It’s an important factor in shaping your personality, </a:t>
            </a:r>
            <a:r>
              <a:rPr lang="en-CA" dirty="0" smtClean="0"/>
              <a:t>introducing </a:t>
            </a:r>
            <a:r>
              <a:rPr lang="en-CA" dirty="0"/>
              <a:t>new concepts and</a:t>
            </a:r>
            <a:br>
              <a:rPr lang="en-CA" dirty="0"/>
            </a:br>
            <a:r>
              <a:rPr lang="en-CA" dirty="0"/>
              <a:t>ideas to you and helping you educate</a:t>
            </a:r>
            <a:br>
              <a:rPr lang="en-CA" dirty="0"/>
            </a:br>
            <a:r>
              <a:rPr lang="en-CA" dirty="0"/>
              <a:t>yourself without any limitations. </a:t>
            </a:r>
            <a:endParaRPr lang="en-ID" dirty="0"/>
          </a:p>
        </p:txBody>
      </p:sp>
    </p:spTree>
    <p:extLst>
      <p:ext uri="{BB962C8B-B14F-4D97-AF65-F5344CB8AC3E}">
        <p14:creationId xmlns:p14="http://schemas.microsoft.com/office/powerpoint/2010/main" val="3878420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275606"/>
            <a:ext cx="6447501" cy="1008112"/>
          </a:xfrm>
        </p:spPr>
        <p:txBody>
          <a:bodyPr>
            <a:normAutofit/>
          </a:bodyPr>
          <a:lstStyle/>
          <a:p>
            <a:pPr algn="ctr"/>
            <a:r>
              <a:rPr lang="en-CA" sz="2300" dirty="0"/>
              <a:t>Evolving means mastering success by continuously becoming a better version of your current self. </a:t>
            </a:r>
            <a:endParaRPr lang="en-ID" sz="2300" dirty="0"/>
          </a:p>
        </p:txBody>
      </p:sp>
      <p:pic>
        <p:nvPicPr>
          <p:cNvPr id="2" name="Picture 1">
            <a:extLst>
              <a:ext uri="{FF2B5EF4-FFF2-40B4-BE49-F238E27FC236}">
                <a16:creationId xmlns:a16="http://schemas.microsoft.com/office/drawing/2014/main" xmlns="" id="{9FBE870E-3C70-CC45-B92A-5A5F71F75E16}"/>
              </a:ext>
            </a:extLst>
          </p:cNvPr>
          <p:cNvPicPr>
            <a:picLocks noChangeAspect="1"/>
          </p:cNvPicPr>
          <p:nvPr/>
        </p:nvPicPr>
        <p:blipFill>
          <a:blip r:embed="rId2"/>
          <a:stretch>
            <a:fillRect/>
          </a:stretch>
        </p:blipFill>
        <p:spPr>
          <a:xfrm>
            <a:off x="2230745" y="2427734"/>
            <a:ext cx="3002012" cy="1501006"/>
          </a:xfrm>
          <a:prstGeom prst="rect">
            <a:avLst/>
          </a:prstGeom>
          <a:ln w="15875">
            <a:solidFill>
              <a:schemeClr val="tx1">
                <a:lumMod val="95000"/>
                <a:lumOff val="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9577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E4653B-6B37-224B-814D-D62C9C81C6A1}"/>
              </a:ext>
            </a:extLst>
          </p:cNvPr>
          <p:cNvSpPr>
            <a:spLocks noGrp="1"/>
          </p:cNvSpPr>
          <p:nvPr>
            <p:ph type="title"/>
          </p:nvPr>
        </p:nvSpPr>
        <p:spPr>
          <a:xfrm>
            <a:off x="467544" y="987574"/>
            <a:ext cx="6447501" cy="945379"/>
          </a:xfrm>
        </p:spPr>
        <p:txBody>
          <a:bodyPr>
            <a:noAutofit/>
          </a:bodyPr>
          <a:lstStyle/>
          <a:p>
            <a:r>
              <a:rPr lang="en-CA" sz="2800" b="1" dirty="0"/>
              <a:t>Embrace learning and constant improvement</a:t>
            </a:r>
            <a:endParaRPr lang="en-ID" sz="2800" b="1" dirty="0"/>
          </a:p>
        </p:txBody>
      </p:sp>
      <p:sp>
        <p:nvSpPr>
          <p:cNvPr id="3" name="Text Placeholder 2">
            <a:extLst>
              <a:ext uri="{FF2B5EF4-FFF2-40B4-BE49-F238E27FC236}">
                <a16:creationId xmlns:a16="http://schemas.microsoft.com/office/drawing/2014/main" xmlns="" id="{DD1937F4-D594-1F49-86FC-048282BE9A03}"/>
              </a:ext>
            </a:extLst>
          </p:cNvPr>
          <p:cNvSpPr>
            <a:spLocks noGrp="1"/>
          </p:cNvSpPr>
          <p:nvPr>
            <p:ph type="body" idx="1"/>
          </p:nvPr>
        </p:nvSpPr>
        <p:spPr>
          <a:xfrm>
            <a:off x="467543" y="2859782"/>
            <a:ext cx="6447501" cy="849515"/>
          </a:xfrm>
        </p:spPr>
        <p:txBody>
          <a:bodyPr>
            <a:noAutofit/>
          </a:bodyPr>
          <a:lstStyle/>
          <a:p>
            <a:r>
              <a:rPr lang="en-CA" sz="2200" dirty="0"/>
              <a:t>In order to become the best version of yourself you need to implement this rule in your life.</a:t>
            </a:r>
            <a:r>
              <a:rPr lang="en-ID" sz="2200" dirty="0"/>
              <a:t> </a:t>
            </a:r>
            <a:r>
              <a:rPr lang="en-US" sz="2200" dirty="0"/>
              <a:t>For this, you need to accept the fact that no information you have is already complete and there could be more to know about it.</a:t>
            </a:r>
            <a:endParaRPr lang="en-MY" sz="2200" dirty="0"/>
          </a:p>
          <a:p>
            <a:endParaRPr lang="en-US" sz="2200" dirty="0"/>
          </a:p>
        </p:txBody>
      </p:sp>
    </p:spTree>
    <p:extLst>
      <p:ext uri="{BB962C8B-B14F-4D97-AF65-F5344CB8AC3E}">
        <p14:creationId xmlns:p14="http://schemas.microsoft.com/office/powerpoint/2010/main" val="904932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779662"/>
            <a:ext cx="6447501" cy="1296144"/>
          </a:xfrm>
        </p:spPr>
        <p:txBody>
          <a:bodyPr>
            <a:normAutofit/>
          </a:bodyPr>
          <a:lstStyle/>
          <a:p>
            <a:pPr algn="ctr"/>
            <a:r>
              <a:rPr lang="en-CA" dirty="0"/>
              <a:t>Be open to more knowledge and facts instead of being rigid and deciding that what you already know is final and enough. </a:t>
            </a:r>
            <a:endParaRPr lang="en-ID" dirty="0"/>
          </a:p>
        </p:txBody>
      </p:sp>
    </p:spTree>
    <p:extLst>
      <p:ext uri="{BB962C8B-B14F-4D97-AF65-F5344CB8AC3E}">
        <p14:creationId xmlns:p14="http://schemas.microsoft.com/office/powerpoint/2010/main" val="1646954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699542"/>
            <a:ext cx="6447501" cy="1440160"/>
          </a:xfrm>
        </p:spPr>
        <p:txBody>
          <a:bodyPr>
            <a:noAutofit/>
          </a:bodyPr>
          <a:lstStyle/>
          <a:p>
            <a:pPr algn="ctr"/>
            <a:r>
              <a:rPr lang="en-US" sz="2200" dirty="0"/>
              <a:t>Say you hear about a new research paper on one of the subjects you had while graduating. Not being open to constant improvements and knowledge would make you think, 'I've already passed that, I don’t need to waste any time reading this'.</a:t>
            </a:r>
            <a:endParaRPr lang="en-ID" sz="2200" dirty="0"/>
          </a:p>
        </p:txBody>
      </p:sp>
      <p:pic>
        <p:nvPicPr>
          <p:cNvPr id="2" name="Picture 1">
            <a:extLst>
              <a:ext uri="{FF2B5EF4-FFF2-40B4-BE49-F238E27FC236}">
                <a16:creationId xmlns:a16="http://schemas.microsoft.com/office/drawing/2014/main" xmlns="" id="{914447FE-5750-C24D-8BAA-5BCF9C19DAEF}"/>
              </a:ext>
            </a:extLst>
          </p:cNvPr>
          <p:cNvPicPr>
            <a:picLocks noChangeAspect="1"/>
          </p:cNvPicPr>
          <p:nvPr/>
        </p:nvPicPr>
        <p:blipFill>
          <a:blip r:embed="rId2"/>
          <a:stretch>
            <a:fillRect/>
          </a:stretch>
        </p:blipFill>
        <p:spPr>
          <a:xfrm>
            <a:off x="2287002" y="2715766"/>
            <a:ext cx="2889498" cy="1918866"/>
          </a:xfrm>
          <a:prstGeom prst="rect">
            <a:avLst/>
          </a:prstGeom>
          <a:ln w="15875">
            <a:solidFill>
              <a:schemeClr val="tx1">
                <a:lumMod val="95000"/>
                <a:lumOff val="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1247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851670"/>
            <a:ext cx="6447501" cy="2088232"/>
          </a:xfrm>
        </p:spPr>
        <p:txBody>
          <a:bodyPr>
            <a:normAutofit/>
          </a:bodyPr>
          <a:lstStyle/>
          <a:p>
            <a:pPr algn="ctr"/>
            <a:r>
              <a:rPr lang="en-CA" dirty="0"/>
              <a:t>On the other hand, your approach to it could be as a lifelong learner, in which case you’ll</a:t>
            </a:r>
            <a:br>
              <a:rPr lang="en-CA" dirty="0"/>
            </a:br>
            <a:r>
              <a:rPr lang="en-CA" dirty="0"/>
              <a:t>constantly struggle to further improve your</a:t>
            </a:r>
            <a:br>
              <a:rPr lang="en-CA" dirty="0"/>
            </a:br>
            <a:r>
              <a:rPr lang="en-CA" dirty="0"/>
              <a:t>learning and educate yourself.</a:t>
            </a:r>
            <a:endParaRPr lang="en-ID" dirty="0"/>
          </a:p>
        </p:txBody>
      </p:sp>
    </p:spTree>
    <p:extLst>
      <p:ext uri="{BB962C8B-B14F-4D97-AF65-F5344CB8AC3E}">
        <p14:creationId xmlns:p14="http://schemas.microsoft.com/office/powerpoint/2010/main" val="4253131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275606"/>
            <a:ext cx="6447501" cy="936104"/>
          </a:xfrm>
        </p:spPr>
        <p:txBody>
          <a:bodyPr>
            <a:normAutofit/>
          </a:bodyPr>
          <a:lstStyle/>
          <a:p>
            <a:pPr algn="ctr"/>
            <a:r>
              <a:rPr lang="en-CA" sz="2300" dirty="0"/>
              <a:t>It’s a personal choice you make every day that doesn’t necessarily imply to studies alone. </a:t>
            </a:r>
            <a:endParaRPr lang="en-ID" sz="2300" dirty="0"/>
          </a:p>
        </p:txBody>
      </p:sp>
      <p:pic>
        <p:nvPicPr>
          <p:cNvPr id="2" name="Picture 1">
            <a:extLst>
              <a:ext uri="{FF2B5EF4-FFF2-40B4-BE49-F238E27FC236}">
                <a16:creationId xmlns:a16="http://schemas.microsoft.com/office/drawing/2014/main" xmlns="" id="{04E454C9-D2AD-D240-A6FF-CB845BF4B7AB}"/>
              </a:ext>
            </a:extLst>
          </p:cNvPr>
          <p:cNvPicPr>
            <a:picLocks noChangeAspect="1"/>
          </p:cNvPicPr>
          <p:nvPr/>
        </p:nvPicPr>
        <p:blipFill>
          <a:blip r:embed="rId2"/>
          <a:stretch>
            <a:fillRect/>
          </a:stretch>
        </p:blipFill>
        <p:spPr>
          <a:xfrm>
            <a:off x="2260461" y="2230483"/>
            <a:ext cx="2942580" cy="1471290"/>
          </a:xfrm>
          <a:prstGeom prst="rect">
            <a:avLst/>
          </a:prstGeom>
          <a:ln w="15875">
            <a:solidFill>
              <a:schemeClr val="tx1">
                <a:lumMod val="95000"/>
                <a:lumOff val="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644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Fac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Introduction" id="{C0FD600B-5D06-CB41-9DBF-02EE08C3A1B9}" vid="{F45A2DC3-C621-494F-A280-52EF2416E3A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1339</TotalTime>
  <Words>505</Words>
  <Application>Microsoft Office PowerPoint</Application>
  <PresentationFormat>On-screen Show (16:9)</PresentationFormat>
  <Paragraphs>35</Paragraphs>
  <Slides>23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Trebuchet MS</vt:lpstr>
      <vt:lpstr>Wingdings 3</vt:lpstr>
      <vt:lpstr>Facet</vt:lpstr>
      <vt:lpstr>PowerPoint Presentation</vt:lpstr>
      <vt:lpstr>PowerPoint Presentation</vt:lpstr>
      <vt:lpstr>PowerPoint Presentation</vt:lpstr>
      <vt:lpstr>PowerPoint Presentation</vt:lpstr>
      <vt:lpstr>Embrace learning and constant improvement</vt:lpstr>
      <vt:lpstr>PowerPoint Presentation</vt:lpstr>
      <vt:lpstr>PowerPoint Presentation</vt:lpstr>
      <vt:lpstr>PowerPoint Presentation</vt:lpstr>
      <vt:lpstr>PowerPoint Presentation</vt:lpstr>
      <vt:lpstr>PowerPoint Presentation</vt:lpstr>
      <vt:lpstr>Never stopping learning</vt:lpstr>
      <vt:lpstr>PowerPoint Presentation</vt:lpstr>
      <vt:lpstr>PowerPoint Presentation</vt:lpstr>
      <vt:lpstr>PowerPoint Presentation</vt:lpstr>
      <vt:lpstr>PowerPoint Presentation</vt:lpstr>
      <vt:lpstr>PowerPoint Presentation</vt:lpstr>
      <vt:lpstr>PowerPoint Presentation</vt:lpstr>
      <vt:lpstr>What stops you from becoming a lifelong learner?</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91</cp:revision>
  <dcterms:created xsi:type="dcterms:W3CDTF">2018-10-15T07:11:14Z</dcterms:created>
  <dcterms:modified xsi:type="dcterms:W3CDTF">2019-03-06T13:02:16Z</dcterms:modified>
</cp:coreProperties>
</file>