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notesMasterIdLst>
    <p:notesMasterId r:id="rId26"/>
  </p:notesMasterIdLst>
  <p:sldIdLst>
    <p:sldId id="257" r:id="rId2"/>
    <p:sldId id="286" r:id="rId3"/>
    <p:sldId id="306" r:id="rId4"/>
    <p:sldId id="263" r:id="rId5"/>
    <p:sldId id="264" r:id="rId6"/>
    <p:sldId id="307" r:id="rId7"/>
    <p:sldId id="308" r:id="rId8"/>
    <p:sldId id="309" r:id="rId9"/>
    <p:sldId id="310" r:id="rId10"/>
    <p:sldId id="271" r:id="rId11"/>
    <p:sldId id="273" r:id="rId12"/>
    <p:sldId id="294" r:id="rId13"/>
    <p:sldId id="295" r:id="rId14"/>
    <p:sldId id="296" r:id="rId15"/>
    <p:sldId id="297" r:id="rId16"/>
    <p:sldId id="281" r:id="rId17"/>
    <p:sldId id="282" r:id="rId18"/>
    <p:sldId id="300" r:id="rId19"/>
    <p:sldId id="303" r:id="rId20"/>
    <p:sldId id="304" r:id="rId21"/>
    <p:sldId id="305" r:id="rId22"/>
    <p:sldId id="311" r:id="rId23"/>
    <p:sldId id="312" r:id="rId24"/>
    <p:sldId id="313" r:id="rId2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742"/>
    <p:restoredTop sz="94650"/>
  </p:normalViewPr>
  <p:slideViewPr>
    <p:cSldViewPr>
      <p:cViewPr varScale="1">
        <p:scale>
          <a:sx n="71" d="100"/>
          <a:sy n="71" d="100"/>
        </p:scale>
        <p:origin x="51" y="36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03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790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0465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28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788150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550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632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509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6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45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629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90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203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>
            <a:normAutofit/>
          </a:bodyPr>
          <a:lstStyle>
            <a:lvl1pPr>
              <a:defRPr sz="2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998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191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2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629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503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600" kern="1200">
          <a:solidFill>
            <a:schemeClr val="accent1">
              <a:lumMod val="75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4" t="7311" r="-861"/>
          <a:stretch/>
        </p:blipFill>
        <p:spPr>
          <a:xfrm>
            <a:off x="0" y="-92546"/>
            <a:ext cx="9252520" cy="523604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B285440D-AE88-CD4F-83CA-2F5FF6F9A10E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78C6DD3E-2D52-9E45-B7C5-CE3CECEAB3EB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E98EEA3-6627-FA40-B2FB-643397847C30}"/>
              </a:ext>
            </a:extLst>
          </p:cNvPr>
          <p:cNvSpPr txBox="1"/>
          <p:nvPr/>
        </p:nvSpPr>
        <p:spPr>
          <a:xfrm>
            <a:off x="5486400" y="2944977"/>
            <a:ext cx="327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Consistency</a:t>
            </a:r>
            <a:b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Is Key</a:t>
            </a:r>
            <a:endParaRPr lang="en-ID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succes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5" t="6676" r="22511" b="6544"/>
          <a:stretch/>
        </p:blipFill>
        <p:spPr bwMode="auto">
          <a:xfrm>
            <a:off x="3691293" y="2875525"/>
            <a:ext cx="2618599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BEE4653B-6B37-224B-814D-D62C9C81C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131590"/>
            <a:ext cx="6447501" cy="543262"/>
          </a:xfrm>
        </p:spPr>
        <p:txBody>
          <a:bodyPr>
            <a:normAutofit/>
          </a:bodyPr>
          <a:lstStyle/>
          <a:p>
            <a:r>
              <a:rPr lang="en-CA" sz="2800" b="1" dirty="0"/>
              <a:t>Have a routine for success</a:t>
            </a:r>
            <a:endParaRPr lang="en-ID" sz="28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D1937F4-D594-1F49-86FC-048282BE9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543" y="1923678"/>
            <a:ext cx="6447501" cy="557385"/>
          </a:xfrm>
        </p:spPr>
        <p:txBody>
          <a:bodyPr>
            <a:noAutofit/>
          </a:bodyPr>
          <a:lstStyle/>
          <a:p>
            <a:r>
              <a:rPr lang="en-CA" sz="2600" dirty="0"/>
              <a:t>Having a routine is vital for success in general.</a:t>
            </a:r>
            <a:r>
              <a:rPr lang="en-ID" sz="2600" dirty="0"/>
              <a:t> 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38705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2067694"/>
            <a:ext cx="6447501" cy="2448272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It should be such that your mind automatically rings a bell to remind what you must</a:t>
            </a:r>
            <a:br>
              <a:rPr lang="en-CA" sz="2600" dirty="0"/>
            </a:br>
            <a:r>
              <a:rPr lang="en-CA" sz="2600" dirty="0"/>
              <a:t>be doing at that particular hour. 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9767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851670"/>
            <a:ext cx="6447501" cy="2448272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To have a routine would mean having dinner on time, cleaning up the kitchen next and then heading to the bedroom to follow up with your skin care routine.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6891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988814"/>
            <a:ext cx="6447501" cy="1256351"/>
          </a:xfrm>
        </p:spPr>
        <p:txBody>
          <a:bodyPr>
            <a:normAutofit/>
          </a:bodyPr>
          <a:lstStyle/>
          <a:p>
            <a:pPr algn="ctr"/>
            <a:r>
              <a:rPr lang="en-CA" sz="2300" dirty="0"/>
              <a:t>With a late dinner, you might end up</a:t>
            </a:r>
            <a:br>
              <a:rPr lang="en-CA" sz="2300" dirty="0"/>
            </a:br>
            <a:r>
              <a:rPr lang="en-CA" sz="2300" dirty="0"/>
              <a:t>too exhausted and miss out on</a:t>
            </a:r>
            <a:br>
              <a:rPr lang="en-CA" sz="2300" dirty="0"/>
            </a:br>
            <a:r>
              <a:rPr lang="en-CA" sz="2300" dirty="0"/>
              <a:t>your daily routine. </a:t>
            </a:r>
            <a:endParaRPr lang="en-ID" sz="23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3D517A13-128A-F142-96C8-8ABEFF5F2B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556" y="2356966"/>
            <a:ext cx="2868389" cy="201498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671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419622"/>
            <a:ext cx="6447501" cy="2448272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So everything does need a proper</a:t>
            </a:r>
            <a:br>
              <a:rPr lang="en-CA" sz="2600" dirty="0"/>
            </a:br>
            <a:r>
              <a:rPr lang="en-CA" sz="2600" dirty="0"/>
              <a:t>allocation of time. </a:t>
            </a:r>
          </a:p>
          <a:p>
            <a:pPr algn="ctr"/>
            <a:endParaRPr lang="en-CA" sz="2600" dirty="0"/>
          </a:p>
          <a:p>
            <a:pPr algn="ctr"/>
            <a:r>
              <a:rPr lang="en-CA" sz="2600" dirty="0"/>
              <a:t>All of this needs to be set in</a:t>
            </a:r>
            <a:br>
              <a:rPr lang="en-CA" sz="2600" dirty="0"/>
            </a:br>
            <a:r>
              <a:rPr lang="en-CA" sz="2600" dirty="0"/>
              <a:t>order to achieve success.</a:t>
            </a:r>
            <a:r>
              <a:rPr lang="en-ID" sz="2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7178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23678"/>
            <a:ext cx="6447501" cy="1224136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In the long term, having a messed up routine will not only stand in your way of success but also mess up other aspects of life as well.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2834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EE4653B-6B37-224B-814D-D62C9C81C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728149"/>
            <a:ext cx="6447501" cy="657347"/>
          </a:xfrm>
        </p:spPr>
        <p:txBody>
          <a:bodyPr>
            <a:normAutofit/>
          </a:bodyPr>
          <a:lstStyle/>
          <a:p>
            <a:r>
              <a:rPr lang="en-CA" sz="2800" b="1" dirty="0"/>
              <a:t>Create good habits</a:t>
            </a:r>
            <a:endParaRPr lang="en-ID" sz="28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D1937F4-D594-1F49-86FC-048282BE9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001" y="2478623"/>
            <a:ext cx="6447501" cy="885215"/>
          </a:xfrm>
        </p:spPr>
        <p:txBody>
          <a:bodyPr>
            <a:noAutofit/>
          </a:bodyPr>
          <a:lstStyle/>
          <a:p>
            <a:r>
              <a:rPr lang="en-CA" sz="2600" dirty="0"/>
              <a:t>Being consistent leads to the development of good habits. 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59309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95686"/>
            <a:ext cx="6447501" cy="1224136"/>
          </a:xfrm>
        </p:spPr>
        <p:txBody>
          <a:bodyPr>
            <a:noAutofit/>
          </a:bodyPr>
          <a:lstStyle/>
          <a:p>
            <a:pPr algn="ctr"/>
            <a:r>
              <a:rPr lang="en-MY" sz="2600" dirty="0"/>
              <a:t>Instead, the keys to achieving any goals you set for are consistency and making quick decisions.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169452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23678"/>
            <a:ext cx="6447501" cy="1296144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The first thing to keep in mind for</a:t>
            </a:r>
            <a:br>
              <a:rPr lang="en-CA" sz="2600" dirty="0"/>
            </a:br>
            <a:r>
              <a:rPr lang="en-CA" sz="2600" dirty="0"/>
              <a:t>creating good habits is to choose discipline</a:t>
            </a:r>
            <a:br>
              <a:rPr lang="en-CA" sz="2600" dirty="0"/>
            </a:br>
            <a:r>
              <a:rPr lang="en-CA" sz="2600" dirty="0"/>
              <a:t>and your priority over your moods.</a:t>
            </a:r>
            <a:r>
              <a:rPr lang="en-ID" sz="2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6034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2067694"/>
            <a:ext cx="6447501" cy="1368152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We’ve all chosen the 'mood' over</a:t>
            </a:r>
            <a:br>
              <a:rPr lang="en-CA" sz="2600" dirty="0"/>
            </a:br>
            <a:r>
              <a:rPr lang="en-CA" sz="2600" dirty="0"/>
              <a:t>consistency, which has eventually led to</a:t>
            </a:r>
            <a:br>
              <a:rPr lang="en-CA" sz="2600" dirty="0"/>
            </a:br>
            <a:r>
              <a:rPr lang="en-CA" sz="2600" dirty="0"/>
              <a:t>a failure in developing good habits.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73976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51670"/>
            <a:ext cx="6656287" cy="1512168"/>
          </a:xfrm>
        </p:spPr>
        <p:txBody>
          <a:bodyPr>
            <a:noAutofit/>
          </a:bodyPr>
          <a:lstStyle/>
          <a:p>
            <a:pPr algn="ctr"/>
            <a:r>
              <a:rPr lang="en-CA" sz="2600" b="1" i="1" dirty="0">
                <a:solidFill>
                  <a:srgbClr val="FFC000"/>
                </a:solidFill>
              </a:rPr>
              <a:t>Consistency</a:t>
            </a:r>
            <a:r>
              <a:rPr lang="en-CA" sz="2600" dirty="0"/>
              <a:t> is the magic ingredient for success,</a:t>
            </a:r>
            <a:br>
              <a:rPr lang="en-CA" sz="2600" dirty="0"/>
            </a:br>
            <a:r>
              <a:rPr lang="en-CA" sz="2600" dirty="0"/>
              <a:t>be it personal betterment, business, academics</a:t>
            </a:r>
            <a:br>
              <a:rPr lang="en-CA" sz="2600" dirty="0"/>
            </a:br>
            <a:r>
              <a:rPr lang="en-CA" sz="2600" dirty="0"/>
              <a:t>or just the relationships with loved ones.</a:t>
            </a:r>
            <a:r>
              <a:rPr lang="en-ID" sz="2600" dirty="0"/>
              <a:t> </a:t>
            </a:r>
            <a:endParaRPr lang="en-MY" sz="2600" dirty="0"/>
          </a:p>
        </p:txBody>
      </p:sp>
    </p:spTree>
    <p:extLst>
      <p:ext uri="{BB962C8B-B14F-4D97-AF65-F5344CB8AC3E}">
        <p14:creationId xmlns:p14="http://schemas.microsoft.com/office/powerpoint/2010/main" val="183677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936104"/>
          </a:xfrm>
        </p:spPr>
        <p:txBody>
          <a:bodyPr>
            <a:noAutofit/>
          </a:bodyPr>
          <a:lstStyle/>
          <a:p>
            <a:pPr algn="ctr"/>
            <a:r>
              <a:rPr lang="en-US" sz="2300" dirty="0"/>
              <a:t>To help keep to the good habits you create, it’s a good idea to track your progress. This helps you know how beneficial the habit has been for you. </a:t>
            </a:r>
            <a:endParaRPr lang="en-ID" sz="23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2CA9C238-C418-EB4D-8B74-804550A52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843" y="2499742"/>
            <a:ext cx="2915816" cy="1640147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00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2067694"/>
            <a:ext cx="6447501" cy="1440160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When you see the actual figure on scale, you’ll get more enthusiastic and positive about your workout and how it turns out for you.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0768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779662"/>
            <a:ext cx="6447501" cy="1728192"/>
          </a:xfrm>
        </p:spPr>
        <p:txBody>
          <a:bodyPr>
            <a:noAutofit/>
          </a:bodyPr>
          <a:lstStyle/>
          <a:p>
            <a:pPr algn="ctr"/>
            <a:r>
              <a:rPr lang="en-CA" sz="2600" dirty="0"/>
              <a:t>No results can be seen over night.</a:t>
            </a:r>
            <a:r>
              <a:rPr lang="en-ID" sz="2600" dirty="0"/>
              <a:t> </a:t>
            </a:r>
          </a:p>
          <a:p>
            <a:pPr algn="ctr"/>
            <a:endParaRPr lang="en-ID" sz="2600" dirty="0"/>
          </a:p>
          <a:p>
            <a:pPr algn="ctr"/>
            <a:r>
              <a:rPr lang="en-CA" sz="2600" dirty="0"/>
              <a:t>Success isn’t out of reach, it’s only</a:t>
            </a:r>
            <a:br>
              <a:rPr lang="en-CA" sz="2600" dirty="0"/>
            </a:br>
            <a:r>
              <a:rPr lang="en-CA" sz="2600" dirty="0"/>
              <a:t>difficult to reach.</a:t>
            </a:r>
            <a:r>
              <a:rPr lang="en-ID" sz="2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31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23678"/>
            <a:ext cx="6447501" cy="1728192"/>
          </a:xfrm>
        </p:spPr>
        <p:txBody>
          <a:bodyPr>
            <a:noAutofit/>
          </a:bodyPr>
          <a:lstStyle/>
          <a:p>
            <a:pPr algn="ctr"/>
            <a:r>
              <a:rPr lang="en-CA" sz="2600" dirty="0"/>
              <a:t>Consistency leads to the development</a:t>
            </a:r>
            <a:br>
              <a:rPr lang="en-CA" sz="2600" dirty="0"/>
            </a:br>
            <a:r>
              <a:rPr lang="en-CA" sz="2600" dirty="0"/>
              <a:t>of good habits, good habits lead to actions</a:t>
            </a:r>
            <a:br>
              <a:rPr lang="en-CA" sz="2600" dirty="0"/>
            </a:br>
            <a:r>
              <a:rPr lang="en-CA" sz="2600" dirty="0"/>
              <a:t>and that gets all the work done.</a:t>
            </a:r>
            <a:r>
              <a:rPr lang="en-ID" sz="2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1337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131590"/>
            <a:ext cx="6447501" cy="1152128"/>
          </a:xfrm>
        </p:spPr>
        <p:txBody>
          <a:bodyPr>
            <a:noAutofit/>
          </a:bodyPr>
          <a:lstStyle/>
          <a:p>
            <a:pPr algn="ctr"/>
            <a:r>
              <a:rPr lang="en-CA" sz="2300" dirty="0"/>
              <a:t>They only make you stronger and</a:t>
            </a:r>
            <a:br>
              <a:rPr lang="en-CA" sz="2300" dirty="0"/>
            </a:br>
            <a:r>
              <a:rPr lang="en-CA" sz="2300" dirty="0"/>
              <a:t>more ambitious than ever</a:t>
            </a:r>
            <a:br>
              <a:rPr lang="en-CA" sz="2300" dirty="0"/>
            </a:br>
            <a:r>
              <a:rPr lang="en-CA" sz="2300" dirty="0"/>
              <a:t>to reach your goals. </a:t>
            </a:r>
            <a:endParaRPr lang="en-ID" sz="23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A5C10228-0A81-BE4E-BE67-81A3AC8D8C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554" y="2499742"/>
            <a:ext cx="2908394" cy="178256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198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864096"/>
          </a:xfrm>
        </p:spPr>
        <p:txBody>
          <a:bodyPr>
            <a:noAutofit/>
          </a:bodyPr>
          <a:lstStyle/>
          <a:p>
            <a:pPr algn="ctr"/>
            <a:r>
              <a:rPr lang="en-CA" sz="2600" dirty="0">
                <a:solidFill>
                  <a:schemeClr val="tx1"/>
                </a:solidFill>
              </a:rPr>
              <a:t>The important thing is not to do it once,</a:t>
            </a:r>
            <a:br>
              <a:rPr lang="en-CA" sz="2600" dirty="0">
                <a:solidFill>
                  <a:schemeClr val="tx1"/>
                </a:solidFill>
              </a:rPr>
            </a:br>
            <a:r>
              <a:rPr lang="en-CA" sz="2600" dirty="0">
                <a:solidFill>
                  <a:schemeClr val="tx1"/>
                </a:solidFill>
              </a:rPr>
              <a:t>but to do it over and over again. </a:t>
            </a:r>
            <a:endParaRPr lang="en-MY" sz="2600" dirty="0">
              <a:solidFill>
                <a:schemeClr val="tx1"/>
              </a:solidFill>
            </a:endParaRPr>
          </a:p>
        </p:txBody>
      </p:sp>
      <p:pic>
        <p:nvPicPr>
          <p:cNvPr id="1026" name="Picture 2" descr="Image result for repea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27734"/>
            <a:ext cx="2520280" cy="252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94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EE4653B-6B37-224B-814D-D62C9C81C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482355"/>
            <a:ext cx="6447501" cy="657347"/>
          </a:xfrm>
        </p:spPr>
        <p:txBody>
          <a:bodyPr>
            <a:normAutofit/>
          </a:bodyPr>
          <a:lstStyle/>
          <a:p>
            <a:r>
              <a:rPr lang="en-CA" sz="2800" b="1" dirty="0"/>
              <a:t>Be committed and persevere</a:t>
            </a:r>
            <a:endParaRPr lang="en-ID" sz="28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D1937F4-D594-1F49-86FC-048282BE9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001" y="2139702"/>
            <a:ext cx="6447501" cy="1194804"/>
          </a:xfrm>
        </p:spPr>
        <p:txBody>
          <a:bodyPr>
            <a:normAutofit/>
          </a:bodyPr>
          <a:lstStyle/>
          <a:p>
            <a:r>
              <a:rPr lang="en-CA" sz="2400" dirty="0"/>
              <a:t>Perseverance is to keep up your efforts in doing something no matter the difficulties and obstacles in the way.</a:t>
            </a:r>
            <a:r>
              <a:rPr lang="en-ID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0493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23678"/>
            <a:ext cx="6447501" cy="1368152"/>
          </a:xfrm>
        </p:spPr>
        <p:txBody>
          <a:bodyPr>
            <a:normAutofit/>
          </a:bodyPr>
          <a:lstStyle/>
          <a:p>
            <a:pPr algn="ctr"/>
            <a:r>
              <a:rPr lang="en-ID" sz="2500" dirty="0"/>
              <a:t>Just like solving a jigsaw puzzle, if the piece doesn’t fit, try another one, and then another one until it's </a:t>
            </a:r>
            <a:r>
              <a:rPr lang="en-ID" sz="2500" dirty="0" smtClean="0"/>
              <a:t>completed.</a:t>
            </a:r>
            <a:endParaRPr lang="en-ID" sz="2500" dirty="0"/>
          </a:p>
        </p:txBody>
      </p:sp>
    </p:spTree>
    <p:extLst>
      <p:ext uri="{BB962C8B-B14F-4D97-AF65-F5344CB8AC3E}">
        <p14:creationId xmlns:p14="http://schemas.microsoft.com/office/powerpoint/2010/main" val="164695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23678"/>
            <a:ext cx="6447501" cy="1368152"/>
          </a:xfrm>
        </p:spPr>
        <p:txBody>
          <a:bodyPr>
            <a:normAutofit/>
          </a:bodyPr>
          <a:lstStyle/>
          <a:p>
            <a:pPr algn="ctr"/>
            <a:r>
              <a:rPr lang="en-CA" sz="2600" dirty="0"/>
              <a:t>Similarly, all goals are left unachieved,</a:t>
            </a:r>
            <a:br>
              <a:rPr lang="en-CA" sz="2600" dirty="0"/>
            </a:br>
            <a:r>
              <a:rPr lang="en-CA" sz="2600" dirty="0"/>
              <a:t>all success unknown till one learns to</a:t>
            </a:r>
            <a:br>
              <a:rPr lang="en-CA" sz="2600" dirty="0"/>
            </a:br>
            <a:r>
              <a:rPr lang="en-CA" sz="2600" dirty="0"/>
              <a:t>stay committed and persevere. 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65583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563638"/>
            <a:ext cx="6447501" cy="223224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Push yourself to be patient and stay committed. 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Anyone can try once and give up, but only</a:t>
            </a:r>
            <a:br>
              <a:rPr lang="en-CA" dirty="0"/>
            </a:br>
            <a:r>
              <a:rPr lang="en-CA" dirty="0"/>
              <a:t>those who stay committed and</a:t>
            </a:r>
            <a:br>
              <a:rPr lang="en-CA" dirty="0"/>
            </a:br>
            <a:r>
              <a:rPr lang="en-CA" dirty="0"/>
              <a:t>persevere succeed in life.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9362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059582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CA" sz="2300" dirty="0"/>
              <a:t>Everything in life demands this</a:t>
            </a:r>
            <a:br>
              <a:rPr lang="en-CA" sz="2300" dirty="0"/>
            </a:br>
            <a:r>
              <a:rPr lang="en-CA" sz="2300" dirty="0"/>
              <a:t>commitment, from a successful career</a:t>
            </a:r>
            <a:br>
              <a:rPr lang="en-CA" sz="2300" dirty="0"/>
            </a:br>
            <a:r>
              <a:rPr lang="en-CA" sz="2300" dirty="0"/>
              <a:t>to a healthy relationship.</a:t>
            </a:r>
            <a:r>
              <a:rPr lang="en-ID" sz="2300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47BDCB02-DAC3-524A-B46D-48E1A67A1E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4614" y="2427734"/>
            <a:ext cx="2914274" cy="1523876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402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851670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CA" sz="2600" dirty="0"/>
              <a:t>Without it, a mother wouldn’t wake up</a:t>
            </a:r>
            <a:br>
              <a:rPr lang="en-CA" sz="2600" dirty="0"/>
            </a:br>
            <a:r>
              <a:rPr lang="en-CA" sz="2600" dirty="0"/>
              <a:t>every single night to nurse her child</a:t>
            </a:r>
            <a:br>
              <a:rPr lang="en-CA" sz="2600" dirty="0"/>
            </a:br>
            <a:r>
              <a:rPr lang="en-CA" sz="2600" dirty="0"/>
              <a:t>the moment he or she lets out a cry. </a:t>
            </a:r>
            <a:endParaRPr lang="en-ID" sz="2600" dirty="0"/>
          </a:p>
        </p:txBody>
      </p:sp>
    </p:spTree>
    <p:extLst>
      <p:ext uri="{BB962C8B-B14F-4D97-AF65-F5344CB8AC3E}">
        <p14:creationId xmlns:p14="http://schemas.microsoft.com/office/powerpoint/2010/main" val="221790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C0FD600B-5D06-CB41-9DBF-02EE08C3A1B9}" vid="{F45A2DC3-C621-494F-A280-52EF2416E3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927</TotalTime>
  <Words>347</Words>
  <Application>Microsoft Office PowerPoint</Application>
  <PresentationFormat>On-screen Show (16:9)</PresentationFormat>
  <Paragraphs>34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Be committed and persevere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routine for success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Create good habits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73</cp:revision>
  <dcterms:created xsi:type="dcterms:W3CDTF">2018-10-15T07:11:14Z</dcterms:created>
  <dcterms:modified xsi:type="dcterms:W3CDTF">2019-03-06T13:49:40Z</dcterms:modified>
</cp:coreProperties>
</file>