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7" r:id="rId1"/>
  </p:sldMasterIdLst>
  <p:notesMasterIdLst>
    <p:notesMasterId r:id="rId3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1" r:id="rId25"/>
    <p:sldId id="282" r:id="rId26"/>
    <p:sldId id="283" r:id="rId27"/>
    <p:sldId id="284" r:id="rId28"/>
    <p:sldId id="285" r:id="rId29"/>
    <p:sldId id="286" r:id="rId3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2"/>
    <p:restoredTop sz="94650"/>
  </p:normalViewPr>
  <p:slideViewPr>
    <p:cSldViewPr>
      <p:cViewPr varScale="1">
        <p:scale>
          <a:sx n="79" d="100"/>
          <a:sy n="79" d="100"/>
        </p:scale>
        <p:origin x="24" y="22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3/6/2019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316038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23790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24304653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6203286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87881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845508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4596320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844509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b="1">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normAutofit/>
          </a:bodyPr>
          <a:lstStyle>
            <a:lvl1pPr marL="0" indent="0">
              <a:buNone/>
              <a:defRPr sz="2400">
                <a:latin typeface="Calibri" panose="020F0502020204030204" pitchFamily="34" charset="0"/>
                <a:cs typeface="Calibri" panose="020F0502020204030204" pitchFamily="34" charset="0"/>
              </a:defRPr>
            </a:lvl1pPr>
            <a:lvl2pPr>
              <a:defRPr sz="2400">
                <a:latin typeface="Calibri" panose="020F0502020204030204" pitchFamily="34" charset="0"/>
                <a:cs typeface="Calibri" panose="020F0502020204030204" pitchFamily="34" charset="0"/>
              </a:defRPr>
            </a:lvl2pPr>
            <a:lvl3pPr>
              <a:defRPr sz="2400">
                <a:latin typeface="Calibri" panose="020F0502020204030204" pitchFamily="34" charset="0"/>
                <a:cs typeface="Calibri" panose="020F0502020204030204" pitchFamily="34" charset="0"/>
              </a:defRPr>
            </a:lvl3pPr>
            <a:lvl4pPr>
              <a:defRPr sz="2400">
                <a:latin typeface="Calibri" panose="020F0502020204030204" pitchFamily="34" charset="0"/>
                <a:cs typeface="Calibri" panose="020F0502020204030204" pitchFamily="34" charset="0"/>
              </a:defRPr>
            </a:lvl4pPr>
            <a:lvl5pPr>
              <a:defRPr sz="2400">
                <a:latin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197451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556629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3/6/2019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375905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3/6/2019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34203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Date Placeholder 2"/>
          <p:cNvSpPr>
            <a:spLocks noGrp="1"/>
          </p:cNvSpPr>
          <p:nvPr>
            <p:ph type="dt" sz="half" idx="10"/>
          </p:nvPr>
        </p:nvSpPr>
        <p:spPr/>
        <p:txBody>
          <a:bodyPr/>
          <a:lstStyle/>
          <a:p>
            <a:fld id="{4D8241E9-601D-4A27-BF72-C7763949FF5A}" type="datetimeFigureOut">
              <a:rPr lang="en-US" smtClean="0"/>
              <a:pPr/>
              <a:t>3/6/2019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459998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3/6/2019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98191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3/6/2019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267621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3/6/2019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61629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3/6/2019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314503010"/>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Lst>
  <p:txStyles>
    <p:title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8584" t="7311" r="-861"/>
          <a:stretch/>
        </p:blipFill>
        <p:spPr>
          <a:xfrm>
            <a:off x="0" y="-92546"/>
            <a:ext cx="9252520" cy="5236046"/>
          </a:xfrm>
          <a:prstGeom prst="rect">
            <a:avLst/>
          </a:prstGeom>
        </p:spPr>
      </p:pic>
      <p:sp>
        <p:nvSpPr>
          <p:cNvPr id="12" name="Rectangle 11">
            <a:extLst>
              <a:ext uri="{FF2B5EF4-FFF2-40B4-BE49-F238E27FC236}">
                <a16:creationId xmlns:a16="http://schemas.microsoft.com/office/drawing/2014/main" xmlns="" id="{B285440D-AE88-CD4F-83CA-2F5FF6F9A10E}"/>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xmlns="" id="{78C6DD3E-2D52-9E45-B7C5-CE3CECEAB3EB}"/>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 name="TextBox 13">
            <a:extLst>
              <a:ext uri="{FF2B5EF4-FFF2-40B4-BE49-F238E27FC236}">
                <a16:creationId xmlns:a16="http://schemas.microsoft.com/office/drawing/2014/main" xmlns="" id="{9E98EEA3-6627-FA40-B2FB-643397847C30}"/>
              </a:ext>
            </a:extLst>
          </p:cNvPr>
          <p:cNvSpPr txBox="1"/>
          <p:nvPr/>
        </p:nvSpPr>
        <p:spPr>
          <a:xfrm>
            <a:off x="5486400" y="3246507"/>
            <a:ext cx="3276600" cy="707886"/>
          </a:xfrm>
          <a:prstGeom prst="rect">
            <a:avLst/>
          </a:prstGeom>
          <a:noFill/>
        </p:spPr>
        <p:txBody>
          <a:bodyPr wrap="square" rtlCol="0">
            <a:spAutoFit/>
          </a:bodyPr>
          <a:lstStyle/>
          <a:p>
            <a:pPr algn="ctr"/>
            <a:r>
              <a:rPr lang="en-US" sz="4000" b="1" dirty="0">
                <a:latin typeface="Calibri" panose="020F0502020204030204" pitchFamily="34" charset="0"/>
                <a:cs typeface="Calibri" panose="020F0502020204030204" pitchFamily="34" charset="0"/>
              </a:rPr>
              <a:t>Set Big Goals</a:t>
            </a:r>
            <a:endParaRPr lang="en-ID" sz="40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635646"/>
            <a:ext cx="6447501" cy="2448272"/>
          </a:xfrm>
        </p:spPr>
        <p:txBody>
          <a:bodyPr>
            <a:normAutofit/>
          </a:bodyPr>
          <a:lstStyle/>
          <a:p>
            <a:pPr algn="ctr"/>
            <a:r>
              <a:rPr lang="en-MY"/>
              <a:t>No matter how many people look down on you and doubt your capability, it’s your own personal belief, unwavering resilience and ambitions that lead you to achieving your ultimate dream.</a:t>
            </a:r>
            <a:endParaRPr lang="en-ID" dirty="0"/>
          </a:p>
        </p:txBody>
      </p:sp>
    </p:spTree>
    <p:extLst>
      <p:ext uri="{BB962C8B-B14F-4D97-AF65-F5344CB8AC3E}">
        <p14:creationId xmlns:p14="http://schemas.microsoft.com/office/powerpoint/2010/main" val="2666393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707654"/>
            <a:ext cx="6447501" cy="2448272"/>
          </a:xfrm>
        </p:spPr>
        <p:txBody>
          <a:bodyPr>
            <a:normAutofit/>
          </a:bodyPr>
          <a:lstStyle/>
          <a:p>
            <a:pPr algn="ctr"/>
            <a:r>
              <a:rPr lang="en-CA" dirty="0"/>
              <a:t>But the moment you start to doubt yourself,</a:t>
            </a:r>
            <a:br>
              <a:rPr lang="en-CA" dirty="0"/>
            </a:br>
            <a:r>
              <a:rPr lang="en-CA" dirty="0"/>
              <a:t>the moment you decide you can’t aim higher</a:t>
            </a:r>
            <a:br>
              <a:rPr lang="en-CA" dirty="0"/>
            </a:br>
            <a:r>
              <a:rPr lang="en-CA" dirty="0"/>
              <a:t>for the fear of failure, is when your</a:t>
            </a:r>
            <a:br>
              <a:rPr lang="en-CA" dirty="0"/>
            </a:br>
            <a:r>
              <a:rPr lang="en-CA" dirty="0"/>
              <a:t>downfall begins.</a:t>
            </a:r>
            <a:r>
              <a:rPr lang="en-ID" dirty="0"/>
              <a:t> </a:t>
            </a:r>
          </a:p>
        </p:txBody>
      </p:sp>
    </p:spTree>
    <p:extLst>
      <p:ext uri="{BB962C8B-B14F-4D97-AF65-F5344CB8AC3E}">
        <p14:creationId xmlns:p14="http://schemas.microsoft.com/office/powerpoint/2010/main" val="1253962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203598"/>
            <a:ext cx="6447501" cy="2448272"/>
          </a:xfrm>
        </p:spPr>
        <p:txBody>
          <a:bodyPr>
            <a:normAutofit/>
          </a:bodyPr>
          <a:lstStyle/>
          <a:p>
            <a:pPr algn="ctr"/>
            <a:r>
              <a:rPr lang="en-CA" sz="2300" dirty="0"/>
              <a:t>With a higher aim, you may miss at first, or,</a:t>
            </a:r>
            <a:br>
              <a:rPr lang="en-CA" sz="2300" dirty="0"/>
            </a:br>
            <a:r>
              <a:rPr lang="en-CA" sz="2300" dirty="0"/>
              <a:t>you may make it on your first try.</a:t>
            </a:r>
            <a:r>
              <a:rPr lang="en-ID" sz="2300" dirty="0"/>
              <a:t> </a:t>
            </a:r>
          </a:p>
        </p:txBody>
      </p:sp>
      <p:pic>
        <p:nvPicPr>
          <p:cNvPr id="2" name="Picture 1">
            <a:extLst>
              <a:ext uri="{FF2B5EF4-FFF2-40B4-BE49-F238E27FC236}">
                <a16:creationId xmlns:a16="http://schemas.microsoft.com/office/drawing/2014/main" xmlns="" id="{910AC366-D7D4-AF4E-88CF-097877E9ABAE}"/>
              </a:ext>
            </a:extLst>
          </p:cNvPr>
          <p:cNvPicPr>
            <a:picLocks noChangeAspect="1"/>
          </p:cNvPicPr>
          <p:nvPr/>
        </p:nvPicPr>
        <p:blipFill>
          <a:blip r:embed="rId2"/>
          <a:stretch>
            <a:fillRect/>
          </a:stretch>
        </p:blipFill>
        <p:spPr>
          <a:xfrm>
            <a:off x="2310350" y="2211710"/>
            <a:ext cx="2842801" cy="1676524"/>
          </a:xfrm>
          <a:prstGeom prst="rect">
            <a:avLst/>
          </a:prstGeom>
          <a:ln>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43116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203598"/>
            <a:ext cx="6447501" cy="2448272"/>
          </a:xfrm>
        </p:spPr>
        <p:txBody>
          <a:bodyPr>
            <a:normAutofit/>
          </a:bodyPr>
          <a:lstStyle/>
          <a:p>
            <a:pPr algn="ctr"/>
            <a:r>
              <a:rPr lang="en-CA" sz="2300" dirty="0"/>
              <a:t>Even if you fall short of your goal, you won’t</a:t>
            </a:r>
            <a:br>
              <a:rPr lang="en-CA" sz="2300" dirty="0"/>
            </a:br>
            <a:r>
              <a:rPr lang="en-CA" sz="2300" dirty="0"/>
              <a:t>end up too far from it. </a:t>
            </a:r>
            <a:endParaRPr lang="en-ID" sz="2300" dirty="0"/>
          </a:p>
        </p:txBody>
      </p:sp>
      <p:pic>
        <p:nvPicPr>
          <p:cNvPr id="2" name="Picture 1">
            <a:extLst>
              <a:ext uri="{FF2B5EF4-FFF2-40B4-BE49-F238E27FC236}">
                <a16:creationId xmlns:a16="http://schemas.microsoft.com/office/drawing/2014/main" xmlns="" id="{C4B99C9D-FC90-F04B-A175-283E1118B7DD}"/>
              </a:ext>
            </a:extLst>
          </p:cNvPr>
          <p:cNvPicPr>
            <a:picLocks noChangeAspect="1"/>
          </p:cNvPicPr>
          <p:nvPr/>
        </p:nvPicPr>
        <p:blipFill>
          <a:blip r:embed="rId2"/>
          <a:stretch>
            <a:fillRect/>
          </a:stretch>
        </p:blipFill>
        <p:spPr>
          <a:xfrm>
            <a:off x="2283132" y="2211710"/>
            <a:ext cx="2897237" cy="1904876"/>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8399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419622"/>
            <a:ext cx="6447501" cy="2448272"/>
          </a:xfrm>
        </p:spPr>
        <p:txBody>
          <a:bodyPr>
            <a:normAutofit/>
          </a:bodyPr>
          <a:lstStyle/>
          <a:p>
            <a:pPr algn="ctr"/>
            <a:r>
              <a:rPr lang="en-CA" sz="2600" dirty="0"/>
              <a:t>Just think of achieving</a:t>
            </a:r>
            <a:br>
              <a:rPr lang="en-CA" sz="2600" dirty="0"/>
            </a:br>
            <a:r>
              <a:rPr lang="en-CA" sz="2600" dirty="0"/>
              <a:t>a good score on a test.</a:t>
            </a:r>
            <a:r>
              <a:rPr lang="en-ID" sz="2600" dirty="0"/>
              <a:t> </a:t>
            </a:r>
          </a:p>
          <a:p>
            <a:pPr algn="ctr"/>
            <a:endParaRPr lang="en-ID" sz="2600" dirty="0"/>
          </a:p>
          <a:p>
            <a:pPr algn="ctr"/>
            <a:r>
              <a:rPr lang="en-CA" sz="2600" dirty="0"/>
              <a:t>But that’s all it will be; an average</a:t>
            </a:r>
            <a:br>
              <a:rPr lang="en-CA" sz="2600" dirty="0"/>
            </a:br>
            <a:r>
              <a:rPr lang="en-CA" sz="2600" dirty="0"/>
              <a:t>and low achievement.</a:t>
            </a:r>
            <a:r>
              <a:rPr lang="en-ID" sz="2600" dirty="0"/>
              <a:t> </a:t>
            </a:r>
          </a:p>
        </p:txBody>
      </p:sp>
    </p:spTree>
    <p:extLst>
      <p:ext uri="{BB962C8B-B14F-4D97-AF65-F5344CB8AC3E}">
        <p14:creationId xmlns:p14="http://schemas.microsoft.com/office/powerpoint/2010/main" val="3750034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50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EE4653B-6B37-224B-814D-D62C9C81C6A1}"/>
              </a:ext>
            </a:extLst>
          </p:cNvPr>
          <p:cNvSpPr>
            <a:spLocks noGrp="1"/>
          </p:cNvSpPr>
          <p:nvPr>
            <p:ph type="title"/>
          </p:nvPr>
        </p:nvSpPr>
        <p:spPr>
          <a:xfrm>
            <a:off x="508001" y="1635646"/>
            <a:ext cx="6447501" cy="543262"/>
          </a:xfrm>
        </p:spPr>
        <p:txBody>
          <a:bodyPr>
            <a:normAutofit/>
          </a:bodyPr>
          <a:lstStyle/>
          <a:p>
            <a:r>
              <a:rPr lang="en-CA" sz="2800" b="1" dirty="0"/>
              <a:t>Set purpose driven goals</a:t>
            </a:r>
            <a:endParaRPr lang="en-ID" sz="2800" b="1" dirty="0"/>
          </a:p>
        </p:txBody>
      </p:sp>
      <p:sp>
        <p:nvSpPr>
          <p:cNvPr id="3" name="Text Placeholder 2">
            <a:extLst>
              <a:ext uri="{FF2B5EF4-FFF2-40B4-BE49-F238E27FC236}">
                <a16:creationId xmlns:a16="http://schemas.microsoft.com/office/drawing/2014/main" xmlns="" id="{DD1937F4-D594-1F49-86FC-048282BE9A03}"/>
              </a:ext>
            </a:extLst>
          </p:cNvPr>
          <p:cNvSpPr>
            <a:spLocks noGrp="1"/>
          </p:cNvSpPr>
          <p:nvPr>
            <p:ph type="body" idx="1"/>
          </p:nvPr>
        </p:nvSpPr>
        <p:spPr>
          <a:xfrm>
            <a:off x="508001" y="2355726"/>
            <a:ext cx="6447501" cy="1194804"/>
          </a:xfrm>
        </p:spPr>
        <p:txBody>
          <a:bodyPr>
            <a:normAutofit/>
          </a:bodyPr>
          <a:lstStyle/>
          <a:p>
            <a:r>
              <a:rPr lang="en-CA" sz="2400" dirty="0"/>
              <a:t>When setting goals, you need to think about how to achieve them, what you need to do to achieve them, and how much time you need to get there.</a:t>
            </a:r>
            <a:r>
              <a:rPr lang="en-ID" sz="2400" dirty="0"/>
              <a:t> </a:t>
            </a:r>
            <a:endParaRPr lang="en-US" sz="2400" dirty="0"/>
          </a:p>
        </p:txBody>
      </p:sp>
    </p:spTree>
    <p:extLst>
      <p:ext uri="{BB962C8B-B14F-4D97-AF65-F5344CB8AC3E}">
        <p14:creationId xmlns:p14="http://schemas.microsoft.com/office/powerpoint/2010/main" val="3387057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9" presetClass="entr" presetSubtype="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203598"/>
            <a:ext cx="6447501" cy="2448272"/>
          </a:xfrm>
        </p:spPr>
        <p:txBody>
          <a:bodyPr>
            <a:normAutofit/>
          </a:bodyPr>
          <a:lstStyle/>
          <a:p>
            <a:pPr algn="ctr"/>
            <a:r>
              <a:rPr lang="en-CA" sz="2300" dirty="0"/>
              <a:t>Why is it a priority? </a:t>
            </a:r>
            <a:r>
              <a:rPr lang="en-ID" sz="2300" dirty="0"/>
              <a:t/>
            </a:r>
            <a:br>
              <a:rPr lang="en-ID" sz="2300" dirty="0"/>
            </a:br>
            <a:r>
              <a:rPr lang="en-CA" sz="2300" dirty="0"/>
              <a:t>Why is it so important? </a:t>
            </a:r>
            <a:endParaRPr lang="en-ID" sz="2300" dirty="0"/>
          </a:p>
        </p:txBody>
      </p:sp>
      <p:pic>
        <p:nvPicPr>
          <p:cNvPr id="2" name="Picture 1">
            <a:extLst>
              <a:ext uri="{FF2B5EF4-FFF2-40B4-BE49-F238E27FC236}">
                <a16:creationId xmlns:a16="http://schemas.microsoft.com/office/drawing/2014/main" xmlns="" id="{93A18395-5514-FD41-8F50-311CC4FFD905}"/>
              </a:ext>
            </a:extLst>
          </p:cNvPr>
          <p:cNvPicPr>
            <a:picLocks noChangeAspect="1"/>
          </p:cNvPicPr>
          <p:nvPr/>
        </p:nvPicPr>
        <p:blipFill>
          <a:blip r:embed="rId2"/>
          <a:stretch>
            <a:fillRect/>
          </a:stretch>
        </p:blipFill>
        <p:spPr>
          <a:xfrm>
            <a:off x="2273843" y="2211710"/>
            <a:ext cx="2915816" cy="1640147"/>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27660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635646"/>
            <a:ext cx="6447501" cy="2448272"/>
          </a:xfrm>
        </p:spPr>
        <p:txBody>
          <a:bodyPr>
            <a:normAutofit/>
          </a:bodyPr>
          <a:lstStyle/>
          <a:p>
            <a:pPr algn="ctr"/>
            <a:r>
              <a:rPr lang="en-US" sz="2800" dirty="0"/>
              <a:t>Setting goals is easy. Just think of drawing up a new year's resolution. Everyone does that every year and has been doing it forever. </a:t>
            </a:r>
            <a:endParaRPr lang="en-ID" sz="2800" dirty="0"/>
          </a:p>
        </p:txBody>
      </p:sp>
    </p:spTree>
    <p:extLst>
      <p:ext uri="{BB962C8B-B14F-4D97-AF65-F5344CB8AC3E}">
        <p14:creationId xmlns:p14="http://schemas.microsoft.com/office/powerpoint/2010/main" val="97672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7999" y="1131590"/>
            <a:ext cx="6447501" cy="936104"/>
          </a:xfrm>
        </p:spPr>
        <p:txBody>
          <a:bodyPr>
            <a:normAutofit/>
          </a:bodyPr>
          <a:lstStyle/>
          <a:p>
            <a:pPr algn="ctr"/>
            <a:r>
              <a:rPr lang="en-CA" sz="2500" dirty="0"/>
              <a:t>As such, it’s important to not merely set goals,</a:t>
            </a:r>
            <a:br>
              <a:rPr lang="en-CA" sz="2500" dirty="0"/>
            </a:br>
            <a:r>
              <a:rPr lang="en-CA" sz="2500" dirty="0"/>
              <a:t>but set purpose driven goals instead.</a:t>
            </a:r>
            <a:r>
              <a:rPr lang="en-ID" sz="2500" dirty="0"/>
              <a:t> </a:t>
            </a:r>
          </a:p>
        </p:txBody>
      </p:sp>
      <p:pic>
        <p:nvPicPr>
          <p:cNvPr id="2" name="Picture 1">
            <a:extLst>
              <a:ext uri="{FF2B5EF4-FFF2-40B4-BE49-F238E27FC236}">
                <a16:creationId xmlns:a16="http://schemas.microsoft.com/office/drawing/2014/main" xmlns="" id="{494C20C5-F943-EB4A-A541-520366AABB85}"/>
              </a:ext>
            </a:extLst>
          </p:cNvPr>
          <p:cNvPicPr>
            <a:picLocks noChangeAspect="1"/>
          </p:cNvPicPr>
          <p:nvPr/>
        </p:nvPicPr>
        <p:blipFill>
          <a:blip r:embed="rId2"/>
          <a:stretch>
            <a:fillRect/>
          </a:stretch>
        </p:blipFill>
        <p:spPr>
          <a:xfrm>
            <a:off x="2270990" y="2139702"/>
            <a:ext cx="2921521" cy="1947681"/>
          </a:xfrm>
          <a:prstGeom prst="rect">
            <a:avLst/>
          </a:prstGeom>
          <a:ln>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98946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635646"/>
            <a:ext cx="6447501" cy="2448272"/>
          </a:xfrm>
        </p:spPr>
        <p:txBody>
          <a:bodyPr>
            <a:normAutofit/>
          </a:bodyPr>
          <a:lstStyle/>
          <a:p>
            <a:pPr algn="ctr"/>
            <a:r>
              <a:rPr lang="en-CA" dirty="0"/>
              <a:t>For example, you may well be thinking of hitting the gym, working out and getting yourself in shape. With just this in mind, you set a goal in your new year's resolution to work out every day.</a:t>
            </a:r>
            <a:r>
              <a:rPr lang="en-ID" dirty="0"/>
              <a:t> </a:t>
            </a:r>
          </a:p>
        </p:txBody>
      </p:sp>
    </p:spTree>
    <p:extLst>
      <p:ext uri="{BB962C8B-B14F-4D97-AF65-F5344CB8AC3E}">
        <p14:creationId xmlns:p14="http://schemas.microsoft.com/office/powerpoint/2010/main" val="2136125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851670"/>
            <a:ext cx="6447501" cy="1800200"/>
          </a:xfrm>
        </p:spPr>
        <p:txBody>
          <a:bodyPr>
            <a:normAutofit/>
          </a:bodyPr>
          <a:lstStyle/>
          <a:p>
            <a:pPr algn="ctr"/>
            <a:r>
              <a:rPr lang="en-CA" sz="2600" dirty="0"/>
              <a:t>If you’re going to set yourself up for</a:t>
            </a:r>
            <a:br>
              <a:rPr lang="en-CA" sz="2600" dirty="0"/>
            </a:br>
            <a:r>
              <a:rPr lang="en-CA" sz="2600" dirty="0"/>
              <a:t>success in life, then you need to set</a:t>
            </a:r>
            <a:br>
              <a:rPr lang="en-CA" sz="2600" dirty="0"/>
            </a:br>
            <a:r>
              <a:rPr lang="en-CA" sz="2600" dirty="0"/>
              <a:t>some mighty meaningful goals for yourself.</a:t>
            </a:r>
            <a:r>
              <a:rPr lang="en-ID" sz="2600" dirty="0"/>
              <a:t> </a:t>
            </a:r>
            <a:endParaRPr lang="en-MY" sz="2600" dirty="0"/>
          </a:p>
        </p:txBody>
      </p:sp>
    </p:spTree>
    <p:extLst>
      <p:ext uri="{BB962C8B-B14F-4D97-AF65-F5344CB8AC3E}">
        <p14:creationId xmlns:p14="http://schemas.microsoft.com/office/powerpoint/2010/main" val="2017743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707654"/>
            <a:ext cx="6447501" cy="2448272"/>
          </a:xfrm>
        </p:spPr>
        <p:txBody>
          <a:bodyPr>
            <a:normAutofit/>
          </a:bodyPr>
          <a:lstStyle/>
          <a:p>
            <a:pPr algn="ctr"/>
            <a:r>
              <a:rPr lang="en-CA" dirty="0"/>
              <a:t>You do it the first day and the second, and then something comes up on the third. Then you end up skipping the fourth day because you get lazy and there goes your fitness, there goes the goal. </a:t>
            </a:r>
            <a:endParaRPr lang="en-ID" dirty="0"/>
          </a:p>
        </p:txBody>
      </p:sp>
    </p:spTree>
    <p:extLst>
      <p:ext uri="{BB962C8B-B14F-4D97-AF65-F5344CB8AC3E}">
        <p14:creationId xmlns:p14="http://schemas.microsoft.com/office/powerpoint/2010/main" val="3900195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563638"/>
            <a:ext cx="6447501" cy="2448272"/>
          </a:xfrm>
        </p:spPr>
        <p:txBody>
          <a:bodyPr>
            <a:normAutofit/>
          </a:bodyPr>
          <a:lstStyle/>
          <a:p>
            <a:pPr algn="ctr"/>
            <a:r>
              <a:rPr lang="en-CA" dirty="0"/>
              <a:t>On the other hand, an obese person on the verge of getting diabetes and a possible heart attack is told by the doctor he needs to work out and lose weight really soon if he still wants a chance at a healthy life, or maybe just life.</a:t>
            </a:r>
            <a:r>
              <a:rPr lang="en-ID" dirty="0"/>
              <a:t> </a:t>
            </a:r>
          </a:p>
        </p:txBody>
      </p:sp>
    </p:spTree>
    <p:extLst>
      <p:ext uri="{BB962C8B-B14F-4D97-AF65-F5344CB8AC3E}">
        <p14:creationId xmlns:p14="http://schemas.microsoft.com/office/powerpoint/2010/main" val="3571411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707654"/>
            <a:ext cx="6447501" cy="2448272"/>
          </a:xfrm>
        </p:spPr>
        <p:txBody>
          <a:bodyPr>
            <a:normAutofit/>
          </a:bodyPr>
          <a:lstStyle/>
          <a:p>
            <a:pPr algn="ctr"/>
            <a:r>
              <a:rPr lang="en-CA" dirty="0"/>
              <a:t>This is his 'Why'. This is why he won’t skip the third or fourth day no matter what comes up.</a:t>
            </a:r>
            <a:br>
              <a:rPr lang="en-CA" dirty="0"/>
            </a:br>
            <a:r>
              <a:rPr lang="en-CA" dirty="0"/>
              <a:t>This is why he will achieve his goal</a:t>
            </a:r>
            <a:br>
              <a:rPr lang="en-CA" dirty="0"/>
            </a:br>
            <a:r>
              <a:rPr lang="en-CA" dirty="0"/>
              <a:t>with more determination.</a:t>
            </a:r>
            <a:endParaRPr lang="en-ID" dirty="0"/>
          </a:p>
        </p:txBody>
      </p:sp>
    </p:spTree>
    <p:extLst>
      <p:ext uri="{BB962C8B-B14F-4D97-AF65-F5344CB8AC3E}">
        <p14:creationId xmlns:p14="http://schemas.microsoft.com/office/powerpoint/2010/main" val="4053524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707654"/>
            <a:ext cx="6447501" cy="2448272"/>
          </a:xfrm>
        </p:spPr>
        <p:txBody>
          <a:bodyPr>
            <a:normAutofit/>
          </a:bodyPr>
          <a:lstStyle/>
          <a:p>
            <a:pPr algn="ctr"/>
            <a:r>
              <a:rPr lang="en-CA" dirty="0"/>
              <a:t>So through every hardship on your way when you are at the brink of giving up, you can tell yourself again and again WHY you cannot give up,</a:t>
            </a:r>
            <a:br>
              <a:rPr lang="en-CA" dirty="0"/>
            </a:br>
            <a:r>
              <a:rPr lang="en-CA" dirty="0"/>
              <a:t>WHY you must go on. </a:t>
            </a:r>
            <a:endParaRPr lang="en-ID" dirty="0"/>
          </a:p>
        </p:txBody>
      </p:sp>
    </p:spTree>
    <p:extLst>
      <p:ext uri="{BB962C8B-B14F-4D97-AF65-F5344CB8AC3E}">
        <p14:creationId xmlns:p14="http://schemas.microsoft.com/office/powerpoint/2010/main" val="396944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EE4653B-6B37-224B-814D-D62C9C81C6A1}"/>
              </a:ext>
            </a:extLst>
          </p:cNvPr>
          <p:cNvSpPr>
            <a:spLocks noGrp="1"/>
          </p:cNvSpPr>
          <p:nvPr>
            <p:ph type="title"/>
          </p:nvPr>
        </p:nvSpPr>
        <p:spPr>
          <a:xfrm>
            <a:off x="508001" y="1626371"/>
            <a:ext cx="6447501" cy="657347"/>
          </a:xfrm>
        </p:spPr>
        <p:txBody>
          <a:bodyPr>
            <a:normAutofit/>
          </a:bodyPr>
          <a:lstStyle/>
          <a:p>
            <a:r>
              <a:rPr lang="en-CA" sz="2800" b="1" dirty="0"/>
              <a:t>Give yourself a timeframe to work with</a:t>
            </a:r>
            <a:endParaRPr lang="en-ID" sz="2800" b="1" dirty="0"/>
          </a:p>
        </p:txBody>
      </p:sp>
      <p:sp>
        <p:nvSpPr>
          <p:cNvPr id="3" name="Text Placeholder 2">
            <a:extLst>
              <a:ext uri="{FF2B5EF4-FFF2-40B4-BE49-F238E27FC236}">
                <a16:creationId xmlns:a16="http://schemas.microsoft.com/office/drawing/2014/main" xmlns="" id="{DD1937F4-D594-1F49-86FC-048282BE9A03}"/>
              </a:ext>
            </a:extLst>
          </p:cNvPr>
          <p:cNvSpPr>
            <a:spLocks noGrp="1"/>
          </p:cNvSpPr>
          <p:nvPr>
            <p:ph type="body" idx="1"/>
          </p:nvPr>
        </p:nvSpPr>
        <p:spPr>
          <a:xfrm>
            <a:off x="508001" y="2427734"/>
            <a:ext cx="6447501" cy="885215"/>
          </a:xfrm>
        </p:spPr>
        <p:txBody>
          <a:bodyPr>
            <a:normAutofit/>
          </a:bodyPr>
          <a:lstStyle/>
          <a:p>
            <a:r>
              <a:rPr lang="en-CA" sz="2400" dirty="0"/>
              <a:t>Without setting a timeframe to achieve any particular goal, there will be no sense of urgency.</a:t>
            </a:r>
            <a:endParaRPr lang="en-US" sz="2400" dirty="0"/>
          </a:p>
        </p:txBody>
      </p:sp>
    </p:spTree>
    <p:extLst>
      <p:ext uri="{BB962C8B-B14F-4D97-AF65-F5344CB8AC3E}">
        <p14:creationId xmlns:p14="http://schemas.microsoft.com/office/powerpoint/2010/main" val="1593096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923678"/>
            <a:ext cx="6447501" cy="2448272"/>
          </a:xfrm>
        </p:spPr>
        <p:txBody>
          <a:bodyPr>
            <a:normAutofit/>
          </a:bodyPr>
          <a:lstStyle/>
          <a:p>
            <a:pPr algn="ctr"/>
            <a:r>
              <a:rPr lang="en-CA" sz="2600" dirty="0"/>
              <a:t>Giving yourself a duration for a specific task will make you more productive in that short time than you would be without it.</a:t>
            </a:r>
            <a:endParaRPr lang="en-ID" sz="2600" dirty="0"/>
          </a:p>
        </p:txBody>
      </p:sp>
    </p:spTree>
    <p:extLst>
      <p:ext uri="{BB962C8B-B14F-4D97-AF65-F5344CB8AC3E}">
        <p14:creationId xmlns:p14="http://schemas.microsoft.com/office/powerpoint/2010/main" val="1694520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987574"/>
            <a:ext cx="6447501" cy="864096"/>
          </a:xfrm>
        </p:spPr>
        <p:txBody>
          <a:bodyPr>
            <a:normAutofit/>
          </a:bodyPr>
          <a:lstStyle/>
          <a:p>
            <a:pPr algn="ctr"/>
            <a:r>
              <a:rPr lang="en-CA" sz="2300" dirty="0"/>
              <a:t>You need to be sure whether the goal is</a:t>
            </a:r>
            <a:br>
              <a:rPr lang="en-CA" sz="2300" dirty="0"/>
            </a:br>
            <a:r>
              <a:rPr lang="en-CA" sz="2300" dirty="0"/>
              <a:t>a short term goal or a long term one.</a:t>
            </a:r>
            <a:endParaRPr lang="en-ID" sz="2300" dirty="0"/>
          </a:p>
        </p:txBody>
      </p:sp>
      <p:pic>
        <p:nvPicPr>
          <p:cNvPr id="2" name="Picture 1">
            <a:extLst>
              <a:ext uri="{FF2B5EF4-FFF2-40B4-BE49-F238E27FC236}">
                <a16:creationId xmlns:a16="http://schemas.microsoft.com/office/drawing/2014/main" xmlns="" id="{83981FE2-875B-D249-833F-D94B0470BEF8}"/>
              </a:ext>
            </a:extLst>
          </p:cNvPr>
          <p:cNvPicPr>
            <a:picLocks noChangeAspect="1"/>
          </p:cNvPicPr>
          <p:nvPr/>
        </p:nvPicPr>
        <p:blipFill>
          <a:blip r:embed="rId2"/>
          <a:stretch>
            <a:fillRect/>
          </a:stretch>
        </p:blipFill>
        <p:spPr>
          <a:xfrm>
            <a:off x="2259602" y="2088232"/>
            <a:ext cx="2944297" cy="2283718"/>
          </a:xfrm>
          <a:prstGeom prst="rect">
            <a:avLst/>
          </a:prstGeom>
          <a:ln>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6804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131590"/>
            <a:ext cx="6447501" cy="936104"/>
          </a:xfrm>
        </p:spPr>
        <p:txBody>
          <a:bodyPr>
            <a:normAutofit/>
          </a:bodyPr>
          <a:lstStyle/>
          <a:p>
            <a:pPr algn="ctr"/>
            <a:r>
              <a:rPr lang="en-CA" dirty="0"/>
              <a:t>The timeframe should not be based</a:t>
            </a:r>
            <a:br>
              <a:rPr lang="en-CA" dirty="0"/>
            </a:br>
            <a:r>
              <a:rPr lang="en-CA" dirty="0"/>
              <a:t>on some delusion.</a:t>
            </a:r>
            <a:endParaRPr lang="en-ID" dirty="0"/>
          </a:p>
        </p:txBody>
      </p:sp>
      <p:pic>
        <p:nvPicPr>
          <p:cNvPr id="2" name="Picture 1">
            <a:extLst>
              <a:ext uri="{FF2B5EF4-FFF2-40B4-BE49-F238E27FC236}">
                <a16:creationId xmlns:a16="http://schemas.microsoft.com/office/drawing/2014/main" xmlns="" id="{4447BBBC-733B-CF46-B817-EEDB83D574D3}"/>
              </a:ext>
            </a:extLst>
          </p:cNvPr>
          <p:cNvPicPr>
            <a:picLocks noChangeAspect="1"/>
          </p:cNvPicPr>
          <p:nvPr/>
        </p:nvPicPr>
        <p:blipFill>
          <a:blip r:embed="rId2"/>
          <a:stretch>
            <a:fillRect/>
          </a:stretch>
        </p:blipFill>
        <p:spPr>
          <a:xfrm>
            <a:off x="2271307" y="2139702"/>
            <a:ext cx="2920888" cy="1944216"/>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13200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779662"/>
            <a:ext cx="6447501" cy="2448272"/>
          </a:xfrm>
        </p:spPr>
        <p:txBody>
          <a:bodyPr>
            <a:normAutofit/>
          </a:bodyPr>
          <a:lstStyle/>
          <a:p>
            <a:pPr algn="ctr"/>
            <a:r>
              <a:rPr lang="en-CA" sz="2500" dirty="0"/>
              <a:t>If you have an essay due next week, and you keep delaying it or doing it in bits, paragraph to paragraph a day, it’ll get tiresome and boring.</a:t>
            </a:r>
            <a:r>
              <a:rPr lang="en-ID" sz="2500" dirty="0"/>
              <a:t> </a:t>
            </a:r>
          </a:p>
        </p:txBody>
      </p:sp>
    </p:spTree>
    <p:extLst>
      <p:ext uri="{BB962C8B-B14F-4D97-AF65-F5344CB8AC3E}">
        <p14:creationId xmlns:p14="http://schemas.microsoft.com/office/powerpoint/2010/main" val="131701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707654"/>
            <a:ext cx="6447501" cy="2448272"/>
          </a:xfrm>
        </p:spPr>
        <p:txBody>
          <a:bodyPr>
            <a:normAutofit/>
          </a:bodyPr>
          <a:lstStyle/>
          <a:p>
            <a:pPr algn="ctr"/>
            <a:r>
              <a:rPr lang="en-CA" sz="2500" dirty="0"/>
              <a:t>But if you decide to do it in two days, you’ll utilise those two days much more effectively</a:t>
            </a:r>
            <a:br>
              <a:rPr lang="en-CA" sz="2500" dirty="0"/>
            </a:br>
            <a:r>
              <a:rPr lang="en-CA" sz="2500" dirty="0"/>
              <a:t>and will even have time for other goals</a:t>
            </a:r>
            <a:br>
              <a:rPr lang="en-CA" sz="2500" dirty="0"/>
            </a:br>
            <a:r>
              <a:rPr lang="en-CA" sz="2500" dirty="0"/>
              <a:t>once you finish with that essay.</a:t>
            </a:r>
            <a:endParaRPr lang="en-ID" sz="2500" dirty="0"/>
          </a:p>
        </p:txBody>
      </p:sp>
    </p:spTree>
    <p:extLst>
      <p:ext uri="{BB962C8B-B14F-4D97-AF65-F5344CB8AC3E}">
        <p14:creationId xmlns:p14="http://schemas.microsoft.com/office/powerpoint/2010/main" val="1851296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779662"/>
            <a:ext cx="6447501" cy="1800200"/>
          </a:xfrm>
        </p:spPr>
        <p:txBody>
          <a:bodyPr>
            <a:normAutofit/>
          </a:bodyPr>
          <a:lstStyle/>
          <a:p>
            <a:pPr algn="ctr"/>
            <a:r>
              <a:rPr lang="en-CA" sz="2600" dirty="0"/>
              <a:t>So as a starting point, the first and foremost thing to remember on the journey of personal success is a positive attitude towards everything. </a:t>
            </a:r>
            <a:endParaRPr lang="en-MY" sz="2600" dirty="0"/>
          </a:p>
        </p:txBody>
      </p:sp>
    </p:spTree>
    <p:extLst>
      <p:ext uri="{BB962C8B-B14F-4D97-AF65-F5344CB8AC3E}">
        <p14:creationId xmlns:p14="http://schemas.microsoft.com/office/powerpoint/2010/main" val="3553475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203598"/>
            <a:ext cx="6447501" cy="1800200"/>
          </a:xfrm>
        </p:spPr>
        <p:txBody>
          <a:bodyPr>
            <a:normAutofit/>
          </a:bodyPr>
          <a:lstStyle/>
          <a:p>
            <a:pPr algn="ctr"/>
            <a:r>
              <a:rPr lang="en-CA" sz="2300" dirty="0"/>
              <a:t>If you fail once, brush up your knees</a:t>
            </a:r>
            <a:br>
              <a:rPr lang="en-CA" sz="2300" dirty="0"/>
            </a:br>
            <a:r>
              <a:rPr lang="en-CA" sz="2300" dirty="0"/>
              <a:t>and get back out there.</a:t>
            </a:r>
            <a:r>
              <a:rPr lang="en-ID" sz="2300" dirty="0"/>
              <a:t> </a:t>
            </a:r>
            <a:endParaRPr lang="en-MY" sz="2300" dirty="0"/>
          </a:p>
        </p:txBody>
      </p:sp>
      <p:pic>
        <p:nvPicPr>
          <p:cNvPr id="2" name="Picture 1">
            <a:extLst>
              <a:ext uri="{FF2B5EF4-FFF2-40B4-BE49-F238E27FC236}">
                <a16:creationId xmlns:a16="http://schemas.microsoft.com/office/drawing/2014/main" xmlns="" id="{56AB2E87-9500-D74E-B7B8-A2107139A59F}"/>
              </a:ext>
            </a:extLst>
          </p:cNvPr>
          <p:cNvPicPr>
            <a:picLocks noChangeAspect="1"/>
          </p:cNvPicPr>
          <p:nvPr/>
        </p:nvPicPr>
        <p:blipFill>
          <a:blip r:embed="rId2"/>
          <a:stretch>
            <a:fillRect/>
          </a:stretch>
        </p:blipFill>
        <p:spPr>
          <a:xfrm>
            <a:off x="2257114" y="2211710"/>
            <a:ext cx="2949274" cy="2000622"/>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44307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779662"/>
            <a:ext cx="6447501" cy="1800200"/>
          </a:xfrm>
        </p:spPr>
        <p:txBody>
          <a:bodyPr>
            <a:normAutofit/>
          </a:bodyPr>
          <a:lstStyle/>
          <a:p>
            <a:pPr algn="ctr"/>
            <a:r>
              <a:rPr lang="en-CA" sz="2600" dirty="0"/>
              <a:t>If you get rejected the first time, better yourself with a positive outlook, prove yourself instead of bringing yourself down with negativity. </a:t>
            </a:r>
            <a:endParaRPr lang="en-MY" sz="2600" dirty="0"/>
          </a:p>
        </p:txBody>
      </p:sp>
    </p:spTree>
    <p:extLst>
      <p:ext uri="{BB962C8B-B14F-4D97-AF65-F5344CB8AC3E}">
        <p14:creationId xmlns:p14="http://schemas.microsoft.com/office/powerpoint/2010/main" val="1218733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7997" y="987574"/>
            <a:ext cx="6447501" cy="1800200"/>
          </a:xfrm>
        </p:spPr>
        <p:txBody>
          <a:bodyPr>
            <a:normAutofit/>
          </a:bodyPr>
          <a:lstStyle/>
          <a:p>
            <a:pPr algn="ctr"/>
            <a:r>
              <a:rPr lang="en-MY" sz="2600" dirty="0"/>
              <a:t>If others can put up a fight to achieve personal success despite countless hardships, so can you.</a:t>
            </a:r>
            <a:endParaRPr lang="en-ID" sz="2600" dirty="0"/>
          </a:p>
        </p:txBody>
      </p:sp>
      <p:pic>
        <p:nvPicPr>
          <p:cNvPr id="4" name="Picture 3">
            <a:extLst>
              <a:ext uri="{FF2B5EF4-FFF2-40B4-BE49-F238E27FC236}">
                <a16:creationId xmlns:a16="http://schemas.microsoft.com/office/drawing/2014/main" xmlns="" id="{78B05EC6-62FC-6D48-B4CF-5E3DE0A36A65}"/>
              </a:ext>
            </a:extLst>
          </p:cNvPr>
          <p:cNvPicPr>
            <a:picLocks noChangeAspect="1"/>
          </p:cNvPicPr>
          <p:nvPr/>
        </p:nvPicPr>
        <p:blipFill>
          <a:blip r:embed="rId2"/>
          <a:stretch>
            <a:fillRect/>
          </a:stretch>
        </p:blipFill>
        <p:spPr>
          <a:xfrm>
            <a:off x="2297280" y="2571750"/>
            <a:ext cx="2868937" cy="1632074"/>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78558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EE4653B-6B37-224B-814D-D62C9C81C6A1}"/>
              </a:ext>
            </a:extLst>
          </p:cNvPr>
          <p:cNvSpPr>
            <a:spLocks noGrp="1"/>
          </p:cNvSpPr>
          <p:nvPr>
            <p:ph type="title"/>
          </p:nvPr>
        </p:nvSpPr>
        <p:spPr>
          <a:xfrm>
            <a:off x="508001" y="1567090"/>
            <a:ext cx="6447501" cy="962422"/>
          </a:xfrm>
        </p:spPr>
        <p:txBody>
          <a:bodyPr>
            <a:normAutofit/>
          </a:bodyPr>
          <a:lstStyle/>
          <a:p>
            <a:r>
              <a:rPr lang="en-CA" sz="2800" b="1" dirty="0"/>
              <a:t>Better to aim high and miss, than to aim low and achieve</a:t>
            </a:r>
            <a:endParaRPr lang="en-US" sz="2800" dirty="0"/>
          </a:p>
        </p:txBody>
      </p:sp>
      <p:sp>
        <p:nvSpPr>
          <p:cNvPr id="3" name="Text Placeholder 2">
            <a:extLst>
              <a:ext uri="{FF2B5EF4-FFF2-40B4-BE49-F238E27FC236}">
                <a16:creationId xmlns:a16="http://schemas.microsoft.com/office/drawing/2014/main" xmlns="" id="{DD1937F4-D594-1F49-86FC-048282BE9A03}"/>
              </a:ext>
            </a:extLst>
          </p:cNvPr>
          <p:cNvSpPr>
            <a:spLocks noGrp="1"/>
          </p:cNvSpPr>
          <p:nvPr>
            <p:ph type="body" idx="1"/>
          </p:nvPr>
        </p:nvSpPr>
        <p:spPr>
          <a:xfrm>
            <a:off x="508001" y="2694647"/>
            <a:ext cx="6447501" cy="885215"/>
          </a:xfrm>
        </p:spPr>
        <p:txBody>
          <a:bodyPr>
            <a:normAutofit/>
          </a:bodyPr>
          <a:lstStyle/>
          <a:p>
            <a:r>
              <a:rPr lang="en-CA" sz="2400" dirty="0"/>
              <a:t>It’s always better to aim high, even if you don’t succeed at first.</a:t>
            </a:r>
            <a:r>
              <a:rPr lang="en-ID" sz="2400" dirty="0"/>
              <a:t> </a:t>
            </a:r>
            <a:endParaRPr lang="en-US" sz="2400" dirty="0"/>
          </a:p>
        </p:txBody>
      </p:sp>
    </p:spTree>
    <p:extLst>
      <p:ext uri="{BB962C8B-B14F-4D97-AF65-F5344CB8AC3E}">
        <p14:creationId xmlns:p14="http://schemas.microsoft.com/office/powerpoint/2010/main" val="904932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851670"/>
            <a:ext cx="6447501" cy="1800200"/>
          </a:xfrm>
        </p:spPr>
        <p:txBody>
          <a:bodyPr>
            <a:normAutofit/>
          </a:bodyPr>
          <a:lstStyle/>
          <a:p>
            <a:pPr algn="ctr"/>
            <a:r>
              <a:rPr lang="en-CA" sz="2600" dirty="0"/>
              <a:t>The problem with setting lower standards</a:t>
            </a:r>
            <a:br>
              <a:rPr lang="en-CA" sz="2600" dirty="0"/>
            </a:br>
            <a:r>
              <a:rPr lang="en-CA" sz="2600" dirty="0"/>
              <a:t>is that the lower you set your aim,</a:t>
            </a:r>
            <a:br>
              <a:rPr lang="en-CA" sz="2600" dirty="0"/>
            </a:br>
            <a:r>
              <a:rPr lang="en-CA" sz="2600" dirty="0"/>
              <a:t>the more you confine yourself.</a:t>
            </a:r>
            <a:r>
              <a:rPr lang="en-ID" sz="2600" dirty="0"/>
              <a:t> </a:t>
            </a:r>
          </a:p>
        </p:txBody>
      </p:sp>
    </p:spTree>
    <p:extLst>
      <p:ext uri="{BB962C8B-B14F-4D97-AF65-F5344CB8AC3E}">
        <p14:creationId xmlns:p14="http://schemas.microsoft.com/office/powerpoint/2010/main" val="1646954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203598"/>
            <a:ext cx="6447501" cy="1800200"/>
          </a:xfrm>
        </p:spPr>
        <p:txBody>
          <a:bodyPr>
            <a:normAutofit/>
          </a:bodyPr>
          <a:lstStyle/>
          <a:p>
            <a:pPr algn="ctr"/>
            <a:r>
              <a:rPr lang="en-CA" sz="2300" dirty="0"/>
              <a:t>Where you could achieve the stars, your low aim</a:t>
            </a:r>
            <a:br>
              <a:rPr lang="en-CA" sz="2300" dirty="0"/>
            </a:br>
            <a:r>
              <a:rPr lang="en-CA" sz="2300" dirty="0"/>
              <a:t>of never going that high will hold you back. </a:t>
            </a:r>
            <a:endParaRPr lang="en-ID" sz="2300" dirty="0"/>
          </a:p>
        </p:txBody>
      </p:sp>
      <p:pic>
        <p:nvPicPr>
          <p:cNvPr id="2" name="Picture 1">
            <a:extLst>
              <a:ext uri="{FF2B5EF4-FFF2-40B4-BE49-F238E27FC236}">
                <a16:creationId xmlns:a16="http://schemas.microsoft.com/office/drawing/2014/main" xmlns="" id="{5ABA9BAB-148C-5F47-8B8F-3103198719FC}"/>
              </a:ext>
            </a:extLst>
          </p:cNvPr>
          <p:cNvPicPr>
            <a:picLocks noChangeAspect="1"/>
          </p:cNvPicPr>
          <p:nvPr/>
        </p:nvPicPr>
        <p:blipFill>
          <a:blip r:embed="rId2"/>
          <a:stretch>
            <a:fillRect/>
          </a:stretch>
        </p:blipFill>
        <p:spPr>
          <a:xfrm>
            <a:off x="2300886" y="2283718"/>
            <a:ext cx="2861730" cy="2144390"/>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08205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Fac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Introduction" id="{C0FD600B-5D06-CB41-9DBF-02EE08C3A1B9}" vid="{F45A2DC3-C621-494F-A280-52EF2416E3A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716</TotalTime>
  <Words>587</Words>
  <Application>Microsoft Office PowerPoint</Application>
  <PresentationFormat>On-screen Show (16:9)</PresentationFormat>
  <Paragraphs>35</Paragraphs>
  <Slides>29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Trebuchet MS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Better to aim high and miss, than to aim low and achieve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Set purpose driven goals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Give yourself a timeframe to work with</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51</cp:revision>
  <dcterms:created xsi:type="dcterms:W3CDTF">2018-10-15T07:11:14Z</dcterms:created>
  <dcterms:modified xsi:type="dcterms:W3CDTF">2019-03-06T13:20:55Z</dcterms:modified>
</cp:coreProperties>
</file>