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oppins"/>
      <p:regular r:id="rId26"/>
      <p:bold r:id="rId27"/>
      <p:italic r:id="rId28"/>
      <p:boldItalic r:id="rId29"/>
    </p:embeddedFont>
    <p:embeddedFont>
      <p:font typeface="Pacifico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Poppins-regular.fntdata"/><Relationship Id="rId25" Type="http://schemas.openxmlformats.org/officeDocument/2006/relationships/slide" Target="slides/slide21.xml"/><Relationship Id="rId28" Type="http://schemas.openxmlformats.org/officeDocument/2006/relationships/font" Target="fonts/Poppins-italic.fntdata"/><Relationship Id="rId27" Type="http://schemas.openxmlformats.org/officeDocument/2006/relationships/font" Target="fonts/Poppins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font" Target="fonts/Poppins-boldItalic.fntdata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0" Type="http://schemas.openxmlformats.org/officeDocument/2006/relationships/font" Target="fonts/Pacifico-regular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Google Shape;3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54b4a8583_07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54b4a8583_0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4b4a8583_08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54b4a8583_0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4b4a8583_08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4b4a8583_0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54b4a8583_09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54b4a8583_0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4b4a8583_0101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4b4a8583_0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54b4a8583_0107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54b4a8583_0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4b4a8583_0113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54b4a8583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8d0b7625c_035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8d0b7625c_0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4b4a8583_0119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54b4a8583_0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4b4a8583_01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4b4a8583_0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54b4a8583_02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Google Shape;37;g54b4a8583_0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54b4a8583_01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54b4a8583_0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54b4a8583_01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54b4a8583_0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g54b4a8583_03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Google Shape;43;g54b4a8583_0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g54b4a8583_04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Google Shape;49;g54b4a8583_0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54b4a8583_046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54b4a8583_0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54b4a8583_052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54b4a8583_0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54b4a8583_058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54b4a8583_0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54b4a8583_064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54b4a8583_0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4b4a8583_070:notes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4b4a8583_0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Google Shape;15;p3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</a:defRPr>
            </a:lvl1pPr>
            <a:lvl2pPr lvl="1" algn="r">
              <a:buNone/>
              <a:defRPr sz="1300">
                <a:solidFill>
                  <a:schemeClr val="dk1"/>
                </a:solidFill>
              </a:defRPr>
            </a:lvl2pPr>
            <a:lvl3pPr lvl="2" algn="r">
              <a:buNone/>
              <a:defRPr sz="1300">
                <a:solidFill>
                  <a:schemeClr val="dk1"/>
                </a:solidFill>
              </a:defRPr>
            </a:lvl3pPr>
            <a:lvl4pPr lvl="3" algn="r">
              <a:buNone/>
              <a:defRPr sz="1300">
                <a:solidFill>
                  <a:schemeClr val="dk1"/>
                </a:solidFill>
              </a:defRPr>
            </a:lvl4pPr>
            <a:lvl5pPr lvl="4" algn="r">
              <a:buNone/>
              <a:defRPr sz="1300">
                <a:solidFill>
                  <a:schemeClr val="dk1"/>
                </a:solidFill>
              </a:defRPr>
            </a:lvl5pPr>
            <a:lvl6pPr lvl="5" algn="r">
              <a:buNone/>
              <a:defRPr sz="1300">
                <a:solidFill>
                  <a:schemeClr val="dk1"/>
                </a:solidFill>
              </a:defRPr>
            </a:lvl6pPr>
            <a:lvl7pPr lvl="6" algn="r">
              <a:buNone/>
              <a:defRPr sz="1300">
                <a:solidFill>
                  <a:schemeClr val="dk1"/>
                </a:solidFill>
              </a:defRPr>
            </a:lvl7pPr>
            <a:lvl8pPr lvl="7" algn="r">
              <a:buNone/>
              <a:defRPr sz="1300">
                <a:solidFill>
                  <a:schemeClr val="dk1"/>
                </a:solidFill>
              </a:defRPr>
            </a:lvl8pPr>
            <a:lvl9pPr lvl="8" algn="r"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/>
        </p:nvSpPr>
        <p:spPr>
          <a:xfrm>
            <a:off x="557100" y="1510100"/>
            <a:ext cx="8029800" cy="146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20 Ways To Grow</a:t>
            </a:r>
            <a:endParaRPr b="1" sz="6000"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highlight>
                  <a:srgbClr val="FFFFFF"/>
                </a:highlight>
                <a:latin typeface="Poppins"/>
                <a:ea typeface="Poppins"/>
                <a:cs typeface="Poppins"/>
                <a:sym typeface="Poppins"/>
              </a:rPr>
              <a:t>An Email List</a:t>
            </a:r>
            <a:endParaRPr b="1" sz="6000">
              <a:highlight>
                <a:srgbClr val="FFFFFF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Use Personalized Messages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>
                <a:solidFill>
                  <a:schemeClr val="dk1"/>
                </a:solidFill>
              </a:rPr>
              <a:t>Incorporate the name of your recipient in the subject line to help it stand out.</a:t>
            </a:r>
            <a:endParaRPr sz="2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94" name="Google Shape;94;p18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Offer Value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800"/>
              <a:t>Most important of all is to ensure your emails all offer some value – so people want to open the next one!</a:t>
            </a:r>
            <a:endParaRPr sz="28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 Consistent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Send your emails on a consistent basis and ensure you don’t go cold.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06" name="Google Shape;106;p20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Look At Open Rates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Watch which emails get opened, and by who. Learn the best time to send, and the best style.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531875" y="472050"/>
            <a:ext cx="8229600" cy="45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Delete Unengaged Users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is called list hygiene and it is a good practice.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Filter For Spam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Likewise, make sure that any dead email addresses are removed. This kind of list hygiene ensures your audience is highly engaged… and human!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556000" y="549250"/>
            <a:ext cx="8229600" cy="409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Make It A Movement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Make joining your list sound exciting. Describe your subscribers as VIPs!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0" name="Google Shape;130;p24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Promote In Your Sidebar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 can promote your list in your site’s sidebar. Many WordPress plugins let you do this easily. Now your list is promoted on every page of your website!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Never Buy Emails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is a cheap tactic that can actually result in a list that is highly untargeted and that results in your address being blacklisted.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2" name="Google Shape;142;p26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Combine With Facebook Marketing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Facebook has many tools that work very well hand-in-hand with email marketing campaigns. This will allow you, for example, to contact people on Facebook that also belong to your mailing list.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Get A Good Autoresponder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Your autoresponder will handle your email list and provide you with tools for capturing emails and creating messages.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#19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48" name="Google Shape;148;p27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Warm Up Leads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Don’t try to sell to these leas cold. Use your emails to gradually warm them up.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8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#20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154" name="Google Shape;154;p28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Create A Course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One excellent way to get people to join your mailing list is to use a series of set emails in order to provide free training. This also works extremely well as part of a sales funnel to sell a bigger product.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#2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Use Double Opt-In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This will help to prevent spam and ensure that people on your list really want to be there. Which is extremely important.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#3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2" name="Google Shape;52;p11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Allow Unsubscribe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00"/>
              <a:t>Likewise, you should make it as easy as possible for people to leave your email list when they are through.</a:t>
            </a:r>
            <a:endParaRPr sz="26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0" y="379126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#4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457200" y="499200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Promote Your List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Don’t just leave your form on your page and hope people sign up – actively talk about it and promote it.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#5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618150" y="1115575"/>
            <a:ext cx="8068800" cy="395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Create A Magnet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 giveaway can act as an incentive for people to sign up.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457200" y="5760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#6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457200" y="1002325"/>
            <a:ext cx="8229600" cy="399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Don’t Make It Too “good”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your giveaway offers too much value, people will wonder what the “catch” is. It might also cannibalize sales of actual products!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#7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76" name="Google Shape;76;p15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Learn To Write Subjects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Subject lines are the key to getting people to open your messages. They also help you stay out of the spam bin!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acifico"/>
                <a:ea typeface="Pacifico"/>
                <a:cs typeface="Pacifico"/>
                <a:sym typeface="Pacifico"/>
              </a:rPr>
              <a:t>Tip #8</a:t>
            </a:r>
            <a:endParaRPr>
              <a:latin typeface="Pacifico"/>
              <a:ea typeface="Pacifico"/>
              <a:cs typeface="Pacifico"/>
              <a:sym typeface="Pacifico"/>
            </a:endParaRPr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But Don’t Be Tricky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Don’t try and trick people into opening your messages. There are techniques you can use to make your emails sound important or urgent even – but don’t abuse this power.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