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37"/>
  </p:notesMasterIdLst>
  <p:sldIdLst>
    <p:sldId id="257" r:id="rId2"/>
    <p:sldId id="314" r:id="rId3"/>
    <p:sldId id="318" r:id="rId4"/>
    <p:sldId id="319" r:id="rId5"/>
    <p:sldId id="320" r:id="rId6"/>
    <p:sldId id="321" r:id="rId7"/>
    <p:sldId id="322" r:id="rId8"/>
    <p:sldId id="323" r:id="rId9"/>
    <p:sldId id="287" r:id="rId10"/>
    <p:sldId id="317" r:id="rId11"/>
    <p:sldId id="324" r:id="rId12"/>
    <p:sldId id="325" r:id="rId13"/>
    <p:sldId id="326" r:id="rId14"/>
    <p:sldId id="327" r:id="rId15"/>
    <p:sldId id="328" r:id="rId16"/>
    <p:sldId id="296" r:id="rId17"/>
    <p:sldId id="297" r:id="rId18"/>
    <p:sldId id="329" r:id="rId19"/>
    <p:sldId id="330" r:id="rId20"/>
    <p:sldId id="331" r:id="rId21"/>
    <p:sldId id="315" r:id="rId22"/>
    <p:sldId id="316" r:id="rId23"/>
    <p:sldId id="332" r:id="rId24"/>
    <p:sldId id="333" r:id="rId25"/>
    <p:sldId id="334" r:id="rId26"/>
    <p:sldId id="335" r:id="rId27"/>
    <p:sldId id="336" r:id="rId28"/>
    <p:sldId id="337" r:id="rId29"/>
    <p:sldId id="338" r:id="rId30"/>
    <p:sldId id="339" r:id="rId31"/>
    <p:sldId id="340" r:id="rId32"/>
    <p:sldId id="341" r:id="rId33"/>
    <p:sldId id="342" r:id="rId34"/>
    <p:sldId id="343" r:id="rId35"/>
    <p:sldId id="344" r:id="rId3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32"/>
    <p:restoredTop sz="94650"/>
  </p:normalViewPr>
  <p:slideViewPr>
    <p:cSldViewPr>
      <p:cViewPr varScale="1">
        <p:scale>
          <a:sx n="109" d="100"/>
          <a:sy n="109" d="100"/>
        </p:scale>
        <p:origin x="176" y="106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8/1/19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8/1/19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8/1/19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8/1/19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87" b="5283"/>
          <a:stretch/>
        </p:blipFill>
        <p:spPr>
          <a:xfrm>
            <a:off x="-29628" y="0"/>
            <a:ext cx="9173628" cy="5164038"/>
          </a:xfrm>
          <a:prstGeom prst="rect">
            <a:avLst/>
          </a:prstGeom>
        </p:spPr>
      </p:pic>
      <p:sp>
        <p:nvSpPr>
          <p:cNvPr id="6" name="Rectangle 5">
            <a:extLst>
              <a:ext uri="{FF2B5EF4-FFF2-40B4-BE49-F238E27FC236}">
                <a16:creationId xmlns:a16="http://schemas.microsoft.com/office/drawing/2014/main" id="{C52F299D-D2D3-C242-B2A1-63C26FD4F6DF}"/>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C75FA1-0A6B-5C47-99D4-547D57C97EF6}"/>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a:extLst>
              <a:ext uri="{FF2B5EF4-FFF2-40B4-BE49-F238E27FC236}">
                <a16:creationId xmlns:a16="http://schemas.microsoft.com/office/drawing/2014/main" id="{B0EC07DE-6975-4242-BF7B-E4E5DBC1A0B6}"/>
              </a:ext>
            </a:extLst>
          </p:cNvPr>
          <p:cNvSpPr txBox="1"/>
          <p:nvPr/>
        </p:nvSpPr>
        <p:spPr>
          <a:xfrm>
            <a:off x="5486400" y="2569398"/>
            <a:ext cx="3276600" cy="2062103"/>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Thinking Systems For Success – Planning Positive Future</a:t>
            </a:r>
            <a:endParaRPr lang="en-ID" sz="32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563638"/>
            <a:ext cx="5328592" cy="1944216"/>
          </a:xfrm>
        </p:spPr>
        <p:txBody>
          <a:bodyPr>
            <a:noAutofit/>
          </a:bodyPr>
          <a:lstStyle/>
          <a:p>
            <a:pPr algn="ctr"/>
            <a:r>
              <a:rPr lang="en-US" dirty="0"/>
              <a:t>In many cases, successful people are just like us; they have experienced many failures. The difference is that they kept working on their ideas, refining the process, until they finally succeeded.</a:t>
            </a:r>
            <a:endParaRPr lang="en-ID" dirty="0"/>
          </a:p>
        </p:txBody>
      </p:sp>
    </p:spTree>
    <p:extLst>
      <p:ext uri="{BB962C8B-B14F-4D97-AF65-F5344CB8AC3E}">
        <p14:creationId xmlns:p14="http://schemas.microsoft.com/office/powerpoint/2010/main" val="288866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07654"/>
            <a:ext cx="5328592" cy="1944216"/>
          </a:xfrm>
        </p:spPr>
        <p:txBody>
          <a:bodyPr>
            <a:noAutofit/>
          </a:bodyPr>
          <a:lstStyle/>
          <a:p>
            <a:pPr algn="ctr"/>
            <a:r>
              <a:rPr lang="en-US" dirty="0"/>
              <a:t>Success is typically achieved through the application of precise and detailed systems that are subsequently followed strictly and the same way every time.</a:t>
            </a:r>
            <a:r>
              <a:rPr lang="en-ID" dirty="0"/>
              <a:t> </a:t>
            </a:r>
          </a:p>
        </p:txBody>
      </p:sp>
    </p:spTree>
    <p:extLst>
      <p:ext uri="{BB962C8B-B14F-4D97-AF65-F5344CB8AC3E}">
        <p14:creationId xmlns:p14="http://schemas.microsoft.com/office/powerpoint/2010/main" val="3158472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563638"/>
            <a:ext cx="5328592" cy="1944216"/>
          </a:xfrm>
        </p:spPr>
        <p:txBody>
          <a:bodyPr>
            <a:noAutofit/>
          </a:bodyPr>
          <a:lstStyle/>
          <a:p>
            <a:pPr algn="ctr"/>
            <a:r>
              <a:rPr lang="en-US" dirty="0"/>
              <a:t>This means that the approach adopted by one individual to achieve success might not be as effective for another individual because they will be facing different external environment dynamics.</a:t>
            </a:r>
            <a:r>
              <a:rPr lang="en-ID" dirty="0"/>
              <a:t> </a:t>
            </a:r>
          </a:p>
        </p:txBody>
      </p:sp>
    </p:spTree>
    <p:extLst>
      <p:ext uri="{BB962C8B-B14F-4D97-AF65-F5344CB8AC3E}">
        <p14:creationId xmlns:p14="http://schemas.microsoft.com/office/powerpoint/2010/main" val="3285843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635646"/>
            <a:ext cx="4464496" cy="1944216"/>
          </a:xfrm>
        </p:spPr>
        <p:txBody>
          <a:bodyPr>
            <a:noAutofit/>
          </a:bodyPr>
          <a:lstStyle/>
          <a:p>
            <a:pPr algn="ctr"/>
            <a:r>
              <a:rPr lang="en-US" dirty="0"/>
              <a:t>However, it is essential to realize that the way we choose to address and complete a task is often the most difficult way. </a:t>
            </a:r>
            <a:endParaRPr lang="en-ID" dirty="0"/>
          </a:p>
        </p:txBody>
      </p:sp>
    </p:spTree>
    <p:extLst>
      <p:ext uri="{BB962C8B-B14F-4D97-AF65-F5344CB8AC3E}">
        <p14:creationId xmlns:p14="http://schemas.microsoft.com/office/powerpoint/2010/main" val="3255809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491630"/>
            <a:ext cx="6048672" cy="2304256"/>
          </a:xfrm>
        </p:spPr>
        <p:txBody>
          <a:bodyPr>
            <a:noAutofit/>
          </a:bodyPr>
          <a:lstStyle/>
          <a:p>
            <a:pPr algn="ctr"/>
            <a:r>
              <a:rPr lang="en-US" dirty="0"/>
              <a:t>People don't immediately identify the most efficient methods and ways to accomplish the same work, which underscores the need for reflection and deep thought in designing the best way forward to optimize not only performance but also reward.</a:t>
            </a:r>
            <a:endParaRPr lang="en-ID" dirty="0"/>
          </a:p>
        </p:txBody>
      </p:sp>
    </p:spTree>
    <p:extLst>
      <p:ext uri="{BB962C8B-B14F-4D97-AF65-F5344CB8AC3E}">
        <p14:creationId xmlns:p14="http://schemas.microsoft.com/office/powerpoint/2010/main" val="507446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707654"/>
            <a:ext cx="4824536" cy="1944216"/>
          </a:xfrm>
        </p:spPr>
        <p:txBody>
          <a:bodyPr>
            <a:noAutofit/>
          </a:bodyPr>
          <a:lstStyle/>
          <a:p>
            <a:pPr algn="ctr"/>
            <a:r>
              <a:rPr lang="en-US" dirty="0"/>
              <a:t>Moreover, it is paramount to always be on the lookout for ways to improve performance, including through creativity and innovation. </a:t>
            </a:r>
            <a:endParaRPr lang="en-ID" dirty="0"/>
          </a:p>
        </p:txBody>
      </p:sp>
    </p:spTree>
    <p:extLst>
      <p:ext uri="{BB962C8B-B14F-4D97-AF65-F5344CB8AC3E}">
        <p14:creationId xmlns:p14="http://schemas.microsoft.com/office/powerpoint/2010/main" val="413310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491630"/>
            <a:ext cx="6447501" cy="602382"/>
          </a:xfrm>
        </p:spPr>
        <p:txBody>
          <a:bodyPr>
            <a:normAutofit/>
          </a:bodyPr>
          <a:lstStyle/>
          <a:p>
            <a:r>
              <a:rPr lang="en-US" b="1" dirty="0"/>
              <a:t>Developing A Winning Formula</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294832"/>
            <a:ext cx="5648175" cy="1573062"/>
          </a:xfrm>
        </p:spPr>
        <p:txBody>
          <a:bodyPr>
            <a:normAutofit/>
          </a:bodyPr>
          <a:lstStyle/>
          <a:p>
            <a:r>
              <a:rPr lang="en-US" dirty="0"/>
              <a:t>The winning formula refers to the approach adopted by an individual to gain success in the targeted areas of life or business.</a:t>
            </a:r>
            <a:r>
              <a:rPr lang="en-ID" dirty="0"/>
              <a:t> </a:t>
            </a:r>
          </a:p>
        </p:txBody>
      </p:sp>
    </p:spTree>
    <p:extLst>
      <p:ext uri="{BB962C8B-B14F-4D97-AF65-F5344CB8AC3E}">
        <p14:creationId xmlns:p14="http://schemas.microsoft.com/office/powerpoint/2010/main" val="254006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779662"/>
            <a:ext cx="4464496" cy="2088232"/>
          </a:xfrm>
        </p:spPr>
        <p:txBody>
          <a:bodyPr>
            <a:noAutofit/>
          </a:bodyPr>
          <a:lstStyle/>
          <a:p>
            <a:pPr algn="ctr"/>
            <a:r>
              <a:rPr lang="en-US" dirty="0"/>
              <a:t>There is a need to adopt a positive attitude towards both the methods adopted as well as the objectives of the project.</a:t>
            </a:r>
            <a:r>
              <a:rPr lang="en-ID" dirty="0"/>
              <a:t> </a:t>
            </a:r>
          </a:p>
        </p:txBody>
      </p:sp>
    </p:spTree>
    <p:extLst>
      <p:ext uri="{BB962C8B-B14F-4D97-AF65-F5344CB8AC3E}">
        <p14:creationId xmlns:p14="http://schemas.microsoft.com/office/powerpoint/2010/main" val="308319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275606"/>
            <a:ext cx="4824536" cy="2448272"/>
          </a:xfrm>
        </p:spPr>
        <p:txBody>
          <a:bodyPr>
            <a:noAutofit/>
          </a:bodyPr>
          <a:lstStyle/>
          <a:p>
            <a:pPr algn="ctr"/>
            <a:r>
              <a:rPr lang="en-US" dirty="0"/>
              <a:t>A positive thinking approach and attitude also rub off on the surrounding people, which helps create a motivated, targeted, and precise approach and environment that bolsters the chances of success.</a:t>
            </a:r>
            <a:endParaRPr lang="en-ID" dirty="0"/>
          </a:p>
        </p:txBody>
      </p:sp>
    </p:spTree>
    <p:extLst>
      <p:ext uri="{BB962C8B-B14F-4D97-AF65-F5344CB8AC3E}">
        <p14:creationId xmlns:p14="http://schemas.microsoft.com/office/powerpoint/2010/main" val="832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635646"/>
            <a:ext cx="5616623" cy="2088232"/>
          </a:xfrm>
        </p:spPr>
        <p:txBody>
          <a:bodyPr>
            <a:noAutofit/>
          </a:bodyPr>
          <a:lstStyle/>
          <a:p>
            <a:pPr algn="ctr"/>
            <a:r>
              <a:rPr lang="en-US" dirty="0"/>
              <a:t>Additionally, a winning formula is typically precise and targeted – this narrows down the areas of focus, which is essential in enhancing creativity and innovation to increase the chances of success.</a:t>
            </a:r>
            <a:r>
              <a:rPr lang="en-ID" dirty="0"/>
              <a:t> </a:t>
            </a:r>
          </a:p>
        </p:txBody>
      </p:sp>
    </p:spTree>
    <p:extLst>
      <p:ext uri="{BB962C8B-B14F-4D97-AF65-F5344CB8AC3E}">
        <p14:creationId xmlns:p14="http://schemas.microsoft.com/office/powerpoint/2010/main" val="3693700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106340"/>
            <a:ext cx="4464496" cy="1440160"/>
          </a:xfrm>
        </p:spPr>
        <p:txBody>
          <a:bodyPr>
            <a:noAutofit/>
          </a:bodyPr>
          <a:lstStyle/>
          <a:p>
            <a:pPr algn="ctr"/>
            <a:r>
              <a:rPr lang="en-US" dirty="0"/>
              <a:t>Progress in human life is typically constituted of overcoming challenges and hurdles in life.</a:t>
            </a:r>
            <a:r>
              <a:rPr lang="en-ID" dirty="0"/>
              <a:t> </a:t>
            </a:r>
          </a:p>
        </p:txBody>
      </p:sp>
      <p:pic>
        <p:nvPicPr>
          <p:cNvPr id="2" name="Picture 1">
            <a:extLst>
              <a:ext uri="{FF2B5EF4-FFF2-40B4-BE49-F238E27FC236}">
                <a16:creationId xmlns:a16="http://schemas.microsoft.com/office/drawing/2014/main" id="{5A1A7933-3AE8-6240-946C-F4544C8EAA24}"/>
              </a:ext>
            </a:extLst>
          </p:cNvPr>
          <p:cNvPicPr>
            <a:picLocks noChangeAspect="1"/>
          </p:cNvPicPr>
          <p:nvPr/>
        </p:nvPicPr>
        <p:blipFill>
          <a:blip r:embed="rId2"/>
          <a:stretch>
            <a:fillRect/>
          </a:stretch>
        </p:blipFill>
        <p:spPr>
          <a:xfrm>
            <a:off x="2383346" y="2579626"/>
            <a:ext cx="2649116" cy="150429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2538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779662"/>
            <a:ext cx="4824536" cy="2088232"/>
          </a:xfrm>
        </p:spPr>
        <p:txBody>
          <a:bodyPr>
            <a:noAutofit/>
          </a:bodyPr>
          <a:lstStyle/>
          <a:p>
            <a:pPr algn="ctr"/>
            <a:r>
              <a:rPr lang="en-US" dirty="0"/>
              <a:t>Therefore, positive thinking helps establish an overall environment that supports and drives success at an individual and collective level.</a:t>
            </a:r>
            <a:r>
              <a:rPr lang="en-ID" dirty="0"/>
              <a:t> </a:t>
            </a:r>
          </a:p>
        </p:txBody>
      </p:sp>
    </p:spTree>
    <p:extLst>
      <p:ext uri="{BB962C8B-B14F-4D97-AF65-F5344CB8AC3E}">
        <p14:creationId xmlns:p14="http://schemas.microsoft.com/office/powerpoint/2010/main" val="220791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594272"/>
            <a:ext cx="6447501" cy="530374"/>
          </a:xfrm>
        </p:spPr>
        <p:txBody>
          <a:bodyPr>
            <a:normAutofit/>
          </a:bodyPr>
          <a:lstStyle/>
          <a:p>
            <a:r>
              <a:rPr lang="en-US" b="1" dirty="0"/>
              <a:t>Establishing Your Systems</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2253458"/>
            <a:ext cx="5864199" cy="1830460"/>
          </a:xfrm>
        </p:spPr>
        <p:txBody>
          <a:bodyPr/>
          <a:lstStyle/>
          <a:p>
            <a:r>
              <a:rPr lang="en-US" dirty="0"/>
              <a:t>Developing a personalized system for thinking, planning, and innovating is crucial in bringing you closer to your goals.</a:t>
            </a:r>
            <a:r>
              <a:rPr lang="en-ID" dirty="0"/>
              <a:t> </a:t>
            </a:r>
          </a:p>
        </p:txBody>
      </p:sp>
    </p:spTree>
    <p:extLst>
      <p:ext uri="{BB962C8B-B14F-4D97-AF65-F5344CB8AC3E}">
        <p14:creationId xmlns:p14="http://schemas.microsoft.com/office/powerpoint/2010/main" val="102773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635646"/>
            <a:ext cx="4176464" cy="2088232"/>
          </a:xfrm>
        </p:spPr>
        <p:txBody>
          <a:bodyPr>
            <a:noAutofit/>
          </a:bodyPr>
          <a:lstStyle/>
          <a:p>
            <a:pPr algn="ctr"/>
            <a:r>
              <a:rPr lang="en-US" dirty="0"/>
              <a:t>This includes ridding of your daily inner conversations of negative thoughts and worries and replacing them with positive thinking.</a:t>
            </a:r>
            <a:r>
              <a:rPr lang="en-ID" dirty="0"/>
              <a:t> </a:t>
            </a:r>
          </a:p>
        </p:txBody>
      </p:sp>
    </p:spTree>
    <p:extLst>
      <p:ext uri="{BB962C8B-B14F-4D97-AF65-F5344CB8AC3E}">
        <p14:creationId xmlns:p14="http://schemas.microsoft.com/office/powerpoint/2010/main" val="339114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851670"/>
            <a:ext cx="3960440" cy="2088232"/>
          </a:xfrm>
        </p:spPr>
        <p:txBody>
          <a:bodyPr>
            <a:noAutofit/>
          </a:bodyPr>
          <a:lstStyle/>
          <a:p>
            <a:pPr algn="ctr"/>
            <a:r>
              <a:rPr lang="en-US" dirty="0"/>
              <a:t>Therefore, it is vital to give yourself the luxury of thinking about how you can do things in a better way.</a:t>
            </a:r>
            <a:r>
              <a:rPr lang="en-ID" dirty="0"/>
              <a:t> </a:t>
            </a:r>
          </a:p>
        </p:txBody>
      </p:sp>
    </p:spTree>
    <p:extLst>
      <p:ext uri="{BB962C8B-B14F-4D97-AF65-F5344CB8AC3E}">
        <p14:creationId xmlns:p14="http://schemas.microsoft.com/office/powerpoint/2010/main" val="833213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563638"/>
            <a:ext cx="5112568" cy="2088232"/>
          </a:xfrm>
        </p:spPr>
        <p:txBody>
          <a:bodyPr>
            <a:noAutofit/>
          </a:bodyPr>
          <a:lstStyle/>
          <a:p>
            <a:r>
              <a:rPr lang="en-US" b="1" i="1" dirty="0"/>
              <a:t>Understanding and assessing your Process</a:t>
            </a:r>
            <a:endParaRPr lang="en-ID" b="1" dirty="0"/>
          </a:p>
          <a:p>
            <a:r>
              <a:rPr lang="en-US" dirty="0"/>
              <a:t>It is essential to understand your thinking system before you can go about fixing it. </a:t>
            </a:r>
            <a:endParaRPr lang="en-ID" dirty="0"/>
          </a:p>
        </p:txBody>
      </p:sp>
    </p:spTree>
    <p:extLst>
      <p:ext uri="{BB962C8B-B14F-4D97-AF65-F5344CB8AC3E}">
        <p14:creationId xmlns:p14="http://schemas.microsoft.com/office/powerpoint/2010/main" val="1372145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779662"/>
            <a:ext cx="4536504" cy="2088232"/>
          </a:xfrm>
        </p:spPr>
        <p:txBody>
          <a:bodyPr>
            <a:noAutofit/>
          </a:bodyPr>
          <a:lstStyle/>
          <a:p>
            <a:pPr algn="ctr"/>
            <a:r>
              <a:rPr lang="en-US" dirty="0"/>
              <a:t>Spending time to get to know yourself is a crucial step in establishing your position in the thinking system as a whole.</a:t>
            </a:r>
            <a:endParaRPr lang="en-ID" dirty="0"/>
          </a:p>
        </p:txBody>
      </p:sp>
    </p:spTree>
    <p:extLst>
      <p:ext uri="{BB962C8B-B14F-4D97-AF65-F5344CB8AC3E}">
        <p14:creationId xmlns:p14="http://schemas.microsoft.com/office/powerpoint/2010/main" val="51137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491630"/>
            <a:ext cx="4896544" cy="2088232"/>
          </a:xfrm>
        </p:spPr>
        <p:txBody>
          <a:bodyPr>
            <a:noAutofit/>
          </a:bodyPr>
          <a:lstStyle/>
          <a:p>
            <a:pPr algn="ctr"/>
            <a:r>
              <a:rPr lang="en-US" dirty="0"/>
              <a:t>Evaluating your process is important as well; for example, if you are staying up until 1 a.m. could mean that you do not have a sufficient sleep and thus having trouble getting up. </a:t>
            </a:r>
            <a:endParaRPr lang="en-ID" dirty="0"/>
          </a:p>
        </p:txBody>
      </p:sp>
    </p:spTree>
    <p:extLst>
      <p:ext uri="{BB962C8B-B14F-4D97-AF65-F5344CB8AC3E}">
        <p14:creationId xmlns:p14="http://schemas.microsoft.com/office/powerpoint/2010/main" val="1777962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059582"/>
            <a:ext cx="5616624" cy="864096"/>
          </a:xfrm>
        </p:spPr>
        <p:txBody>
          <a:bodyPr>
            <a:noAutofit/>
          </a:bodyPr>
          <a:lstStyle/>
          <a:p>
            <a:pPr algn="ctr"/>
            <a:r>
              <a:rPr lang="en-US" dirty="0"/>
              <a:t>The resulting priority will enhance your capacity to succeed.</a:t>
            </a:r>
            <a:endParaRPr lang="en-ID" dirty="0"/>
          </a:p>
        </p:txBody>
      </p:sp>
      <p:pic>
        <p:nvPicPr>
          <p:cNvPr id="2" name="Picture 1">
            <a:extLst>
              <a:ext uri="{FF2B5EF4-FFF2-40B4-BE49-F238E27FC236}">
                <a16:creationId xmlns:a16="http://schemas.microsoft.com/office/drawing/2014/main" id="{668EC6F9-8861-204B-BF5A-0289AF2E4AE0}"/>
              </a:ext>
            </a:extLst>
          </p:cNvPr>
          <p:cNvPicPr>
            <a:picLocks noChangeAspect="1"/>
          </p:cNvPicPr>
          <p:nvPr/>
        </p:nvPicPr>
        <p:blipFill>
          <a:blip r:embed="rId2"/>
          <a:stretch>
            <a:fillRect/>
          </a:stretch>
        </p:blipFill>
        <p:spPr>
          <a:xfrm>
            <a:off x="2329143" y="2283718"/>
            <a:ext cx="2613506" cy="170765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12193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635646"/>
            <a:ext cx="5544616" cy="2088232"/>
          </a:xfrm>
        </p:spPr>
        <p:txBody>
          <a:bodyPr>
            <a:noAutofit/>
          </a:bodyPr>
          <a:lstStyle/>
          <a:p>
            <a:r>
              <a:rPr lang="en-US" b="1" i="1" dirty="0"/>
              <a:t>Studying Others and their Actions</a:t>
            </a:r>
            <a:endParaRPr lang="en-ID" b="1" dirty="0"/>
          </a:p>
          <a:p>
            <a:r>
              <a:rPr lang="en-US" dirty="0"/>
              <a:t>Researching what other people are doing is essential in shaping and developing both your thinking system as well as progress towards success. </a:t>
            </a:r>
            <a:endParaRPr lang="en-ID" dirty="0"/>
          </a:p>
        </p:txBody>
      </p:sp>
    </p:spTree>
    <p:extLst>
      <p:ext uri="{BB962C8B-B14F-4D97-AF65-F5344CB8AC3E}">
        <p14:creationId xmlns:p14="http://schemas.microsoft.com/office/powerpoint/2010/main" val="269846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419622"/>
            <a:ext cx="4536504" cy="2376264"/>
          </a:xfrm>
        </p:spPr>
        <p:txBody>
          <a:bodyPr>
            <a:noAutofit/>
          </a:bodyPr>
          <a:lstStyle/>
          <a:p>
            <a:pPr algn="ctr"/>
            <a:r>
              <a:rPr lang="en-US" dirty="0"/>
              <a:t>There is nothing wrong with using what is already available to achieve success, if you can utilize someone else's thinking system or positive thinking to achieve success, then go for it. </a:t>
            </a:r>
            <a:endParaRPr lang="en-ID" dirty="0"/>
          </a:p>
        </p:txBody>
      </p:sp>
    </p:spTree>
    <p:extLst>
      <p:ext uri="{BB962C8B-B14F-4D97-AF65-F5344CB8AC3E}">
        <p14:creationId xmlns:p14="http://schemas.microsoft.com/office/powerpoint/2010/main" val="3091448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203598"/>
            <a:ext cx="5256584" cy="3024336"/>
          </a:xfrm>
        </p:spPr>
        <p:txBody>
          <a:bodyPr>
            <a:noAutofit/>
          </a:bodyPr>
          <a:lstStyle/>
          <a:p>
            <a:pPr algn="ctr"/>
            <a:r>
              <a:rPr lang="en-US" dirty="0"/>
              <a:t>Coming up with such solutions and, there is a need to engage with the environment, which is highly influenced by the ability of the subject individual to think and assess the current climate, their capacity, and subsequently come up with solutions.</a:t>
            </a:r>
            <a:r>
              <a:rPr lang="en-ID" dirty="0"/>
              <a:t> </a:t>
            </a:r>
          </a:p>
        </p:txBody>
      </p:sp>
    </p:spTree>
    <p:extLst>
      <p:ext uri="{BB962C8B-B14F-4D97-AF65-F5344CB8AC3E}">
        <p14:creationId xmlns:p14="http://schemas.microsoft.com/office/powerpoint/2010/main" val="30911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203598"/>
            <a:ext cx="6336704" cy="1440160"/>
          </a:xfrm>
        </p:spPr>
        <p:txBody>
          <a:bodyPr>
            <a:noAutofit/>
          </a:bodyPr>
          <a:lstStyle/>
          <a:p>
            <a:r>
              <a:rPr lang="en-US" b="1" i="1" dirty="0"/>
              <a:t>Anticipating Challenges</a:t>
            </a:r>
            <a:endParaRPr lang="en-ID" b="1" dirty="0"/>
          </a:p>
          <a:p>
            <a:r>
              <a:rPr lang="en-US" dirty="0"/>
              <a:t>Hurdles and challenges typically characterize the road to success. </a:t>
            </a:r>
            <a:endParaRPr lang="en-ID" dirty="0"/>
          </a:p>
        </p:txBody>
      </p:sp>
      <p:pic>
        <p:nvPicPr>
          <p:cNvPr id="2" name="Picture 1">
            <a:extLst>
              <a:ext uri="{FF2B5EF4-FFF2-40B4-BE49-F238E27FC236}">
                <a16:creationId xmlns:a16="http://schemas.microsoft.com/office/drawing/2014/main" id="{61548C2F-B792-DD4C-B9C7-5A78FD587B79}"/>
              </a:ext>
            </a:extLst>
          </p:cNvPr>
          <p:cNvPicPr>
            <a:picLocks noChangeAspect="1"/>
          </p:cNvPicPr>
          <p:nvPr/>
        </p:nvPicPr>
        <p:blipFill>
          <a:blip r:embed="rId2"/>
          <a:stretch>
            <a:fillRect/>
          </a:stretch>
        </p:blipFill>
        <p:spPr>
          <a:xfrm>
            <a:off x="2518792" y="2787774"/>
            <a:ext cx="2666256" cy="135449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0739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par>
                                <p:cTn id="15" presetID="37" presetClass="entr" presetSubtype="0" fill="hold" grpId="0" nodeType="withEffect">
                                  <p:stCondLst>
                                    <p:cond delay="100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491630"/>
            <a:ext cx="4608512" cy="2088232"/>
          </a:xfrm>
        </p:spPr>
        <p:txBody>
          <a:bodyPr>
            <a:noAutofit/>
          </a:bodyPr>
          <a:lstStyle/>
          <a:p>
            <a:pPr algn="ctr"/>
            <a:r>
              <a:rPr lang="en-US" dirty="0"/>
              <a:t>This means that if you see a problem coming, it is easier to prepare and come up with a solution compared to when a problem surprises you. </a:t>
            </a:r>
            <a:endParaRPr lang="en-ID" dirty="0"/>
          </a:p>
        </p:txBody>
      </p:sp>
    </p:spTree>
    <p:extLst>
      <p:ext uri="{BB962C8B-B14F-4D97-AF65-F5344CB8AC3E}">
        <p14:creationId xmlns:p14="http://schemas.microsoft.com/office/powerpoint/2010/main" val="203975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563638"/>
            <a:ext cx="4608512" cy="2088232"/>
          </a:xfrm>
        </p:spPr>
        <p:txBody>
          <a:bodyPr>
            <a:noAutofit/>
          </a:bodyPr>
          <a:lstStyle/>
          <a:p>
            <a:pPr algn="ctr"/>
            <a:r>
              <a:rPr lang="en-US" dirty="0"/>
              <a:t>It is also essential to establish the implications of such dynamism places you at a very advantageous position to surmount such difficulties.</a:t>
            </a:r>
            <a:endParaRPr lang="en-ID" dirty="0"/>
          </a:p>
        </p:txBody>
      </p:sp>
    </p:spTree>
    <p:extLst>
      <p:ext uri="{BB962C8B-B14F-4D97-AF65-F5344CB8AC3E}">
        <p14:creationId xmlns:p14="http://schemas.microsoft.com/office/powerpoint/2010/main" val="2251797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059582"/>
            <a:ext cx="4608512" cy="3168352"/>
          </a:xfrm>
        </p:spPr>
        <p:txBody>
          <a:bodyPr>
            <a:noAutofit/>
          </a:bodyPr>
          <a:lstStyle/>
          <a:p>
            <a:pPr algn="ctr"/>
            <a:r>
              <a:rPr lang="en-US" dirty="0"/>
              <a:t>Aside from the preparatory advantages, such anticipation allows you to change and adapt in a manner that not only avoids the negative effects of change but also harnesses such change forces and turns them into a value-creating opportunity.</a:t>
            </a:r>
            <a:endParaRPr lang="en-ID" dirty="0"/>
          </a:p>
        </p:txBody>
      </p:sp>
    </p:spTree>
    <p:extLst>
      <p:ext uri="{BB962C8B-B14F-4D97-AF65-F5344CB8AC3E}">
        <p14:creationId xmlns:p14="http://schemas.microsoft.com/office/powerpoint/2010/main" val="1006970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19622"/>
            <a:ext cx="5544616" cy="2376264"/>
          </a:xfrm>
        </p:spPr>
        <p:txBody>
          <a:bodyPr>
            <a:noAutofit/>
          </a:bodyPr>
          <a:lstStyle/>
          <a:p>
            <a:pPr algn="ctr"/>
            <a:r>
              <a:rPr lang="en-US" dirty="0"/>
              <a:t>Adaptability and flexibility are remarkable because change is constant. This is because the external environment is continually changing, and thus demanding that individuals adapt their approach to achieving success. </a:t>
            </a:r>
            <a:endParaRPr lang="en-ID" dirty="0"/>
          </a:p>
        </p:txBody>
      </p:sp>
    </p:spTree>
    <p:extLst>
      <p:ext uri="{BB962C8B-B14F-4D97-AF65-F5344CB8AC3E}">
        <p14:creationId xmlns:p14="http://schemas.microsoft.com/office/powerpoint/2010/main" val="217513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635646"/>
            <a:ext cx="4536504" cy="2088232"/>
          </a:xfrm>
        </p:spPr>
        <p:txBody>
          <a:bodyPr>
            <a:noAutofit/>
          </a:bodyPr>
          <a:lstStyle/>
          <a:p>
            <a:pPr algn="ctr"/>
            <a:r>
              <a:rPr lang="en-US" dirty="0"/>
              <a:t>Making attempts, even when you experience failure, is crucial to build systems for success and ultimately succeed.</a:t>
            </a:r>
            <a:endParaRPr lang="en-ID" dirty="0"/>
          </a:p>
        </p:txBody>
      </p:sp>
    </p:spTree>
    <p:extLst>
      <p:ext uri="{BB962C8B-B14F-4D97-AF65-F5344CB8AC3E}">
        <p14:creationId xmlns:p14="http://schemas.microsoft.com/office/powerpoint/2010/main" val="182934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707654"/>
            <a:ext cx="5688632" cy="2520280"/>
          </a:xfrm>
        </p:spPr>
        <p:txBody>
          <a:bodyPr>
            <a:noAutofit/>
          </a:bodyPr>
          <a:lstStyle/>
          <a:p>
            <a:pPr algn="ctr"/>
            <a:r>
              <a:rPr lang="en-US" dirty="0"/>
              <a:t>Every time there is an alternative (quick, cheap, and easy) way to achieve something, people typically adopt it – which negatively affects their ability to think outside the box and come up with solutions as well.  </a:t>
            </a:r>
            <a:endParaRPr lang="en-ID" dirty="0"/>
          </a:p>
        </p:txBody>
      </p:sp>
    </p:spTree>
    <p:extLst>
      <p:ext uri="{BB962C8B-B14F-4D97-AF65-F5344CB8AC3E}">
        <p14:creationId xmlns:p14="http://schemas.microsoft.com/office/powerpoint/2010/main" val="3913938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707654"/>
            <a:ext cx="5112568" cy="2520280"/>
          </a:xfrm>
        </p:spPr>
        <p:txBody>
          <a:bodyPr>
            <a:noAutofit/>
          </a:bodyPr>
          <a:lstStyle/>
          <a:p>
            <a:pPr algn="ctr"/>
            <a:r>
              <a:rPr lang="en-US" dirty="0"/>
              <a:t>The underlying basis of success in the short, medium, and long-term future is developing good habits deliberately aimed at achieving success. </a:t>
            </a:r>
            <a:endParaRPr lang="en-ID" dirty="0"/>
          </a:p>
        </p:txBody>
      </p:sp>
    </p:spTree>
    <p:extLst>
      <p:ext uri="{BB962C8B-B14F-4D97-AF65-F5344CB8AC3E}">
        <p14:creationId xmlns:p14="http://schemas.microsoft.com/office/powerpoint/2010/main" val="2328915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896544" cy="2520280"/>
          </a:xfrm>
        </p:spPr>
        <p:txBody>
          <a:bodyPr>
            <a:noAutofit/>
          </a:bodyPr>
          <a:lstStyle/>
          <a:p>
            <a:pPr algn="ctr"/>
            <a:r>
              <a:rPr lang="en-US" dirty="0"/>
              <a:t>Instead, it is about nurturing and developing winning systems that become natural to you (second nature) and work towards the targeted goals of success. </a:t>
            </a:r>
            <a:endParaRPr lang="en-ID" dirty="0"/>
          </a:p>
        </p:txBody>
      </p:sp>
    </p:spTree>
    <p:extLst>
      <p:ext uri="{BB962C8B-B14F-4D97-AF65-F5344CB8AC3E}">
        <p14:creationId xmlns:p14="http://schemas.microsoft.com/office/powerpoint/2010/main" val="5690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275606"/>
            <a:ext cx="5256584" cy="2520280"/>
          </a:xfrm>
        </p:spPr>
        <p:txBody>
          <a:bodyPr>
            <a:noAutofit/>
          </a:bodyPr>
          <a:lstStyle/>
          <a:p>
            <a:pPr algn="ctr"/>
            <a:r>
              <a:rPr lang="en-US" sz="2300" dirty="0"/>
              <a:t>Overcome the uncertainty of life cannot be achieved by gaining more control, instead, developing agility, increased speed of learning, accelerated thinking, innovation, and creativity, will allow one to adapt and adjust every time the inevitable evolutions and changes occur.</a:t>
            </a:r>
            <a:endParaRPr lang="en-ID" sz="2300" dirty="0"/>
          </a:p>
        </p:txBody>
      </p:sp>
    </p:spTree>
    <p:extLst>
      <p:ext uri="{BB962C8B-B14F-4D97-AF65-F5344CB8AC3E}">
        <p14:creationId xmlns:p14="http://schemas.microsoft.com/office/powerpoint/2010/main" val="195635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092381"/>
            <a:ext cx="4680520" cy="1368152"/>
          </a:xfrm>
        </p:spPr>
        <p:txBody>
          <a:bodyPr>
            <a:noAutofit/>
          </a:bodyPr>
          <a:lstStyle/>
          <a:p>
            <a:pPr algn="ctr"/>
            <a:r>
              <a:rPr lang="en-US" dirty="0"/>
              <a:t>Some of the significant areas of systems thinking and planning for success are discussed below:</a:t>
            </a:r>
            <a:endParaRPr lang="en-ID" dirty="0"/>
          </a:p>
        </p:txBody>
      </p:sp>
      <p:pic>
        <p:nvPicPr>
          <p:cNvPr id="2" name="Picture 1">
            <a:extLst>
              <a:ext uri="{FF2B5EF4-FFF2-40B4-BE49-F238E27FC236}">
                <a16:creationId xmlns:a16="http://schemas.microsoft.com/office/drawing/2014/main" id="{A6878963-2B42-A348-9CC5-734032227987}"/>
              </a:ext>
            </a:extLst>
          </p:cNvPr>
          <p:cNvPicPr>
            <a:picLocks noChangeAspect="1"/>
          </p:cNvPicPr>
          <p:nvPr/>
        </p:nvPicPr>
        <p:blipFill>
          <a:blip r:embed="rId2"/>
          <a:stretch>
            <a:fillRect/>
          </a:stretch>
        </p:blipFill>
        <p:spPr>
          <a:xfrm>
            <a:off x="2395922" y="2604549"/>
            <a:ext cx="2551956" cy="1263345"/>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3730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116534"/>
            <a:ext cx="6447501" cy="530374"/>
          </a:xfrm>
        </p:spPr>
        <p:txBody>
          <a:bodyPr>
            <a:normAutofit/>
          </a:bodyPr>
          <a:lstStyle/>
          <a:p>
            <a:r>
              <a:rPr lang="en-US" b="1" dirty="0"/>
              <a:t>Addressing Failure</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1893418"/>
            <a:ext cx="6008215" cy="2190500"/>
          </a:xfrm>
        </p:spPr>
        <p:txBody>
          <a:bodyPr>
            <a:normAutofit/>
          </a:bodyPr>
          <a:lstStyle/>
          <a:p>
            <a:r>
              <a:rPr lang="en-US" dirty="0"/>
              <a:t>In the pursuit of success, failure is often experienced. Therefore, there is considerable value in paying attention to the people that have succeeded and turned their lives into a success story.</a:t>
            </a:r>
            <a:endParaRPr lang="en-ID" dirty="0"/>
          </a:p>
        </p:txBody>
      </p:sp>
    </p:spTree>
    <p:extLst>
      <p:ext uri="{BB962C8B-B14F-4D97-AF65-F5344CB8AC3E}">
        <p14:creationId xmlns:p14="http://schemas.microsoft.com/office/powerpoint/2010/main" val="83049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177</TotalTime>
  <Words>960</Words>
  <Application>Microsoft Macintosh PowerPoint</Application>
  <PresentationFormat>On-screen Show (16:9)</PresentationFormat>
  <Paragraphs>42</Paragraphs>
  <Slides>35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Addressing Failure</vt:lpstr>
      <vt:lpstr>PowerPoint Presentation</vt:lpstr>
      <vt:lpstr>PowerPoint Presentation</vt:lpstr>
      <vt:lpstr>PowerPoint Presentation</vt:lpstr>
      <vt:lpstr>PowerPoint Presentation</vt:lpstr>
      <vt:lpstr>PowerPoint Presentation</vt:lpstr>
      <vt:lpstr>PowerPoint Presentation</vt:lpstr>
      <vt:lpstr>Developing A Winning Formula</vt:lpstr>
      <vt:lpstr>PowerPoint Presentation</vt:lpstr>
      <vt:lpstr>PowerPoint Presentation</vt:lpstr>
      <vt:lpstr>PowerPoint Presentation</vt:lpstr>
      <vt:lpstr>PowerPoint Presentation</vt:lpstr>
      <vt:lpstr>Establishing Your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31</cp:revision>
  <dcterms:created xsi:type="dcterms:W3CDTF">2018-08-30T23:41:56Z</dcterms:created>
  <dcterms:modified xsi:type="dcterms:W3CDTF">2019-08-01T15:15:48Z</dcterms:modified>
</cp:coreProperties>
</file>