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Lst>
  <p:notesMasterIdLst>
    <p:notesMasterId r:id="rId38"/>
  </p:notesMasterIdLst>
  <p:sldIdLst>
    <p:sldId id="257" r:id="rId2"/>
    <p:sldId id="314" r:id="rId3"/>
    <p:sldId id="318" r:id="rId4"/>
    <p:sldId id="287" r:id="rId5"/>
    <p:sldId id="317" r:id="rId6"/>
    <p:sldId id="319" r:id="rId7"/>
    <p:sldId id="320" r:id="rId8"/>
    <p:sldId id="321" r:id="rId9"/>
    <p:sldId id="322" r:id="rId10"/>
    <p:sldId id="296" r:id="rId11"/>
    <p:sldId id="297" r:id="rId12"/>
    <p:sldId id="323" r:id="rId13"/>
    <p:sldId id="324" r:id="rId14"/>
    <p:sldId id="325" r:id="rId15"/>
    <p:sldId id="326" r:id="rId16"/>
    <p:sldId id="327" r:id="rId17"/>
    <p:sldId id="315" r:id="rId18"/>
    <p:sldId id="316" r:id="rId19"/>
    <p:sldId id="328" r:id="rId20"/>
    <p:sldId id="329" r:id="rId21"/>
    <p:sldId id="330" r:id="rId22"/>
    <p:sldId id="331" r:id="rId23"/>
    <p:sldId id="332" r:id="rId24"/>
    <p:sldId id="333" r:id="rId25"/>
    <p:sldId id="334" r:id="rId26"/>
    <p:sldId id="335" r:id="rId27"/>
    <p:sldId id="336" r:id="rId28"/>
    <p:sldId id="337" r:id="rId29"/>
    <p:sldId id="345" r:id="rId30"/>
    <p:sldId id="340" r:id="rId31"/>
    <p:sldId id="341" r:id="rId32"/>
    <p:sldId id="338" r:id="rId33"/>
    <p:sldId id="339" r:id="rId34"/>
    <p:sldId id="342" r:id="rId35"/>
    <p:sldId id="343" r:id="rId36"/>
    <p:sldId id="344" r:id="rId3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39"/>
    <p:restoredTop sz="94650"/>
  </p:normalViewPr>
  <p:slideViewPr>
    <p:cSldViewPr>
      <p:cViewPr varScale="1">
        <p:scale>
          <a:sx n="98" d="100"/>
          <a:sy n="98" d="100"/>
        </p:scale>
        <p:origin x="192" y="1240"/>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8/1/19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1603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23790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430465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20328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788150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84550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6320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44509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97451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56629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8/1/19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37590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8/1/19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4203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4D8241E9-601D-4A27-BF72-C7763949FF5A}" type="datetimeFigureOut">
              <a:rPr lang="en-US" smtClean="0"/>
              <a:pPr/>
              <a:t>8/1/19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998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8/1/19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8191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67621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61629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8/1/19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314503010"/>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r="387" b="5283"/>
          <a:stretch/>
        </p:blipFill>
        <p:spPr>
          <a:xfrm>
            <a:off x="-29628" y="0"/>
            <a:ext cx="9173628" cy="5164038"/>
          </a:xfrm>
          <a:prstGeom prst="rect">
            <a:avLst/>
          </a:prstGeom>
        </p:spPr>
      </p:pic>
      <p:sp>
        <p:nvSpPr>
          <p:cNvPr id="6" name="Rectangle 5">
            <a:extLst>
              <a:ext uri="{FF2B5EF4-FFF2-40B4-BE49-F238E27FC236}">
                <a16:creationId xmlns:a16="http://schemas.microsoft.com/office/drawing/2014/main" id="{C52F299D-D2D3-C242-B2A1-63C26FD4F6DF}"/>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C75FA1-0A6B-5C47-99D4-547D57C97EF6}"/>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a:extLst>
              <a:ext uri="{FF2B5EF4-FFF2-40B4-BE49-F238E27FC236}">
                <a16:creationId xmlns:a16="http://schemas.microsoft.com/office/drawing/2014/main" id="{B0EC07DE-6975-4242-BF7B-E4E5DBC1A0B6}"/>
              </a:ext>
            </a:extLst>
          </p:cNvPr>
          <p:cNvSpPr txBox="1"/>
          <p:nvPr/>
        </p:nvSpPr>
        <p:spPr>
          <a:xfrm>
            <a:off x="5486400" y="2630954"/>
            <a:ext cx="3276600" cy="1938992"/>
          </a:xfrm>
          <a:prstGeom prst="rect">
            <a:avLst/>
          </a:prstGeom>
          <a:noFill/>
        </p:spPr>
        <p:txBody>
          <a:bodyPr wrap="square" rtlCol="0">
            <a:spAutoFit/>
          </a:bodyPr>
          <a:lstStyle/>
          <a:p>
            <a:pPr algn="ctr"/>
            <a:r>
              <a:rPr lang="en-US" sz="4000" b="1" dirty="0">
                <a:latin typeface="Calibri" panose="020F0502020204030204" pitchFamily="34" charset="0"/>
                <a:cs typeface="Calibri" panose="020F0502020204030204" pitchFamily="34" charset="0"/>
              </a:rPr>
              <a:t>The Role Of The Language We Use</a:t>
            </a:r>
            <a:endParaRPr lang="en-ID" sz="40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80B75-46CC-4D4E-A724-8F98891F795B}"/>
              </a:ext>
            </a:extLst>
          </p:cNvPr>
          <p:cNvSpPr>
            <a:spLocks noGrp="1"/>
          </p:cNvSpPr>
          <p:nvPr>
            <p:ph type="title"/>
          </p:nvPr>
        </p:nvSpPr>
        <p:spPr>
          <a:xfrm>
            <a:off x="508001" y="915566"/>
            <a:ext cx="6447501" cy="1106438"/>
          </a:xfrm>
        </p:spPr>
        <p:txBody>
          <a:bodyPr>
            <a:normAutofit/>
          </a:bodyPr>
          <a:lstStyle/>
          <a:p>
            <a:r>
              <a:rPr lang="en-US" b="1" dirty="0"/>
              <a:t>Positive And Negative Language And The Brain</a:t>
            </a:r>
            <a:endParaRPr lang="en-ID" b="1" dirty="0"/>
          </a:p>
        </p:txBody>
      </p:sp>
      <p:sp>
        <p:nvSpPr>
          <p:cNvPr id="3" name="Content Placeholder 2">
            <a:extLst>
              <a:ext uri="{FF2B5EF4-FFF2-40B4-BE49-F238E27FC236}">
                <a16:creationId xmlns:a16="http://schemas.microsoft.com/office/drawing/2014/main" id="{5B407FDB-5B12-144E-B280-A2CCE85E562A}"/>
              </a:ext>
            </a:extLst>
          </p:cNvPr>
          <p:cNvSpPr>
            <a:spLocks noGrp="1"/>
          </p:cNvSpPr>
          <p:nvPr>
            <p:ph idx="1"/>
          </p:nvPr>
        </p:nvSpPr>
        <p:spPr>
          <a:xfrm>
            <a:off x="508001" y="2222824"/>
            <a:ext cx="5648175" cy="1933102"/>
          </a:xfrm>
        </p:spPr>
        <p:txBody>
          <a:bodyPr>
            <a:normAutofit/>
          </a:bodyPr>
          <a:lstStyle/>
          <a:p>
            <a:r>
              <a:rPr lang="en-US" dirty="0"/>
              <a:t>Studies that focused on the functioning of the brain and its relationships with the words that an individual uses reveal that words have an impact on the brain and how it functions.</a:t>
            </a:r>
            <a:endParaRPr lang="en-ID" dirty="0"/>
          </a:p>
        </p:txBody>
      </p:sp>
    </p:spTree>
    <p:extLst>
      <p:ext uri="{BB962C8B-B14F-4D97-AF65-F5344CB8AC3E}">
        <p14:creationId xmlns:p14="http://schemas.microsoft.com/office/powerpoint/2010/main" val="2540069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203598"/>
            <a:ext cx="5616623" cy="2736304"/>
          </a:xfrm>
        </p:spPr>
        <p:txBody>
          <a:bodyPr>
            <a:noAutofit/>
          </a:bodyPr>
          <a:lstStyle/>
          <a:p>
            <a:pPr algn="ctr"/>
            <a:r>
              <a:rPr lang="en-US" dirty="0"/>
              <a:t>In this case, maintain the use of positive words in an extended period can lead to the activation of motivational centers of the brain and thus leading to marked manifestations in your attitude, mentality, work ethic, and overall approach to specific tasks in life and work.</a:t>
            </a:r>
            <a:endParaRPr lang="en-ID" dirty="0"/>
          </a:p>
        </p:txBody>
      </p:sp>
    </p:spTree>
    <p:extLst>
      <p:ext uri="{BB962C8B-B14F-4D97-AF65-F5344CB8AC3E}">
        <p14:creationId xmlns:p14="http://schemas.microsoft.com/office/powerpoint/2010/main" val="308319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203598"/>
            <a:ext cx="5616623" cy="2736304"/>
          </a:xfrm>
        </p:spPr>
        <p:txBody>
          <a:bodyPr>
            <a:noAutofit/>
          </a:bodyPr>
          <a:lstStyle/>
          <a:p>
            <a:pPr algn="ctr"/>
            <a:r>
              <a:rPr lang="en-US" dirty="0"/>
              <a:t>Alternatively, when you choose to use negative words consistently, you stand in the way of the production of certain neurochemicals, which are crucial stress management.</a:t>
            </a:r>
            <a:endParaRPr lang="en-ID" dirty="0"/>
          </a:p>
        </p:txBody>
      </p:sp>
    </p:spTree>
    <p:extLst>
      <p:ext uri="{BB962C8B-B14F-4D97-AF65-F5344CB8AC3E}">
        <p14:creationId xmlns:p14="http://schemas.microsoft.com/office/powerpoint/2010/main" val="2583444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203598"/>
            <a:ext cx="5616623" cy="2736304"/>
          </a:xfrm>
        </p:spPr>
        <p:txBody>
          <a:bodyPr>
            <a:noAutofit/>
          </a:bodyPr>
          <a:lstStyle/>
          <a:p>
            <a:pPr algn="ctr"/>
            <a:r>
              <a:rPr lang="en-US" dirty="0"/>
              <a:t>This induces the production of stress-producing hormones into the system. As a result, these neurotransmitters and hormones interrupt the flow of the reasoning and logic processes in the brain and thus disrupt the normal functioning of the brain.</a:t>
            </a:r>
            <a:endParaRPr lang="en-ID" dirty="0"/>
          </a:p>
        </p:txBody>
      </p:sp>
    </p:spTree>
    <p:extLst>
      <p:ext uri="{BB962C8B-B14F-4D97-AF65-F5344CB8AC3E}">
        <p14:creationId xmlns:p14="http://schemas.microsoft.com/office/powerpoint/2010/main" val="76346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707654"/>
            <a:ext cx="4392488" cy="2736304"/>
          </a:xfrm>
        </p:spPr>
        <p:txBody>
          <a:bodyPr>
            <a:noAutofit/>
          </a:bodyPr>
          <a:lstStyle/>
          <a:p>
            <a:pPr algn="ctr"/>
            <a:r>
              <a:rPr lang="en-US" dirty="0"/>
              <a:t>Therefore, the choice of language has a significant impact on the overall thoughts that an individual adopts.</a:t>
            </a:r>
            <a:endParaRPr lang="en-ID" dirty="0"/>
          </a:p>
        </p:txBody>
      </p:sp>
    </p:spTree>
    <p:extLst>
      <p:ext uri="{BB962C8B-B14F-4D97-AF65-F5344CB8AC3E}">
        <p14:creationId xmlns:p14="http://schemas.microsoft.com/office/powerpoint/2010/main" val="1351951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347614"/>
            <a:ext cx="4896544" cy="2736304"/>
          </a:xfrm>
        </p:spPr>
        <p:txBody>
          <a:bodyPr>
            <a:noAutofit/>
          </a:bodyPr>
          <a:lstStyle/>
          <a:p>
            <a:pPr algn="ctr"/>
            <a:r>
              <a:rPr lang="en-US" dirty="0"/>
              <a:t>Additionally, positive thinking is crucial in establishing a hormonal balance in the brain that encourages motivation, a positive mindset, and the willingness to perform to the best of an individual's capacity.</a:t>
            </a:r>
            <a:endParaRPr lang="en-ID" dirty="0"/>
          </a:p>
        </p:txBody>
      </p:sp>
    </p:spTree>
    <p:extLst>
      <p:ext uri="{BB962C8B-B14F-4D97-AF65-F5344CB8AC3E}">
        <p14:creationId xmlns:p14="http://schemas.microsoft.com/office/powerpoint/2010/main" val="3575632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419622"/>
            <a:ext cx="4680520" cy="2736304"/>
          </a:xfrm>
        </p:spPr>
        <p:txBody>
          <a:bodyPr>
            <a:noAutofit/>
          </a:bodyPr>
          <a:lstStyle/>
          <a:p>
            <a:pPr algn="ctr"/>
            <a:r>
              <a:rPr lang="en-US" dirty="0"/>
              <a:t>To adopt positive thinking, there are several aspects that one has to adopt – these are highlights by the significant characteristics of positive thinking, as discussed below.</a:t>
            </a:r>
            <a:endParaRPr lang="en-ID" dirty="0"/>
          </a:p>
        </p:txBody>
      </p:sp>
    </p:spTree>
    <p:extLst>
      <p:ext uri="{BB962C8B-B14F-4D97-AF65-F5344CB8AC3E}">
        <p14:creationId xmlns:p14="http://schemas.microsoft.com/office/powerpoint/2010/main" val="2206672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33CDF-1D27-804C-8880-F9CBE3AD3A5A}"/>
              </a:ext>
            </a:extLst>
          </p:cNvPr>
          <p:cNvSpPr>
            <a:spLocks noGrp="1"/>
          </p:cNvSpPr>
          <p:nvPr>
            <p:ph type="title"/>
          </p:nvPr>
        </p:nvSpPr>
        <p:spPr>
          <a:xfrm>
            <a:off x="508001" y="1275606"/>
            <a:ext cx="6447501" cy="530374"/>
          </a:xfrm>
        </p:spPr>
        <p:txBody>
          <a:bodyPr>
            <a:normAutofit/>
          </a:bodyPr>
          <a:lstStyle/>
          <a:p>
            <a:r>
              <a:rPr lang="en-US" b="1" dirty="0"/>
              <a:t>Characteristics of Positive Thinking</a:t>
            </a:r>
            <a:endParaRPr lang="en-ID" b="1" dirty="0"/>
          </a:p>
        </p:txBody>
      </p:sp>
      <p:sp>
        <p:nvSpPr>
          <p:cNvPr id="3" name="Content Placeholder 2">
            <a:extLst>
              <a:ext uri="{FF2B5EF4-FFF2-40B4-BE49-F238E27FC236}">
                <a16:creationId xmlns:a16="http://schemas.microsoft.com/office/drawing/2014/main" id="{A6FD6DB7-D1E2-8D47-9A8A-76B77B30680F}"/>
              </a:ext>
            </a:extLst>
          </p:cNvPr>
          <p:cNvSpPr>
            <a:spLocks noGrp="1"/>
          </p:cNvSpPr>
          <p:nvPr>
            <p:ph idx="1"/>
          </p:nvPr>
        </p:nvSpPr>
        <p:spPr>
          <a:xfrm>
            <a:off x="508001" y="2195940"/>
            <a:ext cx="5864199" cy="1929352"/>
          </a:xfrm>
        </p:spPr>
        <p:txBody>
          <a:bodyPr>
            <a:normAutofit/>
          </a:bodyPr>
          <a:lstStyle/>
          <a:p>
            <a:r>
              <a:rPr lang="en-US" b="1" i="1" dirty="0"/>
              <a:t>Monitoring your self-talk </a:t>
            </a:r>
          </a:p>
          <a:p>
            <a:r>
              <a:rPr lang="en-US" dirty="0"/>
              <a:t>People typically talk to themselves consistently. In many cases, the external dialogue begins with the inner one.</a:t>
            </a:r>
            <a:endParaRPr lang="en-ID" dirty="0"/>
          </a:p>
        </p:txBody>
      </p:sp>
    </p:spTree>
    <p:extLst>
      <p:ext uri="{BB962C8B-B14F-4D97-AF65-F5344CB8AC3E}">
        <p14:creationId xmlns:p14="http://schemas.microsoft.com/office/powerpoint/2010/main" val="102773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50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635646"/>
            <a:ext cx="4896544" cy="2088232"/>
          </a:xfrm>
        </p:spPr>
        <p:txBody>
          <a:bodyPr>
            <a:noAutofit/>
          </a:bodyPr>
          <a:lstStyle/>
          <a:p>
            <a:pPr algn="ctr"/>
            <a:r>
              <a:rPr lang="en-US" dirty="0"/>
              <a:t>This is because just like the internal dialogue influences the external exchange, our choice of language in the external dialogue will also affect the inner thoughts as well.</a:t>
            </a:r>
            <a:endParaRPr lang="en-ID" dirty="0"/>
          </a:p>
        </p:txBody>
      </p:sp>
    </p:spTree>
    <p:extLst>
      <p:ext uri="{BB962C8B-B14F-4D97-AF65-F5344CB8AC3E}">
        <p14:creationId xmlns:p14="http://schemas.microsoft.com/office/powerpoint/2010/main" val="3391142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635646"/>
            <a:ext cx="5472608" cy="2088232"/>
          </a:xfrm>
        </p:spPr>
        <p:txBody>
          <a:bodyPr>
            <a:noAutofit/>
          </a:bodyPr>
          <a:lstStyle/>
          <a:p>
            <a:r>
              <a:rPr lang="en-US" b="1" i="1" dirty="0"/>
              <a:t>Establishing a psychological space</a:t>
            </a:r>
            <a:endParaRPr lang="en-ID" b="1" dirty="0"/>
          </a:p>
          <a:p>
            <a:r>
              <a:rPr lang="en-US" dirty="0"/>
              <a:t>Positive thinking is essential in helping an individual to address unexpected events in their lives.</a:t>
            </a:r>
            <a:endParaRPr lang="en-ID" dirty="0"/>
          </a:p>
        </p:txBody>
      </p:sp>
    </p:spTree>
    <p:extLst>
      <p:ext uri="{BB962C8B-B14F-4D97-AF65-F5344CB8AC3E}">
        <p14:creationId xmlns:p14="http://schemas.microsoft.com/office/powerpoint/2010/main" val="933276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995686"/>
            <a:ext cx="4464496" cy="1440160"/>
          </a:xfrm>
        </p:spPr>
        <p:txBody>
          <a:bodyPr>
            <a:noAutofit/>
          </a:bodyPr>
          <a:lstStyle/>
          <a:p>
            <a:pPr algn="ctr"/>
            <a:r>
              <a:rPr lang="en-US" dirty="0"/>
              <a:t>This is especially the case during intimate conversations – issues or subjects that an individual thinks or even discusses with self.</a:t>
            </a:r>
            <a:endParaRPr lang="en-ID" dirty="0"/>
          </a:p>
        </p:txBody>
      </p:sp>
    </p:spTree>
    <p:extLst>
      <p:ext uri="{BB962C8B-B14F-4D97-AF65-F5344CB8AC3E}">
        <p14:creationId xmlns:p14="http://schemas.microsoft.com/office/powerpoint/2010/main" val="3325387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131590"/>
            <a:ext cx="4320480" cy="2880320"/>
          </a:xfrm>
        </p:spPr>
        <p:txBody>
          <a:bodyPr>
            <a:noAutofit/>
          </a:bodyPr>
          <a:lstStyle/>
          <a:p>
            <a:pPr algn="ctr"/>
            <a:r>
              <a:rPr lang="en-US" dirty="0"/>
              <a:t>This is especially the case when an individual has negative thinking. Therefore, positive thinking allows you to be more measured and deliberate in handling different issues or meeting various events in life.</a:t>
            </a:r>
            <a:endParaRPr lang="en-ID" dirty="0"/>
          </a:p>
        </p:txBody>
      </p:sp>
    </p:spTree>
    <p:extLst>
      <p:ext uri="{BB962C8B-B14F-4D97-AF65-F5344CB8AC3E}">
        <p14:creationId xmlns:p14="http://schemas.microsoft.com/office/powerpoint/2010/main" val="1419870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707654"/>
            <a:ext cx="4536504" cy="2088232"/>
          </a:xfrm>
        </p:spPr>
        <p:txBody>
          <a:bodyPr>
            <a:noAutofit/>
          </a:bodyPr>
          <a:lstStyle/>
          <a:p>
            <a:pPr algn="ctr"/>
            <a:r>
              <a:rPr lang="en-US" dirty="0"/>
              <a:t>Moreover, this approach will enable you to create some distance between the subject event and your reaction.</a:t>
            </a:r>
            <a:endParaRPr lang="en-ID" dirty="0"/>
          </a:p>
        </p:txBody>
      </p:sp>
    </p:spTree>
    <p:extLst>
      <p:ext uri="{BB962C8B-B14F-4D97-AF65-F5344CB8AC3E}">
        <p14:creationId xmlns:p14="http://schemas.microsoft.com/office/powerpoint/2010/main" val="4226977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9672" y="1563638"/>
            <a:ext cx="4104456" cy="2088232"/>
          </a:xfrm>
        </p:spPr>
        <p:txBody>
          <a:bodyPr>
            <a:noAutofit/>
          </a:bodyPr>
          <a:lstStyle/>
          <a:p>
            <a:pPr algn="ctr"/>
            <a:r>
              <a:rPr lang="en-US" dirty="0"/>
              <a:t>Therefore, positive thinking allows for a considered reaction after weighing all the potential options available and all sides to the story as well. </a:t>
            </a:r>
            <a:endParaRPr lang="en-ID" dirty="0"/>
          </a:p>
        </p:txBody>
      </p:sp>
    </p:spTree>
    <p:extLst>
      <p:ext uri="{BB962C8B-B14F-4D97-AF65-F5344CB8AC3E}">
        <p14:creationId xmlns:p14="http://schemas.microsoft.com/office/powerpoint/2010/main" val="3394697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419622"/>
            <a:ext cx="5904656" cy="2664296"/>
          </a:xfrm>
        </p:spPr>
        <p:txBody>
          <a:bodyPr>
            <a:noAutofit/>
          </a:bodyPr>
          <a:lstStyle/>
          <a:p>
            <a:r>
              <a:rPr lang="en-US" b="1" i="1" dirty="0"/>
              <a:t>Positive responses</a:t>
            </a:r>
            <a:endParaRPr lang="en-ID" b="1" dirty="0"/>
          </a:p>
          <a:p>
            <a:r>
              <a:rPr lang="en-US" dirty="0"/>
              <a:t>The view or perception of an event can be either positive or negative. Therefore, instead of placing blame on others, you can take ownership of your role in improving things. </a:t>
            </a:r>
            <a:endParaRPr lang="en-ID" dirty="0"/>
          </a:p>
        </p:txBody>
      </p:sp>
    </p:spTree>
    <p:extLst>
      <p:ext uri="{BB962C8B-B14F-4D97-AF65-F5344CB8AC3E}">
        <p14:creationId xmlns:p14="http://schemas.microsoft.com/office/powerpoint/2010/main" val="3062306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635646"/>
            <a:ext cx="5328592" cy="2664296"/>
          </a:xfrm>
        </p:spPr>
        <p:txBody>
          <a:bodyPr>
            <a:noAutofit/>
          </a:bodyPr>
          <a:lstStyle/>
          <a:p>
            <a:pPr algn="ctr"/>
            <a:r>
              <a:rPr lang="en-US" dirty="0"/>
              <a:t>Positive responses also help establish strong overarching relationships with other people, which bolster happiness, positivity, and motivation of others.</a:t>
            </a:r>
            <a:endParaRPr lang="en-ID" dirty="0"/>
          </a:p>
        </p:txBody>
      </p:sp>
    </p:spTree>
    <p:extLst>
      <p:ext uri="{BB962C8B-B14F-4D97-AF65-F5344CB8AC3E}">
        <p14:creationId xmlns:p14="http://schemas.microsoft.com/office/powerpoint/2010/main" val="3682293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779662"/>
            <a:ext cx="5616624" cy="2664296"/>
          </a:xfrm>
        </p:spPr>
        <p:txBody>
          <a:bodyPr>
            <a:noAutofit/>
          </a:bodyPr>
          <a:lstStyle/>
          <a:p>
            <a:r>
              <a:rPr lang="en-US" b="1" i="1" dirty="0"/>
              <a:t>Become a positive Contagion </a:t>
            </a:r>
            <a:endParaRPr lang="en-ID" b="1" dirty="0"/>
          </a:p>
          <a:p>
            <a:r>
              <a:rPr lang="en-US" dirty="0"/>
              <a:t>Positive thinking plays a crucial role in shaping the mentality, attitude, and even behavior of an individual.</a:t>
            </a:r>
            <a:endParaRPr lang="en-ID" dirty="0"/>
          </a:p>
        </p:txBody>
      </p:sp>
    </p:spTree>
    <p:extLst>
      <p:ext uri="{BB962C8B-B14F-4D97-AF65-F5344CB8AC3E}">
        <p14:creationId xmlns:p14="http://schemas.microsoft.com/office/powerpoint/2010/main" val="68055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275606"/>
            <a:ext cx="4896544" cy="3528392"/>
          </a:xfrm>
        </p:spPr>
        <p:txBody>
          <a:bodyPr>
            <a:noAutofit/>
          </a:bodyPr>
          <a:lstStyle/>
          <a:p>
            <a:pPr algn="ctr"/>
            <a:r>
              <a:rPr lang="en-US" sz="2300" dirty="0"/>
              <a:t>This is especially important because we tend to mirror the people we spend the most time with – this underscores the need to make sure that when people mirror you, they display positive thinking, healthy behavior, and a motivated mentality as well.</a:t>
            </a:r>
            <a:endParaRPr lang="en-ID" sz="2300" dirty="0"/>
          </a:p>
        </p:txBody>
      </p:sp>
    </p:spTree>
    <p:extLst>
      <p:ext uri="{BB962C8B-B14F-4D97-AF65-F5344CB8AC3E}">
        <p14:creationId xmlns:p14="http://schemas.microsoft.com/office/powerpoint/2010/main" val="4178750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81257-99D1-054E-8DBF-209E5EC6E364}"/>
              </a:ext>
            </a:extLst>
          </p:cNvPr>
          <p:cNvSpPr>
            <a:spLocks noGrp="1"/>
          </p:cNvSpPr>
          <p:nvPr>
            <p:ph type="title"/>
          </p:nvPr>
        </p:nvSpPr>
        <p:spPr>
          <a:xfrm>
            <a:off x="508001" y="789600"/>
            <a:ext cx="6447501" cy="530374"/>
          </a:xfrm>
        </p:spPr>
        <p:txBody>
          <a:bodyPr>
            <a:normAutofit/>
          </a:bodyPr>
          <a:lstStyle/>
          <a:p>
            <a:r>
              <a:rPr lang="en-US" b="1" dirty="0"/>
              <a:t>The Importance Of Positive Language</a:t>
            </a:r>
            <a:endParaRPr lang="en-ID" b="1" dirty="0"/>
          </a:p>
        </p:txBody>
      </p:sp>
      <p:sp>
        <p:nvSpPr>
          <p:cNvPr id="3" name="Content Placeholder 2">
            <a:extLst>
              <a:ext uri="{FF2B5EF4-FFF2-40B4-BE49-F238E27FC236}">
                <a16:creationId xmlns:a16="http://schemas.microsoft.com/office/drawing/2014/main" id="{C2AC6606-9AE5-B341-95B4-61E6211B0B38}"/>
              </a:ext>
            </a:extLst>
          </p:cNvPr>
          <p:cNvSpPr>
            <a:spLocks noGrp="1"/>
          </p:cNvSpPr>
          <p:nvPr>
            <p:ph idx="1"/>
          </p:nvPr>
        </p:nvSpPr>
        <p:spPr>
          <a:xfrm>
            <a:off x="508001" y="1566484"/>
            <a:ext cx="6008215" cy="2190500"/>
          </a:xfrm>
        </p:spPr>
        <p:txBody>
          <a:bodyPr>
            <a:normAutofit/>
          </a:bodyPr>
          <a:lstStyle/>
          <a:p>
            <a:r>
              <a:rPr lang="en-US" dirty="0"/>
              <a:t>Positive language highlights what one can do as opposed to what you cannot do.</a:t>
            </a:r>
          </a:p>
        </p:txBody>
      </p:sp>
      <p:pic>
        <p:nvPicPr>
          <p:cNvPr id="4" name="Picture 3">
            <a:extLst>
              <a:ext uri="{FF2B5EF4-FFF2-40B4-BE49-F238E27FC236}">
                <a16:creationId xmlns:a16="http://schemas.microsoft.com/office/drawing/2014/main" id="{E44F1908-9A3E-E14B-9E1B-C2EBB467C45F}"/>
              </a:ext>
            </a:extLst>
          </p:cNvPr>
          <p:cNvPicPr>
            <a:picLocks noChangeAspect="1"/>
          </p:cNvPicPr>
          <p:nvPr/>
        </p:nvPicPr>
        <p:blipFill>
          <a:blip r:embed="rId2"/>
          <a:stretch>
            <a:fillRect/>
          </a:stretch>
        </p:blipFill>
        <p:spPr>
          <a:xfrm>
            <a:off x="2555776" y="2733816"/>
            <a:ext cx="2616076" cy="1566126"/>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35931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18" presetClass="entr" presetSubtype="12" fill="hold" grpId="0" nodeType="withEffect">
                                  <p:stCondLst>
                                    <p:cond delay="100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strips(downLeft)">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779662"/>
            <a:ext cx="4392488" cy="3168352"/>
          </a:xfrm>
        </p:spPr>
        <p:txBody>
          <a:bodyPr>
            <a:noAutofit/>
          </a:bodyPr>
          <a:lstStyle/>
          <a:p>
            <a:pPr algn="ctr"/>
            <a:r>
              <a:rPr lang="en-US" dirty="0"/>
              <a:t>In spoken language, it helps inspire, encourage, support, and motivate other people to achieve the best they can.</a:t>
            </a:r>
            <a:endParaRPr lang="en-ID" dirty="0"/>
          </a:p>
        </p:txBody>
      </p:sp>
    </p:spTree>
    <p:extLst>
      <p:ext uri="{BB962C8B-B14F-4D97-AF65-F5344CB8AC3E}">
        <p14:creationId xmlns:p14="http://schemas.microsoft.com/office/powerpoint/2010/main" val="2027625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203598"/>
            <a:ext cx="5184576" cy="3168352"/>
          </a:xfrm>
        </p:spPr>
        <p:txBody>
          <a:bodyPr>
            <a:noAutofit/>
          </a:bodyPr>
          <a:lstStyle/>
          <a:p>
            <a:pPr algn="ctr"/>
            <a:r>
              <a:rPr lang="en-US" dirty="0"/>
              <a:t>In thoughts, positive language is crucial in highlighting individual competencies and thus helping establish self-esteem, confidence, and belief that are crucial in achieving laid out targets and overcoming challenges as well. </a:t>
            </a:r>
            <a:endParaRPr lang="en-ID" dirty="0"/>
          </a:p>
        </p:txBody>
      </p:sp>
    </p:spTree>
    <p:extLst>
      <p:ext uri="{BB962C8B-B14F-4D97-AF65-F5344CB8AC3E}">
        <p14:creationId xmlns:p14="http://schemas.microsoft.com/office/powerpoint/2010/main" val="2504519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203598"/>
            <a:ext cx="4896544" cy="2664296"/>
          </a:xfrm>
        </p:spPr>
        <p:txBody>
          <a:bodyPr>
            <a:noAutofit/>
          </a:bodyPr>
          <a:lstStyle/>
          <a:p>
            <a:pPr algn="ctr"/>
            <a:r>
              <a:rPr lang="en-US" dirty="0"/>
              <a:t>For example, if one uses negative language, then it is difficult to maintain positive thoughts, which means that adopting a language that is encouraging and supportive helps establish a platform upon which positive thinking is built.</a:t>
            </a:r>
            <a:endParaRPr lang="en-ID" dirty="0"/>
          </a:p>
        </p:txBody>
      </p:sp>
    </p:spTree>
    <p:extLst>
      <p:ext uri="{BB962C8B-B14F-4D97-AF65-F5344CB8AC3E}">
        <p14:creationId xmlns:p14="http://schemas.microsoft.com/office/powerpoint/2010/main" val="1554667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987574"/>
            <a:ext cx="6192688" cy="3168352"/>
          </a:xfrm>
        </p:spPr>
        <p:txBody>
          <a:bodyPr>
            <a:noAutofit/>
          </a:bodyPr>
          <a:lstStyle/>
          <a:p>
            <a:pPr algn="ctr"/>
            <a:r>
              <a:rPr lang="en-US" dirty="0"/>
              <a:t>Positive thinking comes in the form of "what words/succeeds" as opposed to "what fails."</a:t>
            </a:r>
            <a:endParaRPr lang="en-ID" dirty="0"/>
          </a:p>
        </p:txBody>
      </p:sp>
      <p:pic>
        <p:nvPicPr>
          <p:cNvPr id="2" name="Picture 1">
            <a:extLst>
              <a:ext uri="{FF2B5EF4-FFF2-40B4-BE49-F238E27FC236}">
                <a16:creationId xmlns:a16="http://schemas.microsoft.com/office/drawing/2014/main" id="{8ABBFC43-2272-9D4C-B704-F82DAA6D8451}"/>
              </a:ext>
            </a:extLst>
          </p:cNvPr>
          <p:cNvPicPr>
            <a:picLocks noChangeAspect="1"/>
          </p:cNvPicPr>
          <p:nvPr/>
        </p:nvPicPr>
        <p:blipFill>
          <a:blip r:embed="rId2"/>
          <a:stretch>
            <a:fillRect/>
          </a:stretch>
        </p:blipFill>
        <p:spPr>
          <a:xfrm>
            <a:off x="2476641" y="2211710"/>
            <a:ext cx="2606542" cy="1614810"/>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47698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491630"/>
            <a:ext cx="5256584" cy="3168352"/>
          </a:xfrm>
        </p:spPr>
        <p:txBody>
          <a:bodyPr>
            <a:noAutofit/>
          </a:bodyPr>
          <a:lstStyle/>
          <a:p>
            <a:pPr algn="ctr"/>
            <a:r>
              <a:rPr lang="en-US" dirty="0"/>
              <a:t>It magnifies the individual's capacity to solve the difficulties, which helps inspire the coming up of solutions, minimizing the discouraging fear, and bolstering motivation even in the face of adversity.</a:t>
            </a:r>
            <a:endParaRPr lang="en-ID" dirty="0"/>
          </a:p>
        </p:txBody>
      </p:sp>
    </p:spTree>
    <p:extLst>
      <p:ext uri="{BB962C8B-B14F-4D97-AF65-F5344CB8AC3E}">
        <p14:creationId xmlns:p14="http://schemas.microsoft.com/office/powerpoint/2010/main" val="3574275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80B75-46CC-4D4E-A724-8F98891F795B}"/>
              </a:ext>
            </a:extLst>
          </p:cNvPr>
          <p:cNvSpPr>
            <a:spLocks noGrp="1"/>
          </p:cNvSpPr>
          <p:nvPr>
            <p:ph type="title"/>
          </p:nvPr>
        </p:nvSpPr>
        <p:spPr>
          <a:xfrm>
            <a:off x="508001" y="1059582"/>
            <a:ext cx="6447501" cy="1106438"/>
          </a:xfrm>
        </p:spPr>
        <p:txBody>
          <a:bodyPr>
            <a:normAutofit/>
          </a:bodyPr>
          <a:lstStyle/>
          <a:p>
            <a:r>
              <a:rPr lang="en-US" b="1" dirty="0"/>
              <a:t>The Relationship Between Positive Thinking And A Positive Attitude</a:t>
            </a:r>
            <a:endParaRPr lang="en-ID" b="1" dirty="0"/>
          </a:p>
        </p:txBody>
      </p:sp>
      <p:sp>
        <p:nvSpPr>
          <p:cNvPr id="3" name="Content Placeholder 2">
            <a:extLst>
              <a:ext uri="{FF2B5EF4-FFF2-40B4-BE49-F238E27FC236}">
                <a16:creationId xmlns:a16="http://schemas.microsoft.com/office/drawing/2014/main" id="{5B407FDB-5B12-144E-B280-A2CCE85E562A}"/>
              </a:ext>
            </a:extLst>
          </p:cNvPr>
          <p:cNvSpPr>
            <a:spLocks noGrp="1"/>
          </p:cNvSpPr>
          <p:nvPr>
            <p:ph idx="1"/>
          </p:nvPr>
        </p:nvSpPr>
        <p:spPr>
          <a:xfrm>
            <a:off x="508001" y="2366840"/>
            <a:ext cx="5648175" cy="1933102"/>
          </a:xfrm>
        </p:spPr>
        <p:txBody>
          <a:bodyPr>
            <a:normAutofit/>
          </a:bodyPr>
          <a:lstStyle/>
          <a:p>
            <a:r>
              <a:rPr lang="en-US" dirty="0"/>
              <a:t>A positive attitude is desired in many aspects of life at home, in the community, and at work.</a:t>
            </a:r>
            <a:endParaRPr lang="en-ID" dirty="0"/>
          </a:p>
        </p:txBody>
      </p:sp>
    </p:spTree>
    <p:extLst>
      <p:ext uri="{BB962C8B-B14F-4D97-AF65-F5344CB8AC3E}">
        <p14:creationId xmlns:p14="http://schemas.microsoft.com/office/powerpoint/2010/main" val="738729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203598"/>
            <a:ext cx="5688632" cy="2736304"/>
          </a:xfrm>
        </p:spPr>
        <p:txBody>
          <a:bodyPr>
            <a:noAutofit/>
          </a:bodyPr>
          <a:lstStyle/>
          <a:p>
            <a:pPr algn="ctr"/>
            <a:r>
              <a:rPr lang="en-US" dirty="0"/>
              <a:t>In many ways, positive thinking plays a central role in the adoption and development of a positive attitude. Therefore, a positive attitude can be acquired through the adoption of a positive thinking approach and the overarching perception of the world as well.</a:t>
            </a:r>
            <a:endParaRPr lang="en-ID" dirty="0"/>
          </a:p>
        </p:txBody>
      </p:sp>
    </p:spTree>
    <p:extLst>
      <p:ext uri="{BB962C8B-B14F-4D97-AF65-F5344CB8AC3E}">
        <p14:creationId xmlns:p14="http://schemas.microsoft.com/office/powerpoint/2010/main" val="424420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419622"/>
            <a:ext cx="4968552" cy="2736304"/>
          </a:xfrm>
        </p:spPr>
        <p:txBody>
          <a:bodyPr>
            <a:noAutofit/>
          </a:bodyPr>
          <a:lstStyle/>
          <a:p>
            <a:pPr algn="ctr"/>
            <a:r>
              <a:rPr lang="en-US" dirty="0"/>
              <a:t>Some of the ways one can adopt a sustainable and effective positive attitude include reading motivating and inspiring stories regarding people that have achieved success.</a:t>
            </a:r>
            <a:endParaRPr lang="en-ID" dirty="0"/>
          </a:p>
        </p:txBody>
      </p:sp>
    </p:spTree>
    <p:extLst>
      <p:ext uri="{BB962C8B-B14F-4D97-AF65-F5344CB8AC3E}">
        <p14:creationId xmlns:p14="http://schemas.microsoft.com/office/powerpoint/2010/main" val="1805060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491630"/>
            <a:ext cx="5184576" cy="2736304"/>
          </a:xfrm>
        </p:spPr>
        <p:txBody>
          <a:bodyPr>
            <a:noAutofit/>
          </a:bodyPr>
          <a:lstStyle/>
          <a:p>
            <a:pPr algn="ctr"/>
            <a:r>
              <a:rPr lang="en-US" dirty="0"/>
              <a:t>Using affirmations, creating mental scenes of success, and actively avoiding negative thoughts to thrive in your mind will establish a platform for positive thinking and thus a positive attitude.</a:t>
            </a:r>
            <a:endParaRPr lang="en-ID" dirty="0"/>
          </a:p>
        </p:txBody>
      </p:sp>
    </p:spTree>
    <p:extLst>
      <p:ext uri="{BB962C8B-B14F-4D97-AF65-F5344CB8AC3E}">
        <p14:creationId xmlns:p14="http://schemas.microsoft.com/office/powerpoint/2010/main" val="913070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915566"/>
            <a:ext cx="4752528" cy="3240360"/>
          </a:xfrm>
        </p:spPr>
        <p:txBody>
          <a:bodyPr>
            <a:noAutofit/>
          </a:bodyPr>
          <a:lstStyle/>
          <a:p>
            <a:pPr algn="ctr"/>
            <a:r>
              <a:rPr lang="en-US" sz="2300" dirty="0"/>
              <a:t>Therefore, this section highlights the importance of positive thinking to be its influence on the attitudes and behaviors of the subject individual. In this regard, [positive thinking bolsters the development of positive behaviors characterized by motivation, self-confidence as well as supportive behavior as well.</a:t>
            </a:r>
            <a:endParaRPr lang="en-ID" sz="2300" dirty="0"/>
          </a:p>
        </p:txBody>
      </p:sp>
    </p:spTree>
    <p:extLst>
      <p:ext uri="{BB962C8B-B14F-4D97-AF65-F5344CB8AC3E}">
        <p14:creationId xmlns:p14="http://schemas.microsoft.com/office/powerpoint/2010/main" val="140527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81257-99D1-054E-8DBF-209E5EC6E364}"/>
              </a:ext>
            </a:extLst>
          </p:cNvPr>
          <p:cNvSpPr>
            <a:spLocks noGrp="1"/>
          </p:cNvSpPr>
          <p:nvPr>
            <p:ph type="title"/>
          </p:nvPr>
        </p:nvSpPr>
        <p:spPr>
          <a:xfrm>
            <a:off x="508001" y="1203598"/>
            <a:ext cx="6447501" cy="530374"/>
          </a:xfrm>
        </p:spPr>
        <p:txBody>
          <a:bodyPr>
            <a:normAutofit/>
          </a:bodyPr>
          <a:lstStyle/>
          <a:p>
            <a:r>
              <a:rPr lang="en-US" b="1" dirty="0"/>
              <a:t>Positive Language</a:t>
            </a:r>
            <a:endParaRPr lang="en-ID" b="1" dirty="0"/>
          </a:p>
        </p:txBody>
      </p:sp>
      <p:sp>
        <p:nvSpPr>
          <p:cNvPr id="3" name="Content Placeholder 2">
            <a:extLst>
              <a:ext uri="{FF2B5EF4-FFF2-40B4-BE49-F238E27FC236}">
                <a16:creationId xmlns:a16="http://schemas.microsoft.com/office/drawing/2014/main" id="{C2AC6606-9AE5-B341-95B4-61E6211B0B38}"/>
              </a:ext>
            </a:extLst>
          </p:cNvPr>
          <p:cNvSpPr>
            <a:spLocks noGrp="1"/>
          </p:cNvSpPr>
          <p:nvPr>
            <p:ph idx="1"/>
          </p:nvPr>
        </p:nvSpPr>
        <p:spPr>
          <a:xfrm>
            <a:off x="508001" y="1980482"/>
            <a:ext cx="6008215" cy="2190500"/>
          </a:xfrm>
        </p:spPr>
        <p:txBody>
          <a:bodyPr>
            <a:normAutofit/>
          </a:bodyPr>
          <a:lstStyle/>
          <a:p>
            <a:r>
              <a:rPr lang="en-US" dirty="0"/>
              <a:t>Speakers of the English language often have the option of choosing a positive statement or a negative statement in delivering the same meaning.</a:t>
            </a:r>
          </a:p>
        </p:txBody>
      </p:sp>
    </p:spTree>
    <p:extLst>
      <p:ext uri="{BB962C8B-B14F-4D97-AF65-F5344CB8AC3E}">
        <p14:creationId xmlns:p14="http://schemas.microsoft.com/office/powerpoint/2010/main" val="830495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563638"/>
            <a:ext cx="4464496" cy="1944216"/>
          </a:xfrm>
        </p:spPr>
        <p:txBody>
          <a:bodyPr>
            <a:noAutofit/>
          </a:bodyPr>
          <a:lstStyle/>
          <a:p>
            <a:pPr algn="ctr"/>
            <a:r>
              <a:rPr lang="en-US" dirty="0"/>
              <a:t>This highlights the influence of language in the binary choice of either positive or negative sounding, which also applies to thoughts.</a:t>
            </a:r>
            <a:endParaRPr lang="en-ID" dirty="0"/>
          </a:p>
        </p:txBody>
      </p:sp>
    </p:spTree>
    <p:extLst>
      <p:ext uri="{BB962C8B-B14F-4D97-AF65-F5344CB8AC3E}">
        <p14:creationId xmlns:p14="http://schemas.microsoft.com/office/powerpoint/2010/main" val="3287875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131590"/>
            <a:ext cx="4464496" cy="2736304"/>
          </a:xfrm>
        </p:spPr>
        <p:txBody>
          <a:bodyPr>
            <a:noAutofit/>
          </a:bodyPr>
          <a:lstStyle/>
          <a:p>
            <a:pPr algn="ctr"/>
            <a:r>
              <a:rPr lang="en-US" dirty="0"/>
              <a:t>English is laden with several opportunities to formulate negative speech instead of more positive dialogue, and thus offers users a chance to choose the tone of their language and the depicted attitude and mentality as well.</a:t>
            </a:r>
            <a:endParaRPr lang="en-ID" dirty="0"/>
          </a:p>
        </p:txBody>
      </p:sp>
    </p:spTree>
    <p:extLst>
      <p:ext uri="{BB962C8B-B14F-4D97-AF65-F5344CB8AC3E}">
        <p14:creationId xmlns:p14="http://schemas.microsoft.com/office/powerpoint/2010/main" val="3467806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203598"/>
            <a:ext cx="4464496" cy="2736304"/>
          </a:xfrm>
        </p:spPr>
        <p:txBody>
          <a:bodyPr>
            <a:noAutofit/>
          </a:bodyPr>
          <a:lstStyle/>
          <a:p>
            <a:pPr algn="ctr"/>
            <a:r>
              <a:rPr lang="en-US" dirty="0"/>
              <a:t>Consultants in the business sector argue that the choice of a positive language bolsters the ability of effective communication between 30 and 40 percent times than when a negative version of the language is utilized.</a:t>
            </a:r>
            <a:endParaRPr lang="en-ID" dirty="0"/>
          </a:p>
        </p:txBody>
      </p:sp>
    </p:spTree>
    <p:extLst>
      <p:ext uri="{BB962C8B-B14F-4D97-AF65-F5344CB8AC3E}">
        <p14:creationId xmlns:p14="http://schemas.microsoft.com/office/powerpoint/2010/main" val="3254284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635646"/>
            <a:ext cx="4176464" cy="2736304"/>
          </a:xfrm>
        </p:spPr>
        <p:txBody>
          <a:bodyPr>
            <a:noAutofit/>
          </a:bodyPr>
          <a:lstStyle/>
          <a:p>
            <a:pPr algn="ctr"/>
            <a:r>
              <a:rPr lang="en-US" dirty="0"/>
              <a:t>The choice of positive words (language) is crucial in shaping the type of thoughts and inner conversations that you have.</a:t>
            </a:r>
            <a:endParaRPr lang="en-ID" dirty="0"/>
          </a:p>
        </p:txBody>
      </p:sp>
    </p:spTree>
    <p:extLst>
      <p:ext uri="{BB962C8B-B14F-4D97-AF65-F5344CB8AC3E}">
        <p14:creationId xmlns:p14="http://schemas.microsoft.com/office/powerpoint/2010/main" val="2168340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491630"/>
            <a:ext cx="4464496" cy="2736304"/>
          </a:xfrm>
        </p:spPr>
        <p:txBody>
          <a:bodyPr>
            <a:noAutofit/>
          </a:bodyPr>
          <a:lstStyle/>
          <a:p>
            <a:pPr algn="ctr"/>
            <a:r>
              <a:rPr lang="en-US" dirty="0"/>
              <a:t>Positive thinking also underpins a positive mentality and attitude, which is essential in encouraging progress in some of the issues you are effacing at home, in the community, or at work.</a:t>
            </a:r>
            <a:endParaRPr lang="en-ID" dirty="0"/>
          </a:p>
        </p:txBody>
      </p:sp>
    </p:spTree>
    <p:extLst>
      <p:ext uri="{BB962C8B-B14F-4D97-AF65-F5344CB8AC3E}">
        <p14:creationId xmlns:p14="http://schemas.microsoft.com/office/powerpoint/2010/main" val="135267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221</TotalTime>
  <Words>1097</Words>
  <Application>Microsoft Macintosh PowerPoint</Application>
  <PresentationFormat>On-screen Show (16:9)</PresentationFormat>
  <Paragraphs>46</Paragraphs>
  <Slides>36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Trebuchet MS</vt:lpstr>
      <vt:lpstr>Wingdings 3</vt:lpstr>
      <vt:lpstr>Facet</vt:lpstr>
      <vt:lpstr>PowerPoint Presentation</vt:lpstr>
      <vt:lpstr>PowerPoint Presentation</vt:lpstr>
      <vt:lpstr>PowerPoint Presentation</vt:lpstr>
      <vt:lpstr>Positive Language</vt:lpstr>
      <vt:lpstr>PowerPoint Presentation</vt:lpstr>
      <vt:lpstr>PowerPoint Presentation</vt:lpstr>
      <vt:lpstr>PowerPoint Presentation</vt:lpstr>
      <vt:lpstr>PowerPoint Presentation</vt:lpstr>
      <vt:lpstr>PowerPoint Presentation</vt:lpstr>
      <vt:lpstr>Positive And Negative Language And The Brain</vt:lpstr>
      <vt:lpstr>PowerPoint Presentation</vt:lpstr>
      <vt:lpstr>PowerPoint Presentation</vt:lpstr>
      <vt:lpstr>PowerPoint Presentation</vt:lpstr>
      <vt:lpstr>PowerPoint Presentation</vt:lpstr>
      <vt:lpstr>PowerPoint Presentation</vt:lpstr>
      <vt:lpstr>PowerPoint Presentation</vt:lpstr>
      <vt:lpstr>Characteristics of Positive Thinking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Importance Of Positive Language</vt:lpstr>
      <vt:lpstr>PowerPoint Presentation</vt:lpstr>
      <vt:lpstr>PowerPoint Presentation</vt:lpstr>
      <vt:lpstr>PowerPoint Presentation</vt:lpstr>
      <vt:lpstr>PowerPoint Presentation</vt:lpstr>
      <vt:lpstr>The Relationship Between Positive Thinking And A Positive Attitude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31</cp:revision>
  <dcterms:created xsi:type="dcterms:W3CDTF">2018-08-30T23:41:56Z</dcterms:created>
  <dcterms:modified xsi:type="dcterms:W3CDTF">2019-08-01T15:45:00Z</dcterms:modified>
</cp:coreProperties>
</file>