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7" r:id="rId1"/>
  </p:sldMasterIdLst>
  <p:notesMasterIdLst>
    <p:notesMasterId r:id="rId36"/>
  </p:notesMasterIdLst>
  <p:sldIdLst>
    <p:sldId id="257" r:id="rId2"/>
    <p:sldId id="314" r:id="rId3"/>
    <p:sldId id="318" r:id="rId4"/>
    <p:sldId id="287" r:id="rId5"/>
    <p:sldId id="317" r:id="rId6"/>
    <p:sldId id="329" r:id="rId7"/>
    <p:sldId id="296" r:id="rId8"/>
    <p:sldId id="297" r:id="rId9"/>
    <p:sldId id="330" r:id="rId10"/>
    <p:sldId id="331" r:id="rId11"/>
    <p:sldId id="332" r:id="rId12"/>
    <p:sldId id="315" r:id="rId13"/>
    <p:sldId id="316" r:id="rId14"/>
    <p:sldId id="333" r:id="rId15"/>
    <p:sldId id="319" r:id="rId16"/>
    <p:sldId id="320" r:id="rId17"/>
    <p:sldId id="334" r:id="rId18"/>
    <p:sldId id="335" r:id="rId19"/>
    <p:sldId id="336" r:id="rId20"/>
    <p:sldId id="337" r:id="rId21"/>
    <p:sldId id="321" r:id="rId22"/>
    <p:sldId id="322" r:id="rId23"/>
    <p:sldId id="338" r:id="rId24"/>
    <p:sldId id="323" r:id="rId25"/>
    <p:sldId id="324" r:id="rId26"/>
    <p:sldId id="325" r:id="rId27"/>
    <p:sldId id="326" r:id="rId28"/>
    <p:sldId id="327" r:id="rId29"/>
    <p:sldId id="328" r:id="rId30"/>
    <p:sldId id="339" r:id="rId31"/>
    <p:sldId id="340" r:id="rId32"/>
    <p:sldId id="341" r:id="rId33"/>
    <p:sldId id="342" r:id="rId34"/>
    <p:sldId id="343" r:id="rId3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122"/>
    <p:restoredTop sz="94650"/>
  </p:normalViewPr>
  <p:slideViewPr>
    <p:cSldViewPr>
      <p:cViewPr varScale="1">
        <p:scale>
          <a:sx n="140" d="100"/>
          <a:sy n="140" d="100"/>
        </p:scale>
        <p:origin x="200" y="568"/>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8/1/19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31603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23790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24304653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6203286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788150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84550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96320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44509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97451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56629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8/1/19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375905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8/1/19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34203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4D8241E9-601D-4A27-BF72-C7763949FF5A}" type="datetimeFigureOut">
              <a:rPr lang="en-US" smtClean="0"/>
              <a:pPr/>
              <a:t>8/1/19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9998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8/1/19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98191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8/1/19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67621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8/1/19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61629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8/1/19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3314503010"/>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 id="2147483791" r:id="rId14"/>
    <p:sldLayoutId id="2147483792" r:id="rId15"/>
    <p:sldLayoutId id="2147483793" r:id="rId16"/>
  </p:sldLayoutIdLst>
  <p:txStyles>
    <p:titleStyle>
      <a:lvl1pPr algn="l" defTabSz="342900" rtl="0" eaLnBrk="1" latinLnBrk="0" hangingPunct="1">
        <a:spcBef>
          <a:spcPct val="0"/>
        </a:spcBef>
        <a:buNone/>
        <a:defRPr sz="26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r="387" b="5283"/>
          <a:stretch/>
        </p:blipFill>
        <p:spPr>
          <a:xfrm>
            <a:off x="-29628" y="0"/>
            <a:ext cx="9173628" cy="5164038"/>
          </a:xfrm>
          <a:prstGeom prst="rect">
            <a:avLst/>
          </a:prstGeom>
        </p:spPr>
      </p:pic>
      <p:sp>
        <p:nvSpPr>
          <p:cNvPr id="6" name="Rectangle 5">
            <a:extLst>
              <a:ext uri="{FF2B5EF4-FFF2-40B4-BE49-F238E27FC236}">
                <a16:creationId xmlns:a16="http://schemas.microsoft.com/office/drawing/2014/main" id="{C52F299D-D2D3-C242-B2A1-63C26FD4F6DF}"/>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3C75FA1-0A6B-5C47-99D4-547D57C97EF6}"/>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a:extLst>
              <a:ext uri="{FF2B5EF4-FFF2-40B4-BE49-F238E27FC236}">
                <a16:creationId xmlns:a16="http://schemas.microsoft.com/office/drawing/2014/main" id="{B0EC07DE-6975-4242-BF7B-E4E5DBC1A0B6}"/>
              </a:ext>
            </a:extLst>
          </p:cNvPr>
          <p:cNvSpPr txBox="1"/>
          <p:nvPr/>
        </p:nvSpPr>
        <p:spPr>
          <a:xfrm>
            <a:off x="5295900" y="2723287"/>
            <a:ext cx="3657600" cy="1754326"/>
          </a:xfrm>
          <a:prstGeom prst="rect">
            <a:avLst/>
          </a:prstGeom>
          <a:noFill/>
        </p:spPr>
        <p:txBody>
          <a:bodyPr wrap="square" rtlCol="0">
            <a:spAutoFit/>
          </a:bodyPr>
          <a:lstStyle/>
          <a:p>
            <a:pPr algn="ctr"/>
            <a:r>
              <a:rPr lang="en-ID" sz="3600" b="1" dirty="0">
                <a:latin typeface="Calibri" panose="020F0502020204030204" pitchFamily="34" charset="0"/>
                <a:cs typeface="Calibri" panose="020F0502020204030204" pitchFamily="34" charset="0"/>
              </a:rPr>
              <a:t>Benefits Of Having A</a:t>
            </a:r>
            <a:br>
              <a:rPr lang="en-ID" sz="3600" b="1" dirty="0">
                <a:latin typeface="Calibri" panose="020F0502020204030204" pitchFamily="34" charset="0"/>
                <a:cs typeface="Calibri" panose="020F0502020204030204" pitchFamily="34" charset="0"/>
              </a:rPr>
            </a:br>
            <a:r>
              <a:rPr lang="en-ID" sz="3500" b="1" dirty="0">
                <a:latin typeface="Calibri" panose="020F0502020204030204" pitchFamily="34" charset="0"/>
                <a:cs typeface="Calibri" panose="020F0502020204030204" pitchFamily="34" charset="0"/>
              </a:rPr>
              <a:t>Positive Thinking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563638"/>
            <a:ext cx="4536504" cy="2592288"/>
          </a:xfrm>
        </p:spPr>
        <p:txBody>
          <a:bodyPr>
            <a:noAutofit/>
          </a:bodyPr>
          <a:lstStyle/>
          <a:p>
            <a:pPr algn="ctr"/>
            <a:r>
              <a:rPr lang="en-US" dirty="0"/>
              <a:t>The truth is, having a positive outlook on life, plays a critical role in helping us cope with stress and in boosting our immunity, hence our overall well-being.</a:t>
            </a:r>
            <a:endParaRPr lang="en-ID" dirty="0"/>
          </a:p>
        </p:txBody>
      </p:sp>
    </p:spTree>
    <p:extLst>
      <p:ext uri="{BB962C8B-B14F-4D97-AF65-F5344CB8AC3E}">
        <p14:creationId xmlns:p14="http://schemas.microsoft.com/office/powerpoint/2010/main" val="3839198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203598"/>
            <a:ext cx="5616623" cy="2592288"/>
          </a:xfrm>
        </p:spPr>
        <p:txBody>
          <a:bodyPr>
            <a:noAutofit/>
          </a:bodyPr>
          <a:lstStyle/>
          <a:p>
            <a:pPr algn="ctr"/>
            <a:r>
              <a:rPr lang="en-US" dirty="0"/>
              <a:t>Well, it is not clear how positive thinking can scientifically influence our health.</a:t>
            </a:r>
            <a:endParaRPr lang="en-ID" dirty="0"/>
          </a:p>
        </p:txBody>
      </p:sp>
      <p:pic>
        <p:nvPicPr>
          <p:cNvPr id="2" name="Picture 1">
            <a:extLst>
              <a:ext uri="{FF2B5EF4-FFF2-40B4-BE49-F238E27FC236}">
                <a16:creationId xmlns:a16="http://schemas.microsoft.com/office/drawing/2014/main" id="{B38232CE-104C-634B-B08F-C36C663A2C2A}"/>
              </a:ext>
            </a:extLst>
          </p:cNvPr>
          <p:cNvPicPr>
            <a:picLocks noChangeAspect="1"/>
          </p:cNvPicPr>
          <p:nvPr/>
        </p:nvPicPr>
        <p:blipFill>
          <a:blip r:embed="rId2"/>
          <a:stretch>
            <a:fillRect/>
          </a:stretch>
        </p:blipFill>
        <p:spPr>
          <a:xfrm>
            <a:off x="2489782" y="2283718"/>
            <a:ext cx="2580258" cy="1802914"/>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830382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33CDF-1D27-804C-8880-F9CBE3AD3A5A}"/>
              </a:ext>
            </a:extLst>
          </p:cNvPr>
          <p:cNvSpPr>
            <a:spLocks noGrp="1"/>
          </p:cNvSpPr>
          <p:nvPr>
            <p:ph type="title"/>
          </p:nvPr>
        </p:nvSpPr>
        <p:spPr>
          <a:xfrm>
            <a:off x="508001" y="1419622"/>
            <a:ext cx="6447501" cy="530374"/>
          </a:xfrm>
        </p:spPr>
        <p:txBody>
          <a:bodyPr>
            <a:normAutofit/>
          </a:bodyPr>
          <a:lstStyle/>
          <a:p>
            <a:r>
              <a:rPr lang="en-US" b="1" i="1" dirty="0"/>
              <a:t>Positive Thinking Is Good For Your Health</a:t>
            </a:r>
            <a:endParaRPr lang="en-ID" b="1" dirty="0"/>
          </a:p>
        </p:txBody>
      </p:sp>
      <p:sp>
        <p:nvSpPr>
          <p:cNvPr id="3" name="Content Placeholder 2">
            <a:extLst>
              <a:ext uri="{FF2B5EF4-FFF2-40B4-BE49-F238E27FC236}">
                <a16:creationId xmlns:a16="http://schemas.microsoft.com/office/drawing/2014/main" id="{A6FD6DB7-D1E2-8D47-9A8A-76B77B30680F}"/>
              </a:ext>
            </a:extLst>
          </p:cNvPr>
          <p:cNvSpPr>
            <a:spLocks noGrp="1"/>
          </p:cNvSpPr>
          <p:nvPr>
            <p:ph idx="1"/>
          </p:nvPr>
        </p:nvSpPr>
        <p:spPr>
          <a:xfrm>
            <a:off x="508001" y="2078808"/>
            <a:ext cx="5864199" cy="1830460"/>
          </a:xfrm>
        </p:spPr>
        <p:txBody>
          <a:bodyPr/>
          <a:lstStyle/>
          <a:p>
            <a:r>
              <a:rPr lang="en-US" dirty="0"/>
              <a:t>It has been shown that having positive thinking helps increase our lifespan and gives us better emotional feelings than those who have negative thought patterns.</a:t>
            </a:r>
            <a:endParaRPr lang="en-ID" dirty="0"/>
          </a:p>
        </p:txBody>
      </p:sp>
    </p:spTree>
    <p:extLst>
      <p:ext uri="{BB962C8B-B14F-4D97-AF65-F5344CB8AC3E}">
        <p14:creationId xmlns:p14="http://schemas.microsoft.com/office/powerpoint/2010/main" val="1027738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707654"/>
            <a:ext cx="4896544" cy="2088232"/>
          </a:xfrm>
        </p:spPr>
        <p:txBody>
          <a:bodyPr>
            <a:noAutofit/>
          </a:bodyPr>
          <a:lstStyle/>
          <a:p>
            <a:pPr algn="ctr"/>
            <a:r>
              <a:rPr lang="en-US" dirty="0"/>
              <a:t>In other words, when we are stressed and have depressive thoughts, we do not sleep better, and our muscles tend to tense up.</a:t>
            </a:r>
            <a:endParaRPr lang="en-ID" dirty="0"/>
          </a:p>
        </p:txBody>
      </p:sp>
    </p:spTree>
    <p:extLst>
      <p:ext uri="{BB962C8B-B14F-4D97-AF65-F5344CB8AC3E}">
        <p14:creationId xmlns:p14="http://schemas.microsoft.com/office/powerpoint/2010/main" val="3391142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563638"/>
            <a:ext cx="4464496" cy="2088232"/>
          </a:xfrm>
        </p:spPr>
        <p:txBody>
          <a:bodyPr>
            <a:noAutofit/>
          </a:bodyPr>
          <a:lstStyle/>
          <a:p>
            <a:pPr algn="ctr"/>
            <a:r>
              <a:rPr lang="en-US" dirty="0"/>
              <a:t>However, when we work towards beating these negative emotions, we ward off the physical outcomes it has on our bodies, and we regain our health. </a:t>
            </a:r>
            <a:endParaRPr lang="en-ID" dirty="0"/>
          </a:p>
        </p:txBody>
      </p:sp>
    </p:spTree>
    <p:extLst>
      <p:ext uri="{BB962C8B-B14F-4D97-AF65-F5344CB8AC3E}">
        <p14:creationId xmlns:p14="http://schemas.microsoft.com/office/powerpoint/2010/main" val="4073825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81257-99D1-054E-8DBF-209E5EC6E364}"/>
              </a:ext>
            </a:extLst>
          </p:cNvPr>
          <p:cNvSpPr>
            <a:spLocks noGrp="1"/>
          </p:cNvSpPr>
          <p:nvPr>
            <p:ph type="title"/>
          </p:nvPr>
        </p:nvSpPr>
        <p:spPr>
          <a:xfrm>
            <a:off x="508001" y="843558"/>
            <a:ext cx="6447501" cy="530374"/>
          </a:xfrm>
        </p:spPr>
        <p:txBody>
          <a:bodyPr>
            <a:normAutofit/>
          </a:bodyPr>
          <a:lstStyle/>
          <a:p>
            <a:r>
              <a:rPr lang="en-US" b="1" i="1" dirty="0"/>
              <a:t>It Can Make You More Resilient</a:t>
            </a:r>
            <a:endParaRPr lang="en-ID" b="1" dirty="0"/>
          </a:p>
        </p:txBody>
      </p:sp>
      <p:sp>
        <p:nvSpPr>
          <p:cNvPr id="3" name="Content Placeholder 2">
            <a:extLst>
              <a:ext uri="{FF2B5EF4-FFF2-40B4-BE49-F238E27FC236}">
                <a16:creationId xmlns:a16="http://schemas.microsoft.com/office/drawing/2014/main" id="{C2AC6606-9AE5-B341-95B4-61E6211B0B38}"/>
              </a:ext>
            </a:extLst>
          </p:cNvPr>
          <p:cNvSpPr>
            <a:spLocks noGrp="1"/>
          </p:cNvSpPr>
          <p:nvPr>
            <p:ph idx="1"/>
          </p:nvPr>
        </p:nvSpPr>
        <p:spPr>
          <a:xfrm>
            <a:off x="508001" y="1620442"/>
            <a:ext cx="6008215" cy="2190500"/>
          </a:xfrm>
        </p:spPr>
        <p:txBody>
          <a:bodyPr>
            <a:normAutofit/>
          </a:bodyPr>
          <a:lstStyle/>
          <a:p>
            <a:r>
              <a:rPr lang="en-US" dirty="0"/>
              <a:t>Resilience simply means one’s ability to ensure difficult situations.</a:t>
            </a:r>
          </a:p>
        </p:txBody>
      </p:sp>
      <p:pic>
        <p:nvPicPr>
          <p:cNvPr id="4" name="Picture 3">
            <a:extLst>
              <a:ext uri="{FF2B5EF4-FFF2-40B4-BE49-F238E27FC236}">
                <a16:creationId xmlns:a16="http://schemas.microsoft.com/office/drawing/2014/main" id="{039AF5BA-F493-F442-B5EF-612207CF7F43}"/>
              </a:ext>
            </a:extLst>
          </p:cNvPr>
          <p:cNvPicPr>
            <a:picLocks noChangeAspect="1"/>
          </p:cNvPicPr>
          <p:nvPr/>
        </p:nvPicPr>
        <p:blipFill>
          <a:blip r:embed="rId2"/>
          <a:stretch>
            <a:fillRect/>
          </a:stretch>
        </p:blipFill>
        <p:spPr>
          <a:xfrm>
            <a:off x="2426307" y="2861945"/>
            <a:ext cx="2610888" cy="1437997"/>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07254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18" presetClass="entr" presetSubtype="12" fill="hold" grpId="0" nodeType="withEffect">
                                  <p:stCondLst>
                                    <p:cond delay="100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strips(downLeft)">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635646"/>
            <a:ext cx="4464496" cy="1440160"/>
          </a:xfrm>
        </p:spPr>
        <p:txBody>
          <a:bodyPr>
            <a:noAutofit/>
          </a:bodyPr>
          <a:lstStyle/>
          <a:p>
            <a:pPr algn="ctr"/>
            <a:r>
              <a:rPr lang="en-US" dirty="0"/>
              <a:t>Instead of falling apart when faced with such situations, you pick up the pieces and move on to overcome the whole problem.</a:t>
            </a:r>
            <a:endParaRPr lang="en-ID" dirty="0"/>
          </a:p>
        </p:txBody>
      </p:sp>
    </p:spTree>
    <p:extLst>
      <p:ext uri="{BB962C8B-B14F-4D97-AF65-F5344CB8AC3E}">
        <p14:creationId xmlns:p14="http://schemas.microsoft.com/office/powerpoint/2010/main" val="1634605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635646"/>
            <a:ext cx="4968552" cy="1440160"/>
          </a:xfrm>
        </p:spPr>
        <p:txBody>
          <a:bodyPr>
            <a:noAutofit/>
          </a:bodyPr>
          <a:lstStyle/>
          <a:p>
            <a:pPr algn="ctr"/>
            <a:r>
              <a:rPr lang="en-US" dirty="0"/>
              <a:t>If you are an optimistic person, you will be able to look at the whole problem and find ways to address the issue wherever you can.</a:t>
            </a:r>
            <a:endParaRPr lang="en-ID" dirty="0"/>
          </a:p>
        </p:txBody>
      </p:sp>
    </p:spTree>
    <p:extLst>
      <p:ext uri="{BB962C8B-B14F-4D97-AF65-F5344CB8AC3E}">
        <p14:creationId xmlns:p14="http://schemas.microsoft.com/office/powerpoint/2010/main" val="716766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923678"/>
            <a:ext cx="4248472" cy="1440160"/>
          </a:xfrm>
        </p:spPr>
        <p:txBody>
          <a:bodyPr>
            <a:noAutofit/>
          </a:bodyPr>
          <a:lstStyle/>
          <a:p>
            <a:pPr algn="ctr"/>
            <a:r>
              <a:rPr lang="en-US" dirty="0"/>
              <a:t>You go the extra mile to ask the people around you to help wherever they can.</a:t>
            </a:r>
            <a:endParaRPr lang="en-ID" dirty="0"/>
          </a:p>
        </p:txBody>
      </p:sp>
    </p:spTree>
    <p:extLst>
      <p:ext uri="{BB962C8B-B14F-4D97-AF65-F5344CB8AC3E}">
        <p14:creationId xmlns:p14="http://schemas.microsoft.com/office/powerpoint/2010/main" val="2941933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203598"/>
            <a:ext cx="4968552" cy="2664296"/>
          </a:xfrm>
        </p:spPr>
        <p:txBody>
          <a:bodyPr>
            <a:noAutofit/>
          </a:bodyPr>
          <a:lstStyle/>
          <a:p>
            <a:pPr algn="ctr"/>
            <a:r>
              <a:rPr lang="en-US" dirty="0"/>
              <a:t>According to research, there is evidence that shows that amid a crisis like a natural disaster or a terror, positive thoughts go a long way in providing a buffering system against such issues as depression especially for people who have resilience.</a:t>
            </a:r>
            <a:endParaRPr lang="en-ID" dirty="0"/>
          </a:p>
        </p:txBody>
      </p:sp>
    </p:spTree>
    <p:extLst>
      <p:ext uri="{BB962C8B-B14F-4D97-AF65-F5344CB8AC3E}">
        <p14:creationId xmlns:p14="http://schemas.microsoft.com/office/powerpoint/2010/main" val="3098842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707654"/>
            <a:ext cx="4464496" cy="1584176"/>
          </a:xfrm>
        </p:spPr>
        <p:txBody>
          <a:bodyPr>
            <a:noAutofit/>
          </a:bodyPr>
          <a:lstStyle/>
          <a:p>
            <a:pPr algn="ctr"/>
            <a:r>
              <a:rPr lang="en-US" dirty="0"/>
              <a:t>Optimism is a virtue that is often portrayed as bringing happiness and fullness into life, and truth be told, these are not just words.</a:t>
            </a:r>
            <a:endParaRPr lang="en-ID" dirty="0"/>
          </a:p>
        </p:txBody>
      </p:sp>
    </p:spTree>
    <p:extLst>
      <p:ext uri="{BB962C8B-B14F-4D97-AF65-F5344CB8AC3E}">
        <p14:creationId xmlns:p14="http://schemas.microsoft.com/office/powerpoint/2010/main" val="3325387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563638"/>
            <a:ext cx="4320480" cy="2664296"/>
          </a:xfrm>
        </p:spPr>
        <p:txBody>
          <a:bodyPr>
            <a:noAutofit/>
          </a:bodyPr>
          <a:lstStyle/>
          <a:p>
            <a:pPr algn="ctr"/>
            <a:r>
              <a:rPr lang="en-US" dirty="0"/>
              <a:t>When you nurture positive emotions, you are better positioned to reap both short-term and long-term rewards. </a:t>
            </a:r>
            <a:endParaRPr lang="en-ID" dirty="0"/>
          </a:p>
        </p:txBody>
      </p:sp>
    </p:spTree>
    <p:extLst>
      <p:ext uri="{BB962C8B-B14F-4D97-AF65-F5344CB8AC3E}">
        <p14:creationId xmlns:p14="http://schemas.microsoft.com/office/powerpoint/2010/main" val="1638283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80B75-46CC-4D4E-A724-8F98891F795B}"/>
              </a:ext>
            </a:extLst>
          </p:cNvPr>
          <p:cNvSpPr>
            <a:spLocks noGrp="1"/>
          </p:cNvSpPr>
          <p:nvPr>
            <p:ph type="title"/>
          </p:nvPr>
        </p:nvSpPr>
        <p:spPr>
          <a:xfrm>
            <a:off x="508001" y="1563638"/>
            <a:ext cx="6872311" cy="602382"/>
          </a:xfrm>
        </p:spPr>
        <p:txBody>
          <a:bodyPr>
            <a:normAutofit/>
          </a:bodyPr>
          <a:lstStyle/>
          <a:p>
            <a:r>
              <a:rPr lang="en-US" b="1" i="1" dirty="0"/>
              <a:t>You Have Better Relationships With People</a:t>
            </a:r>
            <a:endParaRPr lang="en-ID" b="1" dirty="0"/>
          </a:p>
        </p:txBody>
      </p:sp>
      <p:sp>
        <p:nvSpPr>
          <p:cNvPr id="3" name="Content Placeholder 2">
            <a:extLst>
              <a:ext uri="{FF2B5EF4-FFF2-40B4-BE49-F238E27FC236}">
                <a16:creationId xmlns:a16="http://schemas.microsoft.com/office/drawing/2014/main" id="{5B407FDB-5B12-144E-B280-A2CCE85E562A}"/>
              </a:ext>
            </a:extLst>
          </p:cNvPr>
          <p:cNvSpPr>
            <a:spLocks noGrp="1"/>
          </p:cNvSpPr>
          <p:nvPr>
            <p:ph idx="1"/>
          </p:nvPr>
        </p:nvSpPr>
        <p:spPr>
          <a:xfrm>
            <a:off x="508001" y="2366840"/>
            <a:ext cx="5648175" cy="1573062"/>
          </a:xfrm>
        </p:spPr>
        <p:txBody>
          <a:bodyPr>
            <a:normAutofit/>
          </a:bodyPr>
          <a:lstStyle/>
          <a:p>
            <a:r>
              <a:rPr lang="en-US" dirty="0"/>
              <a:t>When you have positive thinking, the truth is that you will have a better first impression on people.</a:t>
            </a:r>
            <a:endParaRPr lang="en-ID" dirty="0"/>
          </a:p>
        </p:txBody>
      </p:sp>
    </p:spTree>
    <p:extLst>
      <p:ext uri="{BB962C8B-B14F-4D97-AF65-F5344CB8AC3E}">
        <p14:creationId xmlns:p14="http://schemas.microsoft.com/office/powerpoint/2010/main" val="276436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923678"/>
            <a:ext cx="4248472" cy="2088232"/>
          </a:xfrm>
        </p:spPr>
        <p:txBody>
          <a:bodyPr>
            <a:noAutofit/>
          </a:bodyPr>
          <a:lstStyle/>
          <a:p>
            <a:pPr algn="ctr"/>
            <a:r>
              <a:rPr lang="en-US" dirty="0"/>
              <a:t>This may explain the reason why people with positive thinking has an active social life.</a:t>
            </a:r>
            <a:endParaRPr lang="en-ID" dirty="0"/>
          </a:p>
        </p:txBody>
      </p:sp>
    </p:spTree>
    <p:extLst>
      <p:ext uri="{BB962C8B-B14F-4D97-AF65-F5344CB8AC3E}">
        <p14:creationId xmlns:p14="http://schemas.microsoft.com/office/powerpoint/2010/main" val="296178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491630"/>
            <a:ext cx="4896544" cy="2088232"/>
          </a:xfrm>
        </p:spPr>
        <p:txBody>
          <a:bodyPr>
            <a:noAutofit/>
          </a:bodyPr>
          <a:lstStyle/>
          <a:p>
            <a:pPr algn="ctr"/>
            <a:r>
              <a:rPr lang="en-US" dirty="0"/>
              <a:t>As such, people who have positive thinking and attitude tend to attract the attention of the opposite sex more than those are have a negative attitude and thinking. </a:t>
            </a:r>
            <a:endParaRPr lang="en-ID" dirty="0"/>
          </a:p>
        </p:txBody>
      </p:sp>
    </p:spTree>
    <p:extLst>
      <p:ext uri="{BB962C8B-B14F-4D97-AF65-F5344CB8AC3E}">
        <p14:creationId xmlns:p14="http://schemas.microsoft.com/office/powerpoint/2010/main" val="2365101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33CDF-1D27-804C-8880-F9CBE3AD3A5A}"/>
              </a:ext>
            </a:extLst>
          </p:cNvPr>
          <p:cNvSpPr>
            <a:spLocks noGrp="1"/>
          </p:cNvSpPr>
          <p:nvPr>
            <p:ph type="title"/>
          </p:nvPr>
        </p:nvSpPr>
        <p:spPr>
          <a:xfrm>
            <a:off x="508001" y="1347614"/>
            <a:ext cx="6447501" cy="530374"/>
          </a:xfrm>
        </p:spPr>
        <p:txBody>
          <a:bodyPr>
            <a:normAutofit/>
          </a:bodyPr>
          <a:lstStyle/>
          <a:p>
            <a:r>
              <a:rPr lang="en-US" b="1" i="1" dirty="0"/>
              <a:t>More Focused And Concentrated</a:t>
            </a:r>
            <a:endParaRPr lang="en-ID" b="1" dirty="0"/>
          </a:p>
        </p:txBody>
      </p:sp>
      <p:sp>
        <p:nvSpPr>
          <p:cNvPr id="3" name="Content Placeholder 2">
            <a:extLst>
              <a:ext uri="{FF2B5EF4-FFF2-40B4-BE49-F238E27FC236}">
                <a16:creationId xmlns:a16="http://schemas.microsoft.com/office/drawing/2014/main" id="{A6FD6DB7-D1E2-8D47-9A8A-76B77B30680F}"/>
              </a:ext>
            </a:extLst>
          </p:cNvPr>
          <p:cNvSpPr>
            <a:spLocks noGrp="1"/>
          </p:cNvSpPr>
          <p:nvPr>
            <p:ph idx="1"/>
          </p:nvPr>
        </p:nvSpPr>
        <p:spPr>
          <a:xfrm>
            <a:off x="508001" y="2006800"/>
            <a:ext cx="6512271" cy="2046484"/>
          </a:xfrm>
        </p:spPr>
        <p:txBody>
          <a:bodyPr>
            <a:normAutofit/>
          </a:bodyPr>
          <a:lstStyle/>
          <a:p>
            <a:r>
              <a:rPr lang="en-US" dirty="0"/>
              <a:t>When you realize that the problem you are facing could have happened to anyone around you and has happened to others before, it is only then that you accept that it is not the end of the world.</a:t>
            </a:r>
            <a:endParaRPr lang="en-ID" dirty="0"/>
          </a:p>
        </p:txBody>
      </p:sp>
    </p:spTree>
    <p:extLst>
      <p:ext uri="{BB962C8B-B14F-4D97-AF65-F5344CB8AC3E}">
        <p14:creationId xmlns:p14="http://schemas.microsoft.com/office/powerpoint/2010/main" val="2543936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563638"/>
            <a:ext cx="4896544" cy="1008112"/>
          </a:xfrm>
        </p:spPr>
        <p:txBody>
          <a:bodyPr>
            <a:noAutofit/>
          </a:bodyPr>
          <a:lstStyle/>
          <a:p>
            <a:pPr algn="ctr"/>
            <a:r>
              <a:rPr lang="en-US" dirty="0"/>
              <a:t>And the secret is to always have positive thinking in all situations.</a:t>
            </a:r>
            <a:endParaRPr lang="en-ID" dirty="0"/>
          </a:p>
        </p:txBody>
      </p:sp>
      <p:pic>
        <p:nvPicPr>
          <p:cNvPr id="2" name="Picture 1">
            <a:extLst>
              <a:ext uri="{FF2B5EF4-FFF2-40B4-BE49-F238E27FC236}">
                <a16:creationId xmlns:a16="http://schemas.microsoft.com/office/drawing/2014/main" id="{7112004A-CD19-4C4A-8A9D-2CF23A2B7488}"/>
              </a:ext>
            </a:extLst>
          </p:cNvPr>
          <p:cNvPicPr>
            <a:picLocks noChangeAspect="1"/>
          </p:cNvPicPr>
          <p:nvPr/>
        </p:nvPicPr>
        <p:blipFill>
          <a:blip r:embed="rId2"/>
          <a:stretch>
            <a:fillRect/>
          </a:stretch>
        </p:blipFill>
        <p:spPr>
          <a:xfrm>
            <a:off x="2381813" y="2787774"/>
            <a:ext cx="2652181" cy="1544960"/>
          </a:xfrm>
          <a:prstGeom prst="rect">
            <a:avLst/>
          </a:prstGeom>
          <a:ln>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928024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1" presetID="2" presetClass="entr" presetSubtype="4"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80B75-46CC-4D4E-A724-8F98891F795B}"/>
              </a:ext>
            </a:extLst>
          </p:cNvPr>
          <p:cNvSpPr>
            <a:spLocks noGrp="1"/>
          </p:cNvSpPr>
          <p:nvPr>
            <p:ph type="title"/>
          </p:nvPr>
        </p:nvSpPr>
        <p:spPr>
          <a:xfrm>
            <a:off x="644779" y="1563638"/>
            <a:ext cx="6447501" cy="602382"/>
          </a:xfrm>
        </p:spPr>
        <p:txBody>
          <a:bodyPr>
            <a:normAutofit/>
          </a:bodyPr>
          <a:lstStyle/>
          <a:p>
            <a:r>
              <a:rPr lang="en-US" b="1" i="1" dirty="0"/>
              <a:t>More Confidence</a:t>
            </a:r>
            <a:endParaRPr lang="en-ID" b="1" dirty="0"/>
          </a:p>
        </p:txBody>
      </p:sp>
      <p:sp>
        <p:nvSpPr>
          <p:cNvPr id="3" name="Content Placeholder 2">
            <a:extLst>
              <a:ext uri="{FF2B5EF4-FFF2-40B4-BE49-F238E27FC236}">
                <a16:creationId xmlns:a16="http://schemas.microsoft.com/office/drawing/2014/main" id="{5B407FDB-5B12-144E-B280-A2CCE85E562A}"/>
              </a:ext>
            </a:extLst>
          </p:cNvPr>
          <p:cNvSpPr>
            <a:spLocks noGrp="1"/>
          </p:cNvSpPr>
          <p:nvPr>
            <p:ph idx="1"/>
          </p:nvPr>
        </p:nvSpPr>
        <p:spPr>
          <a:xfrm>
            <a:off x="644779" y="2366840"/>
            <a:ext cx="5648175" cy="1573062"/>
          </a:xfrm>
        </p:spPr>
        <p:txBody>
          <a:bodyPr>
            <a:normAutofit/>
          </a:bodyPr>
          <a:lstStyle/>
          <a:p>
            <a:r>
              <a:rPr lang="en-US" dirty="0"/>
              <a:t>When you have positive thinking, you gain lots of confidence in yourself and your abilities.</a:t>
            </a:r>
            <a:endParaRPr lang="en-ID" dirty="0"/>
          </a:p>
        </p:txBody>
      </p:sp>
    </p:spTree>
    <p:extLst>
      <p:ext uri="{BB962C8B-B14F-4D97-AF65-F5344CB8AC3E}">
        <p14:creationId xmlns:p14="http://schemas.microsoft.com/office/powerpoint/2010/main" val="2456250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779662"/>
            <a:ext cx="4968552" cy="2088232"/>
          </a:xfrm>
        </p:spPr>
        <p:txBody>
          <a:bodyPr>
            <a:noAutofit/>
          </a:bodyPr>
          <a:lstStyle/>
          <a:p>
            <a:pPr algn="ctr"/>
            <a:r>
              <a:rPr lang="en-US" dirty="0"/>
              <a:t>In other words, you learn to appreciate and love who you are, and this has a lot of impact on your self-confidence. </a:t>
            </a:r>
            <a:endParaRPr lang="en-ID" dirty="0"/>
          </a:p>
        </p:txBody>
      </p:sp>
    </p:spTree>
    <p:extLst>
      <p:ext uri="{BB962C8B-B14F-4D97-AF65-F5344CB8AC3E}">
        <p14:creationId xmlns:p14="http://schemas.microsoft.com/office/powerpoint/2010/main" val="2427560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33CDF-1D27-804C-8880-F9CBE3AD3A5A}"/>
              </a:ext>
            </a:extLst>
          </p:cNvPr>
          <p:cNvSpPr>
            <a:spLocks noGrp="1"/>
          </p:cNvSpPr>
          <p:nvPr>
            <p:ph type="title"/>
          </p:nvPr>
        </p:nvSpPr>
        <p:spPr>
          <a:xfrm>
            <a:off x="508001" y="1275606"/>
            <a:ext cx="6447501" cy="530374"/>
          </a:xfrm>
        </p:spPr>
        <p:txBody>
          <a:bodyPr>
            <a:normAutofit/>
          </a:bodyPr>
          <a:lstStyle/>
          <a:p>
            <a:r>
              <a:rPr lang="en-US" b="1" i="1" dirty="0"/>
              <a:t>They Have A Happier Life</a:t>
            </a:r>
            <a:endParaRPr lang="en-ID" b="1" dirty="0"/>
          </a:p>
        </p:txBody>
      </p:sp>
      <p:sp>
        <p:nvSpPr>
          <p:cNvPr id="3" name="Content Placeholder 2">
            <a:extLst>
              <a:ext uri="{FF2B5EF4-FFF2-40B4-BE49-F238E27FC236}">
                <a16:creationId xmlns:a16="http://schemas.microsoft.com/office/drawing/2014/main" id="{A6FD6DB7-D1E2-8D47-9A8A-76B77B30680F}"/>
              </a:ext>
            </a:extLst>
          </p:cNvPr>
          <p:cNvSpPr>
            <a:spLocks noGrp="1"/>
          </p:cNvSpPr>
          <p:nvPr>
            <p:ph idx="1"/>
          </p:nvPr>
        </p:nvSpPr>
        <p:spPr>
          <a:xfrm>
            <a:off x="508001" y="1934792"/>
            <a:ext cx="5216127" cy="2118492"/>
          </a:xfrm>
        </p:spPr>
        <p:txBody>
          <a:bodyPr>
            <a:normAutofit/>
          </a:bodyPr>
          <a:lstStyle/>
          <a:p>
            <a:r>
              <a:rPr lang="en-US" dirty="0"/>
              <a:t>According to research, there is evidence that demonstrates that people who have positive thinking and live a life full of optimism often have a longer lifespan compared to those that do not.</a:t>
            </a:r>
            <a:endParaRPr lang="en-ID" dirty="0"/>
          </a:p>
        </p:txBody>
      </p:sp>
    </p:spTree>
    <p:extLst>
      <p:ext uri="{BB962C8B-B14F-4D97-AF65-F5344CB8AC3E}">
        <p14:creationId xmlns:p14="http://schemas.microsoft.com/office/powerpoint/2010/main" val="1152747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707654"/>
            <a:ext cx="4536504" cy="2088232"/>
          </a:xfrm>
        </p:spPr>
        <p:txBody>
          <a:bodyPr>
            <a:noAutofit/>
          </a:bodyPr>
          <a:lstStyle/>
          <a:p>
            <a:pPr algn="ctr"/>
            <a:r>
              <a:rPr lang="en-US" dirty="0"/>
              <a:t>One thing that you have to remember is the law of attraction- if you think positively, you will attract positive things in your life.</a:t>
            </a:r>
            <a:endParaRPr lang="en-ID" dirty="0"/>
          </a:p>
        </p:txBody>
      </p:sp>
    </p:spTree>
    <p:extLst>
      <p:ext uri="{BB962C8B-B14F-4D97-AF65-F5344CB8AC3E}">
        <p14:creationId xmlns:p14="http://schemas.microsoft.com/office/powerpoint/2010/main" val="1684939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707654"/>
            <a:ext cx="4464496" cy="1584176"/>
          </a:xfrm>
        </p:spPr>
        <p:txBody>
          <a:bodyPr>
            <a:noAutofit/>
          </a:bodyPr>
          <a:lstStyle/>
          <a:p>
            <a:pPr algn="ctr"/>
            <a:r>
              <a:rPr lang="en-US" dirty="0"/>
              <a:t>If you are not a positive thinker yet, here are some of the reasons why you should embrace a positive mindset;</a:t>
            </a:r>
            <a:endParaRPr lang="en-ID" dirty="0"/>
          </a:p>
        </p:txBody>
      </p:sp>
    </p:spTree>
    <p:extLst>
      <p:ext uri="{BB962C8B-B14F-4D97-AF65-F5344CB8AC3E}">
        <p14:creationId xmlns:p14="http://schemas.microsoft.com/office/powerpoint/2010/main" val="3224831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779662"/>
            <a:ext cx="4896544" cy="2088232"/>
          </a:xfrm>
        </p:spPr>
        <p:txBody>
          <a:bodyPr>
            <a:noAutofit/>
          </a:bodyPr>
          <a:lstStyle/>
          <a:p>
            <a:pPr algn="ctr"/>
            <a:r>
              <a:rPr lang="en-US" dirty="0"/>
              <a:t>Rather than dwelling on problems, see possibilities in those problems and sooner than you think, your life will change for the better. </a:t>
            </a:r>
            <a:endParaRPr lang="en-ID" dirty="0"/>
          </a:p>
        </p:txBody>
      </p:sp>
    </p:spTree>
    <p:extLst>
      <p:ext uri="{BB962C8B-B14F-4D97-AF65-F5344CB8AC3E}">
        <p14:creationId xmlns:p14="http://schemas.microsoft.com/office/powerpoint/2010/main" val="1225194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91680" y="1707654"/>
            <a:ext cx="4104456" cy="2088232"/>
          </a:xfrm>
        </p:spPr>
        <p:txBody>
          <a:bodyPr>
            <a:noAutofit/>
          </a:bodyPr>
          <a:lstStyle/>
          <a:p>
            <a:pPr algn="ctr"/>
            <a:r>
              <a:rPr lang="en-US" dirty="0"/>
              <a:t>That said, you have to bear in mind that having positive thinking is not about taking shortcuts in life.</a:t>
            </a:r>
            <a:endParaRPr lang="en-ID" dirty="0"/>
          </a:p>
        </p:txBody>
      </p:sp>
    </p:spTree>
    <p:extLst>
      <p:ext uri="{BB962C8B-B14F-4D97-AF65-F5344CB8AC3E}">
        <p14:creationId xmlns:p14="http://schemas.microsoft.com/office/powerpoint/2010/main" val="4063034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131590"/>
            <a:ext cx="4896544" cy="2088232"/>
          </a:xfrm>
        </p:spPr>
        <p:txBody>
          <a:bodyPr>
            <a:noAutofit/>
          </a:bodyPr>
          <a:lstStyle/>
          <a:p>
            <a:pPr algn="ctr"/>
            <a:r>
              <a:rPr lang="en-US" dirty="0"/>
              <a:t>It is not about ignoring the reality just for the sake of the silver lining.</a:t>
            </a:r>
            <a:endParaRPr lang="en-ID" dirty="0"/>
          </a:p>
        </p:txBody>
      </p:sp>
      <p:pic>
        <p:nvPicPr>
          <p:cNvPr id="2" name="Picture 1">
            <a:extLst>
              <a:ext uri="{FF2B5EF4-FFF2-40B4-BE49-F238E27FC236}">
                <a16:creationId xmlns:a16="http://schemas.microsoft.com/office/drawing/2014/main" id="{88AD2C87-351A-3B4E-AEA5-C574911A8A94}"/>
              </a:ext>
            </a:extLst>
          </p:cNvPr>
          <p:cNvPicPr>
            <a:picLocks noChangeAspect="1"/>
          </p:cNvPicPr>
          <p:nvPr/>
        </p:nvPicPr>
        <p:blipFill>
          <a:blip r:embed="rId2"/>
          <a:stretch>
            <a:fillRect/>
          </a:stretch>
        </p:blipFill>
        <p:spPr>
          <a:xfrm>
            <a:off x="2419226" y="2203445"/>
            <a:ext cx="2577356" cy="1521063"/>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92338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1" presetID="2" presetClass="entr" presetSubtype="4"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91680" y="1563638"/>
            <a:ext cx="4248472" cy="2088232"/>
          </a:xfrm>
        </p:spPr>
        <p:txBody>
          <a:bodyPr>
            <a:noAutofit/>
          </a:bodyPr>
          <a:lstStyle/>
          <a:p>
            <a:pPr algn="ctr"/>
            <a:r>
              <a:rPr lang="en-US" dirty="0"/>
              <a:t>At some point in life, you will be disappointed and hurt by the people around you. This does not mean that the world is up against you.</a:t>
            </a:r>
            <a:endParaRPr lang="en-ID" dirty="0"/>
          </a:p>
        </p:txBody>
      </p:sp>
    </p:spTree>
    <p:extLst>
      <p:ext uri="{BB962C8B-B14F-4D97-AF65-F5344CB8AC3E}">
        <p14:creationId xmlns:p14="http://schemas.microsoft.com/office/powerpoint/2010/main" val="3496181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63688" y="1707654"/>
            <a:ext cx="3816424" cy="2088232"/>
          </a:xfrm>
        </p:spPr>
        <p:txBody>
          <a:bodyPr>
            <a:noAutofit/>
          </a:bodyPr>
          <a:lstStyle/>
          <a:p>
            <a:pPr algn="ctr"/>
            <a:r>
              <a:rPr lang="en-US" dirty="0"/>
              <a:t>This way, your situation will be made better, and you will learn from every bad experience you encounter.</a:t>
            </a:r>
            <a:endParaRPr lang="en-ID" dirty="0"/>
          </a:p>
        </p:txBody>
      </p:sp>
    </p:spTree>
    <p:extLst>
      <p:ext uri="{BB962C8B-B14F-4D97-AF65-F5344CB8AC3E}">
        <p14:creationId xmlns:p14="http://schemas.microsoft.com/office/powerpoint/2010/main" val="1311769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81257-99D1-054E-8DBF-209E5EC6E364}"/>
              </a:ext>
            </a:extLst>
          </p:cNvPr>
          <p:cNvSpPr>
            <a:spLocks noGrp="1"/>
          </p:cNvSpPr>
          <p:nvPr>
            <p:ph type="title"/>
          </p:nvPr>
        </p:nvSpPr>
        <p:spPr>
          <a:xfrm>
            <a:off x="572771" y="1404566"/>
            <a:ext cx="6447501" cy="962422"/>
          </a:xfrm>
        </p:spPr>
        <p:txBody>
          <a:bodyPr>
            <a:normAutofit/>
          </a:bodyPr>
          <a:lstStyle/>
          <a:p>
            <a:r>
              <a:rPr lang="en-US" b="1" i="1" dirty="0"/>
              <a:t>Positive Thinkers Cope Better</a:t>
            </a:r>
            <a:br>
              <a:rPr lang="en-US" b="1" i="1" dirty="0"/>
            </a:br>
            <a:r>
              <a:rPr lang="en-US" b="1" i="1" dirty="0"/>
              <a:t>With Stress</a:t>
            </a:r>
            <a:endParaRPr lang="en-ID" b="1" dirty="0"/>
          </a:p>
        </p:txBody>
      </p:sp>
      <p:sp>
        <p:nvSpPr>
          <p:cNvPr id="3" name="Content Placeholder 2">
            <a:extLst>
              <a:ext uri="{FF2B5EF4-FFF2-40B4-BE49-F238E27FC236}">
                <a16:creationId xmlns:a16="http://schemas.microsoft.com/office/drawing/2014/main" id="{C2AC6606-9AE5-B341-95B4-61E6211B0B38}"/>
              </a:ext>
            </a:extLst>
          </p:cNvPr>
          <p:cNvSpPr>
            <a:spLocks noGrp="1"/>
          </p:cNvSpPr>
          <p:nvPr>
            <p:ph idx="1"/>
          </p:nvPr>
        </p:nvSpPr>
        <p:spPr>
          <a:xfrm>
            <a:off x="572771" y="2613498"/>
            <a:ext cx="5504159" cy="2190500"/>
          </a:xfrm>
        </p:spPr>
        <p:txBody>
          <a:bodyPr>
            <a:normAutofit/>
          </a:bodyPr>
          <a:lstStyle/>
          <a:p>
            <a:r>
              <a:rPr lang="en-US" dirty="0"/>
              <a:t>It is normal to go through seasons of hardships in life.</a:t>
            </a:r>
          </a:p>
        </p:txBody>
      </p:sp>
    </p:spTree>
    <p:extLst>
      <p:ext uri="{BB962C8B-B14F-4D97-AF65-F5344CB8AC3E}">
        <p14:creationId xmlns:p14="http://schemas.microsoft.com/office/powerpoint/2010/main" val="830495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275606"/>
            <a:ext cx="4608512" cy="2304256"/>
          </a:xfrm>
        </p:spPr>
        <p:txBody>
          <a:bodyPr>
            <a:noAutofit/>
          </a:bodyPr>
          <a:lstStyle/>
          <a:p>
            <a:pPr algn="ctr"/>
            <a:r>
              <a:rPr lang="en-US" dirty="0"/>
              <a:t>According to one research study, when an optimist encounters a challenging situation, they are highly likely to focus on the things they are capable of doing to solve the problem at hand.</a:t>
            </a:r>
            <a:endParaRPr lang="en-ID" dirty="0"/>
          </a:p>
        </p:txBody>
      </p:sp>
    </p:spTree>
    <p:extLst>
      <p:ext uri="{BB962C8B-B14F-4D97-AF65-F5344CB8AC3E}">
        <p14:creationId xmlns:p14="http://schemas.microsoft.com/office/powerpoint/2010/main" val="343252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131590"/>
            <a:ext cx="5256584" cy="2808312"/>
          </a:xfrm>
        </p:spPr>
        <p:txBody>
          <a:bodyPr>
            <a:noAutofit/>
          </a:bodyPr>
          <a:lstStyle/>
          <a:p>
            <a:pPr algn="ctr"/>
            <a:r>
              <a:rPr lang="en-US" dirty="0"/>
              <a:t>Instead of dwelling on your disappointments and frustrations and the things you have no control over, it is important that you devise a plan of action or seek help from people who can advise or help, and this is something that positive thinkers alone can do.</a:t>
            </a:r>
            <a:endParaRPr lang="en-ID" dirty="0"/>
          </a:p>
        </p:txBody>
      </p:sp>
    </p:spTree>
    <p:extLst>
      <p:ext uri="{BB962C8B-B14F-4D97-AF65-F5344CB8AC3E}">
        <p14:creationId xmlns:p14="http://schemas.microsoft.com/office/powerpoint/2010/main" val="269399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80B75-46CC-4D4E-A724-8F98891F795B}"/>
              </a:ext>
            </a:extLst>
          </p:cNvPr>
          <p:cNvSpPr>
            <a:spLocks noGrp="1"/>
          </p:cNvSpPr>
          <p:nvPr>
            <p:ph type="title"/>
          </p:nvPr>
        </p:nvSpPr>
        <p:spPr>
          <a:xfrm>
            <a:off x="508001" y="1347614"/>
            <a:ext cx="6447501" cy="602382"/>
          </a:xfrm>
        </p:spPr>
        <p:txBody>
          <a:bodyPr>
            <a:normAutofit/>
          </a:bodyPr>
          <a:lstStyle/>
          <a:p>
            <a:r>
              <a:rPr lang="en-US" b="1" i="1" dirty="0"/>
              <a:t>Optimism Can Improve Your Immunity</a:t>
            </a:r>
            <a:endParaRPr lang="en-ID" b="1" dirty="0"/>
          </a:p>
        </p:txBody>
      </p:sp>
      <p:sp>
        <p:nvSpPr>
          <p:cNvPr id="3" name="Content Placeholder 2">
            <a:extLst>
              <a:ext uri="{FF2B5EF4-FFF2-40B4-BE49-F238E27FC236}">
                <a16:creationId xmlns:a16="http://schemas.microsoft.com/office/drawing/2014/main" id="{5B407FDB-5B12-144E-B280-A2CCE85E562A}"/>
              </a:ext>
            </a:extLst>
          </p:cNvPr>
          <p:cNvSpPr>
            <a:spLocks noGrp="1"/>
          </p:cNvSpPr>
          <p:nvPr>
            <p:ph idx="1"/>
          </p:nvPr>
        </p:nvSpPr>
        <p:spPr>
          <a:xfrm>
            <a:off x="508001" y="2150816"/>
            <a:ext cx="5648175" cy="1573062"/>
          </a:xfrm>
        </p:spPr>
        <p:txBody>
          <a:bodyPr>
            <a:normAutofit/>
          </a:bodyPr>
          <a:lstStyle/>
          <a:p>
            <a:r>
              <a:rPr lang="en-US" dirty="0"/>
              <a:t>Based on recent research studies, the mind has been shown to have a very powerful effect on the body.</a:t>
            </a:r>
            <a:endParaRPr lang="en-ID" dirty="0"/>
          </a:p>
        </p:txBody>
      </p:sp>
    </p:spTree>
    <p:extLst>
      <p:ext uri="{BB962C8B-B14F-4D97-AF65-F5344CB8AC3E}">
        <p14:creationId xmlns:p14="http://schemas.microsoft.com/office/powerpoint/2010/main" val="2540069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563638"/>
            <a:ext cx="4896544" cy="2088232"/>
          </a:xfrm>
        </p:spPr>
        <p:txBody>
          <a:bodyPr>
            <a:noAutofit/>
          </a:bodyPr>
          <a:lstStyle/>
          <a:p>
            <a:pPr algn="ctr"/>
            <a:r>
              <a:rPr lang="en-US" dirty="0"/>
              <a:t>One study demonstrated that when certain areas of our brain associated with negative emotions are activated, the immune response of the body to a flu vaccine is weakened.</a:t>
            </a:r>
            <a:endParaRPr lang="en-ID" dirty="0"/>
          </a:p>
        </p:txBody>
      </p:sp>
    </p:spTree>
    <p:extLst>
      <p:ext uri="{BB962C8B-B14F-4D97-AF65-F5344CB8AC3E}">
        <p14:creationId xmlns:p14="http://schemas.microsoft.com/office/powerpoint/2010/main" val="3083193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275606"/>
            <a:ext cx="5040560" cy="2592288"/>
          </a:xfrm>
        </p:spPr>
        <p:txBody>
          <a:bodyPr>
            <a:noAutofit/>
          </a:bodyPr>
          <a:lstStyle/>
          <a:p>
            <a:pPr algn="ctr"/>
            <a:r>
              <a:rPr lang="en-US" dirty="0"/>
              <a:t>Additionally, research studies have also shown that if you are optimistic about a certain thing in your life, for instance how well you do in school, the immune response is strengthened compared to those who have a negative perception of the whole situation. </a:t>
            </a:r>
            <a:endParaRPr lang="en-ID" dirty="0"/>
          </a:p>
        </p:txBody>
      </p:sp>
    </p:spTree>
    <p:extLst>
      <p:ext uri="{BB962C8B-B14F-4D97-AF65-F5344CB8AC3E}">
        <p14:creationId xmlns:p14="http://schemas.microsoft.com/office/powerpoint/2010/main" val="3156726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173</TotalTime>
  <Words>892</Words>
  <Application>Microsoft Macintosh PowerPoint</Application>
  <PresentationFormat>On-screen Show (16:9)</PresentationFormat>
  <Paragraphs>43</Paragraphs>
  <Slides>34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Calibri</vt:lpstr>
      <vt:lpstr>Trebuchet MS</vt:lpstr>
      <vt:lpstr>Wingdings 3</vt:lpstr>
      <vt:lpstr>Facet</vt:lpstr>
      <vt:lpstr>PowerPoint Presentation</vt:lpstr>
      <vt:lpstr>PowerPoint Presentation</vt:lpstr>
      <vt:lpstr>PowerPoint Presentation</vt:lpstr>
      <vt:lpstr>Positive Thinkers Cope Better With Stress</vt:lpstr>
      <vt:lpstr>PowerPoint Presentation</vt:lpstr>
      <vt:lpstr>PowerPoint Presentation</vt:lpstr>
      <vt:lpstr>Optimism Can Improve Your Immunity</vt:lpstr>
      <vt:lpstr>PowerPoint Presentation</vt:lpstr>
      <vt:lpstr>PowerPoint Presentation</vt:lpstr>
      <vt:lpstr>PowerPoint Presentation</vt:lpstr>
      <vt:lpstr>PowerPoint Presentation</vt:lpstr>
      <vt:lpstr>Positive Thinking Is Good For Your Health</vt:lpstr>
      <vt:lpstr>PowerPoint Presentation</vt:lpstr>
      <vt:lpstr>PowerPoint Presentation</vt:lpstr>
      <vt:lpstr>It Can Make You More Resilient</vt:lpstr>
      <vt:lpstr>PowerPoint Presentation</vt:lpstr>
      <vt:lpstr>PowerPoint Presentation</vt:lpstr>
      <vt:lpstr>PowerPoint Presentation</vt:lpstr>
      <vt:lpstr>PowerPoint Presentation</vt:lpstr>
      <vt:lpstr>PowerPoint Presentation</vt:lpstr>
      <vt:lpstr>You Have Better Relationships With People</vt:lpstr>
      <vt:lpstr>PowerPoint Presentation</vt:lpstr>
      <vt:lpstr>PowerPoint Presentation</vt:lpstr>
      <vt:lpstr>More Focused And Concentrated</vt:lpstr>
      <vt:lpstr>PowerPoint Presentation</vt:lpstr>
      <vt:lpstr>More Confidence</vt:lpstr>
      <vt:lpstr>PowerPoint Presentation</vt:lpstr>
      <vt:lpstr>They Have A Happier Life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33</cp:revision>
  <dcterms:created xsi:type="dcterms:W3CDTF">2018-08-30T23:41:56Z</dcterms:created>
  <dcterms:modified xsi:type="dcterms:W3CDTF">2019-08-01T15:17:16Z</dcterms:modified>
</cp:coreProperties>
</file>